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notesMasterIdLst>
    <p:notesMasterId r:id="rId19"/>
  </p:notesMasterIdLst>
  <p:sldIdLst>
    <p:sldId id="256" r:id="rId2"/>
    <p:sldId id="261" r:id="rId3"/>
    <p:sldId id="259" r:id="rId4"/>
    <p:sldId id="260" r:id="rId5"/>
    <p:sldId id="262" r:id="rId6"/>
    <p:sldId id="266" r:id="rId7"/>
    <p:sldId id="270" r:id="rId8"/>
    <p:sldId id="269" r:id="rId9"/>
    <p:sldId id="277" r:id="rId10"/>
    <p:sldId id="271" r:id="rId11"/>
    <p:sldId id="273" r:id="rId12"/>
    <p:sldId id="264" r:id="rId13"/>
    <p:sldId id="272" r:id="rId14"/>
    <p:sldId id="274" r:id="rId15"/>
    <p:sldId id="275" r:id="rId16"/>
    <p:sldId id="276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FCC5F-E4F6-48AA-937E-B41D4CC73F00}" type="datetimeFigureOut">
              <a:rPr lang="zh-TW" altLang="en-US" smtClean="0"/>
              <a:t>2018/4/12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52575-B65D-40FE-B0CE-269844F2F3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42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421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307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998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89449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601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599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811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73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5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1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0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1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4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0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7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6FA083-2E27-49FC-BAD2-00F01A71D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4811">
            <a:off x="296862" y="2165392"/>
            <a:ext cx="9963696" cy="1166912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新北市立永平高級中學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度下學期第二次班代大會</a:t>
            </a:r>
          </a:p>
        </p:txBody>
      </p:sp>
    </p:spTree>
    <p:extLst>
      <p:ext uri="{BB962C8B-B14F-4D97-AF65-F5344CB8AC3E}">
        <p14:creationId xmlns:p14="http://schemas.microsoft.com/office/powerpoint/2010/main" val="574412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719051" y="318324"/>
                <a:ext cx="10396882" cy="115196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Ⅱ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校慶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9051" y="318324"/>
                <a:ext cx="10396882" cy="1151965"/>
              </a:xfrm>
              <a:blipFill>
                <a:blip r:embed="rId2"/>
                <a:stretch>
                  <a:fillRect t="-7407" b="-190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138844" y="2859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t="4749" r="26579" b="5055"/>
          <a:stretch/>
        </p:blipFill>
        <p:spPr>
          <a:xfrm rot="16200000">
            <a:off x="4603857" y="-787528"/>
            <a:ext cx="3762092" cy="861366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48386" y="1638259"/>
            <a:ext cx="1384995" cy="2400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音樂會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771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05319" y="615141"/>
            <a:ext cx="1015663" cy="35548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游泳池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endParaRPr lang="zh-TW" altLang="en-US" sz="5400" dirty="0"/>
          </a:p>
        </p:txBody>
      </p:sp>
      <p:sp>
        <p:nvSpPr>
          <p:cNvPr id="6" name="按鈕形 5"/>
          <p:cNvSpPr/>
          <p:nvPr/>
        </p:nvSpPr>
        <p:spPr>
          <a:xfrm>
            <a:off x="1978429" y="895032"/>
            <a:ext cx="2035682" cy="666848"/>
          </a:xfrm>
          <a:prstGeom prst="beve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538749" y="895032"/>
            <a:ext cx="55194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校慶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美人魚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游泳池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尋寶遊戲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8" name="按鈕形 7"/>
          <p:cNvSpPr/>
          <p:nvPr/>
        </p:nvSpPr>
        <p:spPr>
          <a:xfrm>
            <a:off x="1978429" y="2000624"/>
            <a:ext cx="2035682" cy="666848"/>
          </a:xfrm>
          <a:prstGeom prst="beve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605251" y="208269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4/21(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按鈕形 10"/>
          <p:cNvSpPr/>
          <p:nvPr/>
        </p:nvSpPr>
        <p:spPr>
          <a:xfrm>
            <a:off x="1978429" y="3106216"/>
            <a:ext cx="3034146" cy="666848"/>
          </a:xfrm>
          <a:prstGeom prst="beve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endParaRPr lang="zh-TW" alt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370022" y="3181030"/>
            <a:ext cx="55194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穿著泳衣才可進入泳池拿禮物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8296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24885" y="712152"/>
            <a:ext cx="923330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校慶舞會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按鈕形 8"/>
          <p:cNvSpPr/>
          <p:nvPr/>
        </p:nvSpPr>
        <p:spPr>
          <a:xfrm>
            <a:off x="1512917" y="712152"/>
            <a:ext cx="2035682" cy="666848"/>
          </a:xfrm>
          <a:prstGeom prst="beve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</a:p>
        </p:txBody>
      </p:sp>
      <p:sp>
        <p:nvSpPr>
          <p:cNvPr id="10" name="按鈕形 9"/>
          <p:cNvSpPr/>
          <p:nvPr/>
        </p:nvSpPr>
        <p:spPr>
          <a:xfrm>
            <a:off x="1571106" y="2383225"/>
            <a:ext cx="2035682" cy="625285"/>
          </a:xfrm>
          <a:prstGeom prst="beve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售票</a:t>
            </a:r>
          </a:p>
        </p:txBody>
      </p:sp>
      <p:sp>
        <p:nvSpPr>
          <p:cNvPr id="12" name="矩形 11"/>
          <p:cNvSpPr/>
          <p:nvPr/>
        </p:nvSpPr>
        <p:spPr>
          <a:xfrm>
            <a:off x="1380234" y="1588725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107/04/22(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17:00~20:30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512917" y="3008510"/>
            <a:ext cx="791755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校內擺攤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合作社前或學務處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網路售票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120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現場買票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150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3"/>
          <a:stretch/>
        </p:blipFill>
        <p:spPr>
          <a:xfrm>
            <a:off x="7695659" y="49039"/>
            <a:ext cx="3052280" cy="32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按鈕形 3"/>
          <p:cNvSpPr/>
          <p:nvPr/>
        </p:nvSpPr>
        <p:spPr>
          <a:xfrm>
            <a:off x="731519" y="703839"/>
            <a:ext cx="2035682" cy="666848"/>
          </a:xfrm>
          <a:prstGeom prst="beve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藝人</a:t>
            </a:r>
            <a:endParaRPr lang="zh-TW" alt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46405" t="1016" r="12922"/>
          <a:stretch/>
        </p:blipFill>
        <p:spPr>
          <a:xfrm>
            <a:off x="6876425" y="912459"/>
            <a:ext cx="2965844" cy="406005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84" y="1875934"/>
            <a:ext cx="4641688" cy="30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61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0268" y="-117351"/>
            <a:ext cx="10396882" cy="1151965"/>
          </a:xfrm>
        </p:spPr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Ⅲ107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學年度正副主席選舉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82079" y="773072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班聯會主席選舉資格及職權說明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40268" y="1419403"/>
            <a:ext cx="1104576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第十三條 主席、副主席資格如下：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主席：由本校高中部二年級學生擔任。觀念純正、具服務熱忱，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一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上學期學業成績七十五分以上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，且無違反校規之紀錄者。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副主席：高中部副主席資格同主席資格。國中部副主席由本校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國中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八年級學生擔任。國中部副主席由本校國中部八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年級生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擔任。觀念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純正、具服務熱忱，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國一上學期學習領域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甲等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80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分）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，且無違反校規之紀錄者。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第十四條 主席、副主席職權：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主席：主持會員代表大會，對外代表班聯會，對內促進與學校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之間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溝通。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副主席：協助主席推展本會會務，主席因故無法處理會務時代理之。</a:t>
            </a:r>
          </a:p>
          <a:p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63249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8515" y="632011"/>
            <a:ext cx="107234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第十五條 主席、副主席之選舉、罷免如下：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主席、副主席之選舉應有三分之二以上會員投票。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主席、副主席之選舉由會員進行不記名投票。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高中部主席、副主席為具資格之會員代表搭檔參選。欲參選主席、副主席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候選人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，需在全校學生面前發表政見再進行選舉。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高中部主席、副主席於每學年度下學期六月選出，任期一學年，舊學年度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即生效。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國中部副主席於每學年度下學期會員代表大會後提出候選人名單，進行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國中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部選舉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，自選出後開始生效，任期一學年。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主席、副主席之罷免須經本會代表五分之一以上連署，於上任二個月後提出。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主席、副主席之罷免由本會代表進行不記名投票，需經全體選舉人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三分之二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以上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之同意，始得罷免。</a:t>
            </a:r>
          </a:p>
        </p:txBody>
      </p:sp>
    </p:spTree>
    <p:extLst>
      <p:ext uri="{BB962C8B-B14F-4D97-AF65-F5344CB8AC3E}">
        <p14:creationId xmlns:p14="http://schemas.microsoft.com/office/powerpoint/2010/main" val="1240536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30777" y="2784763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政見發表 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05/29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30777" y="4123729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選舉 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06/08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8320" y="429653"/>
            <a:ext cx="90332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Ⅲ107</a:t>
            </a:r>
            <a:r>
              <a:rPr lang="zh-TW" altLang="en-US" sz="6000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學年度正</a:t>
            </a:r>
            <a:r>
              <a:rPr lang="zh-TW" altLang="en-US" sz="60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副主席選舉</a:t>
            </a:r>
            <a:endParaRPr lang="zh-TW" altLang="en-US" sz="6000" dirty="0">
              <a:solidFill>
                <a:schemeClr val="accent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2387" y="1566091"/>
            <a:ext cx="7109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登記參選 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05/02~05/08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788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057305-DB04-41F6-B8EB-EADF6F0E3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50" y="2491450"/>
            <a:ext cx="10396882" cy="1151965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臨時動議</a:t>
            </a:r>
          </a:p>
        </p:txBody>
      </p:sp>
    </p:spTree>
    <p:extLst>
      <p:ext uri="{BB962C8B-B14F-4D97-AF65-F5344CB8AC3E}">
        <p14:creationId xmlns:p14="http://schemas.microsoft.com/office/powerpoint/2010/main" val="352933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99A981-F3B1-46BF-BBA0-FAC40BD4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會議議程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406C8A3-DEFC-4ED5-B190-F5CFF1E0A532}"/>
              </a:ext>
            </a:extLst>
          </p:cNvPr>
          <p:cNvSpPr txBox="1"/>
          <p:nvPr/>
        </p:nvSpPr>
        <p:spPr>
          <a:xfrm>
            <a:off x="3203131" y="1758742"/>
            <a:ext cx="53622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zh-TW" altLang="en-US" sz="3600" b="1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  <a:sym typeface="Microsoft JhengHei"/>
            </a:endParaRPr>
          </a:p>
          <a:p>
            <a:pPr algn="ctr">
              <a:buNone/>
            </a:pPr>
            <a:r>
              <a:rPr lang="zh-TW" altLang="en-US" sz="36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班聯會報告</a:t>
            </a:r>
            <a:endParaRPr lang="en-US" altLang="zh-TW" sz="3600" b="1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  <a:sym typeface="Microsoft JhengHei"/>
            </a:endParaRPr>
          </a:p>
          <a:p>
            <a:pPr algn="ctr">
              <a:buNone/>
            </a:pPr>
            <a:endParaRPr lang="zh-TW" altLang="en-US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  <a:sym typeface="Microsoft JhengHei"/>
            </a:endParaRPr>
          </a:p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臨時動議</a:t>
            </a:r>
          </a:p>
          <a:p>
            <a:pPr>
              <a:buNone/>
            </a:pPr>
            <a:endParaRPr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076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57678B-4C58-4450-A4B2-378BB22C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會議規則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C697CE9-CEEC-469D-98BD-CFAB7BDCF67A}"/>
              </a:ext>
            </a:extLst>
          </p:cNvPr>
          <p:cNvSpPr txBox="1"/>
          <p:nvPr/>
        </p:nvSpPr>
        <p:spPr>
          <a:xfrm>
            <a:off x="891821" y="1837765"/>
            <a:ext cx="10103557" cy="2899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3131">
              <a:lnSpc>
                <a:spcPct val="130000"/>
              </a:lnSpc>
              <a:buClr>
                <a:schemeClr val="dk1"/>
              </a:buClr>
              <a:buSzPct val="31428"/>
            </a:pPr>
            <a:r>
              <a:rPr lang="zh-TW" altLang="en-US" sz="36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壹、提案：</a:t>
            </a:r>
          </a:p>
          <a:p>
            <a:pPr>
              <a:lnSpc>
                <a:spcPct val="130000"/>
              </a:lnSpc>
            </a:pPr>
            <a:r>
              <a:rPr lang="zh-TW" altLang="en-US" sz="3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一、一般提案應先經主席徵求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出席人數三</a:t>
            </a:r>
          </a:p>
          <a:p>
            <a:pPr>
              <a:lnSpc>
                <a:spcPct val="130000"/>
              </a:lnSpc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分之一以上之附議</a:t>
            </a:r>
            <a:r>
              <a:rPr lang="zh-TW" altLang="en-US" sz="3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後成立。</a:t>
            </a:r>
          </a:p>
          <a:p>
            <a:pPr indent="-93131">
              <a:lnSpc>
                <a:spcPct val="130000"/>
              </a:lnSpc>
              <a:buClr>
                <a:schemeClr val="dk1"/>
              </a:buClr>
              <a:buSzPct val="31428"/>
            </a:pPr>
            <a:endParaRPr lang="zh-TW" altLang="en-US" sz="36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52494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E290BA-149A-477F-B0F8-75C23BAA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會議規則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ACF80E2-1F34-4FDD-803C-6C65F1ED36C5}"/>
              </a:ext>
            </a:extLst>
          </p:cNvPr>
          <p:cNvSpPr txBox="1"/>
          <p:nvPr/>
        </p:nvSpPr>
        <p:spPr>
          <a:xfrm>
            <a:off x="685801" y="1693333"/>
            <a:ext cx="11506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chemeClr val="dk1"/>
              </a:buClr>
              <a:buSzPct val="36666"/>
              <a:buNone/>
            </a:pPr>
            <a:r>
              <a:rPr lang="zh-TW" altLang="en-US" sz="32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貳、表決：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會員代表大會之開會及決議依據新北市立永  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平高級中學學生班級自治聯合會組織章程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第二十條</a:t>
            </a:r>
            <a:r>
              <a:rPr lang="en-US" altLang="zh-TW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—</a:t>
            </a: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班代大會之決議，應有會員代表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二分之一以上出席，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出席人數過半數或相</a:t>
            </a:r>
          </a:p>
          <a:p>
            <a:pPr marL="404697" indent="0" algn="just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對多數之同意行之。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18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CCC6C9-F6AA-428A-80E1-58CC133D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會議規則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024ACF-A41A-4181-B70C-134F6051C4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6733" y="1927929"/>
            <a:ext cx="10394707" cy="33111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buClr>
                <a:schemeClr val="dk1"/>
              </a:buClr>
              <a:buSzPct val="34375"/>
              <a:buNone/>
            </a:pPr>
            <a:r>
              <a:rPr lang="zh-TW" altLang="en-US" sz="32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參、發言：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34375"/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一、發言需主席同意取得發言權。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二、每人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發言時間不得超過兩分鐘</a:t>
            </a: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，時間終了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無論發言是否完畢應即停止發言，由下位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發言者發言。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873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2572F7-88CB-4349-84F8-636D6CE48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1934" y="259644"/>
            <a:ext cx="10749844" cy="52955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三、發言內容儘量</a:t>
            </a: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扼要簡明</a:t>
            </a: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，勿作人身攻擊或侮罵諷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刺，</a:t>
            </a: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保持理性</a:t>
            </a: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、和氣態度。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四、</a:t>
            </a: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發言不限一次，但有兩人以上同時要求發言時，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尚未發言者優先發言。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五、發言人不聽主席制止或不服從大會主席之裁決時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39285"/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，由主席裁決喪失發言權。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六、因時間限制，大會主席裁決終止發言時，尚未發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39285"/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言者不得發言，但可補提書面意見供大會參酌。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616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8638" y="2169622"/>
            <a:ext cx="8150628" cy="1352218"/>
          </a:xfrm>
        </p:spPr>
        <p:txBody>
          <a:bodyPr>
            <a:normAutofit/>
          </a:bodyPr>
          <a:lstStyle/>
          <a:p>
            <a:r>
              <a:rPr lang="zh-TW" altLang="en-US" sz="8800" dirty="0">
                <a:latin typeface="標楷體" panose="03000509000000000000" pitchFamily="65" charset="-120"/>
                <a:ea typeface="標楷體" panose="03000509000000000000" pitchFamily="65" charset="-120"/>
              </a:rPr>
              <a:t>班聯會報告事項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5338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追蹤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842818" y="1810064"/>
            <a:ext cx="9706648" cy="2146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合作社熱食部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32" y="2139217"/>
            <a:ext cx="2499384" cy="33317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235" y="210676"/>
            <a:ext cx="2499383" cy="187496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87" y="2130748"/>
            <a:ext cx="2498250" cy="33302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43929" y="210671"/>
            <a:ext cx="2499383" cy="187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0867" y="2196011"/>
            <a:ext cx="82381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八點到校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4/24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招開學生作息會議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51933" y="550333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Ⅰ</a:t>
            </a:r>
            <a:r>
              <a:rPr lang="zh-TW" altLang="en-US" sz="54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後續</a:t>
            </a:r>
            <a:r>
              <a:rPr lang="zh-TW" altLang="en-US" sz="48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追蹤</a:t>
            </a:r>
          </a:p>
        </p:txBody>
      </p:sp>
    </p:spTree>
    <p:extLst>
      <p:ext uri="{BB962C8B-B14F-4D97-AF65-F5344CB8AC3E}">
        <p14:creationId xmlns:p14="http://schemas.microsoft.com/office/powerpoint/2010/main" val="12604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主要賽事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716</Words>
  <Application>Microsoft Office PowerPoint</Application>
  <PresentationFormat>寬螢幕</PresentationFormat>
  <Paragraphs>83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Microsoft JhengHei</vt:lpstr>
      <vt:lpstr>新細明體</vt:lpstr>
      <vt:lpstr>標楷體</vt:lpstr>
      <vt:lpstr>Arial</vt:lpstr>
      <vt:lpstr>Calibri</vt:lpstr>
      <vt:lpstr>Cambria Math</vt:lpstr>
      <vt:lpstr>Impact</vt:lpstr>
      <vt:lpstr>Wingdings</vt:lpstr>
      <vt:lpstr>主要賽事</vt:lpstr>
      <vt:lpstr>新北市立永平高級中學 106學年度下學期第二次班代大會</vt:lpstr>
      <vt:lpstr>會議議程</vt:lpstr>
      <vt:lpstr>會議規則</vt:lpstr>
      <vt:lpstr>會議規則</vt:lpstr>
      <vt:lpstr>會議規則</vt:lpstr>
      <vt:lpstr>PowerPoint 簡報</vt:lpstr>
      <vt:lpstr>班聯會報告事項</vt:lpstr>
      <vt:lpstr>Ⅰ後續追蹤</vt:lpstr>
      <vt:lpstr>PowerPoint 簡報</vt:lpstr>
      <vt:lpstr>Ⅱ校慶</vt:lpstr>
      <vt:lpstr>PowerPoint 簡報</vt:lpstr>
      <vt:lpstr>PowerPoint 簡報</vt:lpstr>
      <vt:lpstr>PowerPoint 簡報</vt:lpstr>
      <vt:lpstr>Ⅲ107學年度正副主席選舉</vt:lpstr>
      <vt:lpstr>PowerPoint 簡報</vt:lpstr>
      <vt:lpstr>PowerPoint 簡報</vt:lpstr>
      <vt:lpstr>臨時動議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班代大會</dc:title>
  <dc:creator>user</dc:creator>
  <cp:lastModifiedBy>user</cp:lastModifiedBy>
  <cp:revision>34</cp:revision>
  <dcterms:created xsi:type="dcterms:W3CDTF">2017-09-06T12:58:58Z</dcterms:created>
  <dcterms:modified xsi:type="dcterms:W3CDTF">2018-04-12T02:12:25Z</dcterms:modified>
</cp:coreProperties>
</file>