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CE81B14-4CA5-4142-A67C-B3FB7E4818C4}">
  <a:tblStyle styleId="{FCE81B14-4CA5-4142-A67C-B3FB7E4818C4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EF6"/>
          </a:solidFill>
        </a:fill>
      </a:tcStyle>
    </a:wholeTbl>
    <a:band1H>
      <a:tcTxStyle/>
      <a:tcStyle>
        <a:fill>
          <a:solidFill>
            <a:srgbClr val="FBDCEC"/>
          </a:solidFill>
        </a:fill>
      </a:tcStyle>
    </a:band1H>
    <a:band2H>
      <a:tcTxStyle/>
    </a:band2H>
    <a:band1V>
      <a:tcTxStyle/>
      <a:tcStyle>
        <a:fill>
          <a:solidFill>
            <a:srgbClr val="FBDCEC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9C1C73D-C237-4083-9FF4-725B62D277C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Google Shape;28;p2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A3C9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26C">
                <a:alpha val="7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EA3C9E">
                <a:alpha val="84705"/>
              </a:srgbClr>
            </a:solidFill>
            <a:ln>
              <a:noFill/>
            </a:ln>
          </p:spPr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sz="5400">
                <a:solidFill>
                  <a:srgbClr val="EA3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與說明文字">
  <p:cSld name="標題與說明文字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 (含標題)">
  <p:cSld name="引述 (含標題)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名片">
  <p:cSld name="名片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名片">
  <p:cSld name="引述名片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是非題">
  <p:cSld name="是非題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6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6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11" name="Google Shape;11;p1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A3C9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26C">
                <a:alpha val="7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ctrTitle"/>
          </p:nvPr>
        </p:nvSpPr>
        <p:spPr>
          <a:xfrm>
            <a:off x="-396552" y="908720"/>
            <a:ext cx="8351837" cy="2551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Trebuchet MS"/>
              <a:buNone/>
            </a:pPr>
            <a:r>
              <a:rPr lang="zh-TW" sz="5400">
                <a:solidFill>
                  <a:srgbClr val="7030A0"/>
                </a:solidFill>
              </a:rPr>
              <a:t>  </a:t>
            </a:r>
            <a:r>
              <a:rPr b="1" lang="zh-TW" sz="8000">
                <a:solidFill>
                  <a:srgbClr val="65228D"/>
                </a:solidFill>
                <a:latin typeface="BiauKai"/>
                <a:ea typeface="BiauKai"/>
                <a:cs typeface="BiauKai"/>
                <a:sym typeface="BiauKai"/>
              </a:rPr>
              <a:t>永平高中</a:t>
            </a:r>
            <a:br>
              <a:rPr b="1" lang="zh-TW" sz="8000">
                <a:solidFill>
                  <a:srgbClr val="65228D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b="1" lang="zh-TW" sz="8000">
                <a:solidFill>
                  <a:srgbClr val="65228D"/>
                </a:solidFill>
                <a:latin typeface="BiauKai"/>
                <a:ea typeface="BiauKai"/>
                <a:cs typeface="BiauKai"/>
                <a:sym typeface="BiauKai"/>
              </a:rPr>
              <a:t>   服務學習宣導</a:t>
            </a:r>
            <a:endParaRPr/>
          </a:p>
        </p:txBody>
      </p:sp>
      <p:sp>
        <p:nvSpPr>
          <p:cNvPr id="148" name="Google Shape;148;p18"/>
          <p:cNvSpPr txBox="1"/>
          <p:nvPr>
            <p:ph idx="1" type="subTitle"/>
          </p:nvPr>
        </p:nvSpPr>
        <p:spPr>
          <a:xfrm>
            <a:off x="478321" y="4653136"/>
            <a:ext cx="7488832" cy="1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1" lang="zh-TW" sz="4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主講：社團活動組長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755650" y="333375"/>
            <a:ext cx="7704138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服務內容範圍及認證-(4)</a:t>
            </a:r>
            <a:endParaRPr b="1" sz="54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600075" y="2257258"/>
            <a:ext cx="7859713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107"/>
              <a:buFont typeface="Trebuchet MS"/>
              <a:buAutoNum type="arabicParenR"/>
            </a:pPr>
            <a:r>
              <a:rPr b="1" lang="zh-TW" sz="3884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政府公務機關、單位之服務志工，各類社會</a:t>
            </a:r>
            <a:r>
              <a:rPr b="1" lang="zh-TW" sz="3884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公益法人機構</a:t>
            </a:r>
            <a:r>
              <a:rPr b="1" lang="zh-TW" sz="3884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、經政府立案之</a:t>
            </a:r>
            <a:r>
              <a:rPr b="1" lang="zh-TW" sz="3884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非營利公益團體</a:t>
            </a:r>
            <a:r>
              <a:rPr b="1" lang="zh-TW" sz="3884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b="1" sz="3884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742950" lvl="0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107"/>
              <a:buFont typeface="Trebuchet MS"/>
              <a:buAutoNum type="arabicParenR"/>
            </a:pPr>
            <a:r>
              <a:rPr b="1" lang="zh-TW" sz="3884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「內政部人民團體全球資訊網」</a:t>
            </a:r>
            <a:r>
              <a:rPr b="1" lang="zh-TW" sz="3977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或</a:t>
            </a:r>
            <a:r>
              <a:rPr b="1" lang="zh-TW" sz="3884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「財團法人社會福利慈善基金會」</a:t>
            </a:r>
            <a:r>
              <a:rPr lang="zh-TW" sz="3884">
                <a:solidFill>
                  <a:srgbClr val="3F3F3F"/>
                </a:solidFill>
                <a:latin typeface="BiauKai"/>
                <a:ea typeface="BiauKai"/>
                <a:cs typeface="BiauKai"/>
                <a:sym typeface="BiauKai"/>
              </a:rPr>
              <a:t>，</a:t>
            </a:r>
            <a:r>
              <a:rPr b="1" lang="zh-TW" sz="3884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登記有案之單位即可。</a:t>
            </a:r>
            <a:endParaRPr b="1" sz="3884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742950" lvl="0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56"/>
              <a:buFont typeface="Trebuchet MS"/>
              <a:buAutoNum type="arabicParenR"/>
            </a:pPr>
            <a:r>
              <a:rPr b="1" lang="zh-TW" sz="407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非屬政治性、宗教性、商業性或營利性之</a:t>
            </a:r>
            <a:r>
              <a:rPr b="1" lang="zh-TW" sz="3977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非報酬性</a:t>
            </a:r>
            <a:r>
              <a:rPr b="1" lang="zh-TW" sz="407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服務學習活動。</a:t>
            </a:r>
            <a:endParaRPr b="1" sz="148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755650" y="1412776"/>
            <a:ext cx="57246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校外可認證之單位</a:t>
            </a:r>
            <a:endParaRPr b="1" i="0" sz="5400" u="none" cap="none" strike="noStrike">
              <a:solidFill>
                <a:srgbClr val="3F3F3F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971550" y="404813"/>
            <a:ext cx="75946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服務內容範圍及認證-(5)</a:t>
            </a:r>
            <a:endParaRPr b="1" sz="54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25" name="Google Shape;225;p28"/>
          <p:cNvSpPr txBox="1"/>
          <p:nvPr>
            <p:ph idx="1" type="body"/>
          </p:nvPr>
        </p:nvSpPr>
        <p:spPr>
          <a:xfrm>
            <a:off x="323528" y="2924944"/>
            <a:ext cx="8507412" cy="434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學生校外服務完畢後，務必取得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該單位發給之服務證明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，必須清楚敘明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服務時數、服務內容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等資料。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742950" lvl="0" marL="74295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或請認證單位於學習護照上的</a:t>
            </a:r>
            <a:r>
              <a:rPr b="1" lang="zh-TW" sz="3600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「服務學習記錄表」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上蓋該單位之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單位章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證明，不得以私章或簽名代替。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1003344" y="1573696"/>
            <a:ext cx="64171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校外單位服務認證：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827088" y="2603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校外服務學習申請表</a:t>
            </a:r>
            <a:endParaRPr sz="3240">
              <a:solidFill>
                <a:srgbClr val="3F3F3F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251520" y="1268760"/>
            <a:ext cx="3814763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None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申請表可至學務處社團組網站</a:t>
            </a:r>
            <a:r>
              <a:rPr b="1" lang="zh-TW" sz="39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服務學期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中的表格下載列印使用，或至</a:t>
            </a:r>
            <a:r>
              <a:rPr b="1" lang="zh-TW" sz="39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學務處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領取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8" y="1268760"/>
            <a:ext cx="4315845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1042988" y="4762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校外服務學習流程</a:t>
            </a:r>
            <a:endParaRPr/>
          </a:p>
        </p:txBody>
      </p:sp>
      <p:graphicFrame>
        <p:nvGraphicFramePr>
          <p:cNvPr id="240" name="Google Shape;240;p30"/>
          <p:cNvGraphicFramePr/>
          <p:nvPr/>
        </p:nvGraphicFramePr>
        <p:xfrm>
          <a:off x="251520" y="14001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{FCE81B14-4CA5-4142-A67C-B3FB7E4818C4}</a:tableStyleId>
              </a:tblPr>
              <a:tblGrid>
                <a:gridCol w="1584175"/>
                <a:gridCol w="669675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步驟</a:t>
                      </a:r>
                      <a:endParaRPr sz="36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作法</a:t>
                      </a:r>
                      <a:endParaRPr sz="36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第1步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學生、教師申請校外服務</a:t>
                      </a:r>
                      <a:b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</a:b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（需家長同意書或</a:t>
                      </a:r>
                      <a:r>
                        <a:rPr b="1" lang="zh-TW" sz="4000">
                          <a:solidFill>
                            <a:srgbClr val="FF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家長簽名</a:t>
                      </a: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）</a:t>
                      </a:r>
                      <a:endParaRPr sz="4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第2步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進行</a:t>
                      </a:r>
                      <a:r>
                        <a:rPr b="1" lang="zh-TW" sz="4000">
                          <a:solidFill>
                            <a:srgbClr val="9639CE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服務學習取得時數</a:t>
                      </a:r>
                      <a:endParaRPr b="1" sz="4000">
                        <a:solidFill>
                          <a:srgbClr val="9639CE"/>
                        </a:solidFill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4000"/>
                        <a:buFont typeface="Noto Sans Symbols"/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（需家長或專人陪同）</a:t>
                      </a:r>
                      <a:endParaRPr b="1" sz="4000">
                        <a:solidFill>
                          <a:schemeClr val="dk1"/>
                        </a:solidFill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793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第3步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取得時數後將證明黏貼於</a:t>
                      </a:r>
                      <a:r>
                        <a:rPr b="1" lang="zh-TW" sz="4000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學習護照中</a:t>
                      </a:r>
                      <a:endParaRPr sz="4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第4步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交給</a:t>
                      </a:r>
                      <a:r>
                        <a:rPr b="1" lang="zh-TW" sz="4000">
                          <a:solidFill>
                            <a:srgbClr val="9639CE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導師登錄</a:t>
                      </a:r>
                      <a:endParaRPr sz="4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827088" y="4762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服務學習紀錄表認證</a:t>
            </a:r>
            <a:endParaRPr/>
          </a:p>
        </p:txBody>
      </p:sp>
      <p:pic>
        <p:nvPicPr>
          <p:cNvPr id="246" name="Google Shape;246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169" y="1403717"/>
            <a:ext cx="6135368" cy="46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/>
        </p:nvSpPr>
        <p:spPr>
          <a:xfrm>
            <a:off x="1638300" y="2378075"/>
            <a:ext cx="11080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班級打掃</a:t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1576388" y="2914650"/>
            <a:ext cx="13398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圖書館整書</a:t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2982913" y="2401888"/>
            <a:ext cx="3000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2982913" y="2914650"/>
            <a:ext cx="300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992188" y="2401888"/>
            <a:ext cx="6461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9/30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971550" y="2916238"/>
            <a:ext cx="64611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10/1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878263" y="2420938"/>
            <a:ext cx="1171575" cy="30797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導師 高長功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1638300" y="3268663"/>
            <a:ext cx="11525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御花園</a:t>
            </a:r>
            <a:endParaRPr b="1" i="0" sz="1800" u="none" cap="none" strike="noStrike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整理植栽</a:t>
            </a:r>
            <a:endParaRPr/>
          </a:p>
        </p:txBody>
      </p:sp>
      <p:sp>
        <p:nvSpPr>
          <p:cNvPr id="255" name="Google Shape;255;p31"/>
          <p:cNvSpPr txBox="1"/>
          <p:nvPr/>
        </p:nvSpPr>
        <p:spPr>
          <a:xfrm>
            <a:off x="977900" y="3424238"/>
            <a:ext cx="64611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11/5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986088" y="3425825"/>
            <a:ext cx="300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 rot="5400000">
            <a:off x="4369594" y="2142332"/>
            <a:ext cx="493712" cy="615950"/>
          </a:xfrm>
          <a:prstGeom prst="rect">
            <a:avLst/>
          </a:pr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王妃</a:t>
            </a:r>
            <a:endParaRPr b="1" i="0" sz="14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用印</a:t>
            </a:r>
            <a:endParaRPr/>
          </a:p>
        </p:txBody>
      </p:sp>
      <p:grpSp>
        <p:nvGrpSpPr>
          <p:cNvPr id="258" name="Google Shape;258;p31"/>
          <p:cNvGrpSpPr/>
          <p:nvPr/>
        </p:nvGrpSpPr>
        <p:grpSpPr>
          <a:xfrm>
            <a:off x="3440113" y="2781300"/>
            <a:ext cx="1296987" cy="650875"/>
            <a:chOff x="3877509" y="2914947"/>
            <a:chExt cx="1414571" cy="802085"/>
          </a:xfrm>
        </p:grpSpPr>
        <p:grpSp>
          <p:nvGrpSpPr>
            <p:cNvPr id="259" name="Google Shape;259;p31"/>
            <p:cNvGrpSpPr/>
            <p:nvPr/>
          </p:nvGrpSpPr>
          <p:grpSpPr>
            <a:xfrm>
              <a:off x="3877509" y="2914947"/>
              <a:ext cx="1414571" cy="802085"/>
              <a:chOff x="3877509" y="2914947"/>
              <a:chExt cx="1414571" cy="802085"/>
            </a:xfrm>
          </p:grpSpPr>
          <p:sp>
            <p:nvSpPr>
              <p:cNvPr id="260" name="Google Shape;260;p31"/>
              <p:cNvSpPr/>
              <p:nvPr/>
            </p:nvSpPr>
            <p:spPr>
              <a:xfrm>
                <a:off x="3877509" y="2914947"/>
                <a:ext cx="1414571" cy="802085"/>
              </a:xfrm>
              <a:prstGeom prst="ellipse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3995246" y="2997112"/>
                <a:ext cx="1165246" cy="616237"/>
              </a:xfrm>
              <a:prstGeom prst="ellipse">
                <a:avLst/>
              </a:prstGeom>
              <a:noFill/>
              <a:ln cap="rnd" cmpd="sng" w="19050">
                <a:solidFill>
                  <a:srgbClr val="B26D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62" name="Google Shape;262;p31"/>
            <p:cNvSpPr txBox="1"/>
            <p:nvPr/>
          </p:nvSpPr>
          <p:spPr>
            <a:xfrm>
              <a:off x="4068120" y="3065424"/>
              <a:ext cx="956686" cy="455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Noto Sans Symbols"/>
                <a:buNone/>
              </a:pPr>
              <a:r>
                <a:rPr b="1" i="0" lang="zh-TW" sz="1800" u="none" cap="none" strike="noStrike">
                  <a:solidFill>
                    <a:srgbClr val="C00000"/>
                  </a:solidFill>
                  <a:latin typeface="BiauKai"/>
                  <a:ea typeface="BiauKai"/>
                  <a:cs typeface="BiauKai"/>
                  <a:sym typeface="BiauKai"/>
                </a:rPr>
                <a:t>學務處</a:t>
              </a:r>
              <a:endParaRPr/>
            </a:p>
          </p:txBody>
        </p:sp>
      </p:grpSp>
      <p:sp>
        <p:nvSpPr>
          <p:cNvPr id="263" name="Google Shape;263;p31"/>
          <p:cNvSpPr txBox="1"/>
          <p:nvPr/>
        </p:nvSpPr>
        <p:spPr>
          <a:xfrm>
            <a:off x="977900" y="3930650"/>
            <a:ext cx="6461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1/22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1657350" y="3789363"/>
            <a:ext cx="11080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寒假返校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打掃</a:t>
            </a:r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2987675" y="3952875"/>
            <a:ext cx="3000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6275388" y="2359025"/>
            <a:ext cx="300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6</a:t>
            </a:r>
            <a:endParaRPr b="1" i="0" sz="18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3878263" y="3992563"/>
            <a:ext cx="1081087" cy="30797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 衛生組 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 務 學 習 獎 勵</a:t>
            </a:r>
            <a:endParaRPr/>
          </a:p>
        </p:txBody>
      </p:sp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609598" y="2160590"/>
            <a:ext cx="7706817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Noto Sans Symbols"/>
              <a:buChar char="🞇"/>
            </a:pPr>
            <a:r>
              <a:rPr b="1" lang="zh-TW" sz="5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每學期服務學習時數滿</a:t>
            </a:r>
            <a:r>
              <a:rPr b="1" lang="zh-TW" sz="5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20</a:t>
            </a:r>
            <a:r>
              <a:rPr b="1" lang="zh-TW" sz="5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小時，記</a:t>
            </a:r>
            <a:r>
              <a:rPr b="1" lang="zh-TW" sz="5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嘉獎一次</a:t>
            </a:r>
            <a:r>
              <a:rPr b="1" lang="zh-TW" sz="5000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b="1" sz="5000">
              <a:solidFill>
                <a:schemeClr val="lt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Noto Sans Symbols"/>
              <a:buChar char="🞇"/>
            </a:pPr>
            <a:r>
              <a:rPr b="1" lang="zh-TW" sz="5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每學期服務學習時數滿</a:t>
            </a:r>
            <a:r>
              <a:rPr b="1" lang="zh-TW" sz="5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30</a:t>
            </a:r>
            <a:r>
              <a:rPr b="1" lang="zh-TW" sz="5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小時，記</a:t>
            </a:r>
            <a:r>
              <a:rPr b="1" lang="zh-TW" sz="5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嘉獎兩次</a:t>
            </a:r>
            <a:r>
              <a:rPr b="1" lang="zh-TW" sz="5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b="1" sz="50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3F3F3F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1009650" y="290513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Q&amp;A</a:t>
            </a:r>
            <a:endParaRPr b="1" sz="54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323850" y="1214438"/>
            <a:ext cx="8640638" cy="535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b="1" lang="zh-TW" sz="32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Q1:學習護照遺失了怎麼辦？</a:t>
            </a:r>
            <a:endParaRPr b="1" sz="32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b="1" lang="zh-TW" sz="32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A:</a:t>
            </a:r>
            <a:r>
              <a:rPr b="1" lang="zh-TW" sz="32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遺失可至圖書館申請購買，但是所登記之時數必須自行找服務單位補登。</a:t>
            </a:r>
            <a:endParaRPr b="1" sz="32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b="1" lang="zh-TW" sz="32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Q2:學習護照中服務學習紀錄表登記已滿，該如何?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b="1" lang="zh-TW" sz="32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A:</a:t>
            </a:r>
            <a:r>
              <a:rPr b="1" lang="zh-TW" sz="32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請至學務處領取</a:t>
            </a:r>
            <a:r>
              <a:rPr b="1" lang="zh-TW" sz="3200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【服務學習紀錄表】</a:t>
            </a:r>
            <a:r>
              <a:rPr b="1" lang="zh-TW" sz="32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單張再浮貼上即可。</a:t>
            </a:r>
            <a:endParaRPr b="1" sz="32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b="1" lang="zh-TW" sz="32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Q3:每次服務要多久呢?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b="1" lang="zh-TW" sz="32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A:</a:t>
            </a:r>
            <a:r>
              <a:rPr b="1" lang="zh-TW" sz="32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因未滿0.5小時不予登記，請以</a:t>
            </a:r>
            <a:r>
              <a:rPr b="1" lang="zh-TW" sz="32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0.5小時為單位</a:t>
            </a:r>
            <a:r>
              <a:rPr b="1" lang="zh-TW" sz="32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b="1" sz="32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684213" y="765175"/>
            <a:ext cx="7450137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Q4:寒暑假返校打掃算時數嗎?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A: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aphicFrame>
        <p:nvGraphicFramePr>
          <p:cNvPr id="285" name="Google Shape;285;p34"/>
          <p:cNvGraphicFramePr/>
          <p:nvPr/>
        </p:nvGraphicFramePr>
        <p:xfrm>
          <a:off x="395536" y="23488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{49C1C73D-C237-4083-9FF4-725B62D277C6}</a:tableStyleId>
              </a:tblPr>
              <a:tblGrid>
                <a:gridCol w="3089975"/>
                <a:gridCol w="2048100"/>
                <a:gridCol w="2207275"/>
              </a:tblGrid>
              <a:tr h="8589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寒假返校打掃</a:t>
                      </a:r>
                      <a:endParaRPr/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1/31以前</a:t>
                      </a:r>
                      <a:endParaRPr b="1" i="0" sz="3600" u="none" strike="noStrike">
                        <a:solidFill>
                          <a:srgbClr val="000000"/>
                        </a:solidFill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FF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上</a:t>
                      </a: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學期</a:t>
                      </a:r>
                      <a:endParaRPr/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8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2/1以後</a:t>
                      </a:r>
                      <a:endParaRPr b="1" i="0" sz="3600" u="none" strike="noStrike">
                        <a:solidFill>
                          <a:srgbClr val="000000"/>
                        </a:solidFill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FF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下</a:t>
                      </a: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學期</a:t>
                      </a:r>
                      <a:endParaRPr/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89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暑假返校打掃</a:t>
                      </a:r>
                      <a:endParaRPr/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7/31以前</a:t>
                      </a:r>
                      <a:endParaRPr b="1" i="0" sz="3600" u="none" strike="noStrike">
                        <a:solidFill>
                          <a:srgbClr val="000000"/>
                        </a:solidFill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FF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下</a:t>
                      </a: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學期</a:t>
                      </a:r>
                      <a:endParaRPr/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62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8/1以後</a:t>
                      </a:r>
                      <a:endParaRPr b="1" i="0" sz="3600" u="none" strike="noStrike">
                        <a:solidFill>
                          <a:srgbClr val="000000"/>
                        </a:solidFill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zh-TW" sz="3600" u="none" strike="noStrike">
                          <a:solidFill>
                            <a:srgbClr val="FF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上</a:t>
                      </a:r>
                      <a:r>
                        <a:rPr b="1" i="0" lang="zh-TW" sz="3600" u="none" strike="noStrike">
                          <a:solidFill>
                            <a:srgbClr val="0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學期</a:t>
                      </a:r>
                      <a:endParaRPr/>
                    </a:p>
                  </a:txBody>
                  <a:tcPr marT="7625" marB="0" marR="7625" marL="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1042988" y="981074"/>
            <a:ext cx="7124700" cy="5472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Q5:在社區服務由里長或里幹事蓋章，可以算服務時數嗎?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A:</a:t>
            </a: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重申基北區12年國教服務學習採計原則，</a:t>
            </a:r>
            <a:r>
              <a:rPr b="1" lang="zh-TW" sz="4000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里長、議員、立法委員、社區幹事簽名與核章</a:t>
            </a:r>
            <a:r>
              <a:rPr b="1" lang="zh-TW" sz="72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無法採計</a:t>
            </a: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，請同學與家長留意。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/>
          <p:nvPr/>
        </p:nvSpPr>
        <p:spPr>
          <a:xfrm>
            <a:off x="395536" y="659012"/>
            <a:ext cx="8496944" cy="493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Q6:在班級如何取得服務時數?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A: </a:t>
            </a:r>
            <a:endParaRPr b="1" i="0" sz="4500" u="none" cap="none" strike="noStrik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1.協助教室布置</a:t>
            </a:r>
            <a:endParaRPr b="1" i="0" sz="4500" u="none" cap="none" strike="noStrike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2.家長日服務</a:t>
            </a:r>
            <a:endParaRPr b="1" i="0" sz="4500" u="none" cap="none" strike="noStrike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3.協助考場布置</a:t>
            </a:r>
            <a:endParaRPr b="1" i="0" sz="4500" u="none" cap="none" strike="noStrike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4.協助導師處理班級事務</a:t>
            </a:r>
            <a:endParaRPr b="1" i="0" sz="4500" u="none" cap="none" strike="noStrike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5.放學後協助教室環境清理</a:t>
            </a:r>
            <a:endParaRPr b="1" i="0" sz="4500" u="none" cap="none" strike="noStrike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9"/>
          <p:cNvGrpSpPr/>
          <p:nvPr/>
        </p:nvGrpSpPr>
        <p:grpSpPr>
          <a:xfrm>
            <a:off x="324037" y="680631"/>
            <a:ext cx="8568442" cy="6233800"/>
            <a:chOff x="509" y="203959"/>
            <a:chExt cx="8568442" cy="6233800"/>
          </a:xfrm>
        </p:grpSpPr>
        <p:sp>
          <p:nvSpPr>
            <p:cNvPr id="154" name="Google Shape;154;p19"/>
            <p:cNvSpPr/>
            <p:nvPr/>
          </p:nvSpPr>
          <p:spPr>
            <a:xfrm rot="5400000">
              <a:off x="529703" y="3546259"/>
              <a:ext cx="1594009" cy="2652396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5"/>
            </a:solidFill>
            <a:ln cap="rnd" cmpd="sng" w="19050">
              <a:solidFill>
                <a:srgbClr val="F396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263623" y="4338754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263623" y="4338754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000" u="none" cap="none" strike="noStrik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國小</a:t>
              </a:r>
              <a:endParaRPr b="0" i="0" sz="5000" u="none" cap="none" strike="noStrik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206410" y="3350987"/>
              <a:ext cx="451810" cy="451810"/>
            </a:xfrm>
            <a:prstGeom prst="triangle">
              <a:avLst>
                <a:gd fmla="val 100000" name="adj"/>
              </a:avLst>
            </a:prstGeom>
            <a:solidFill>
              <a:srgbClr val="F396CB"/>
            </a:solidFill>
            <a:ln cap="rnd" cmpd="sng" w="19050">
              <a:solidFill>
                <a:srgbClr val="F396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 rot="5400000">
              <a:off x="3461159" y="2820867"/>
              <a:ext cx="1594009" cy="2652396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5"/>
            </a:solidFill>
            <a:ln cap="rnd" cmpd="sng" w="19050">
              <a:solidFill>
                <a:srgbClr val="F396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195079" y="3613362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3195079" y="3613362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000" u="none" cap="none" strike="noStrik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國中</a:t>
              </a:r>
              <a:endParaRPr b="0" i="0" sz="5000" u="none" cap="none" strike="noStrik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137866" y="2625595"/>
              <a:ext cx="451810" cy="451810"/>
            </a:xfrm>
            <a:prstGeom prst="triangle">
              <a:avLst>
                <a:gd fmla="val 100000" name="adj"/>
              </a:avLst>
            </a:prstGeom>
            <a:solidFill>
              <a:srgbClr val="F396CB"/>
            </a:solidFill>
            <a:ln cap="rnd" cmpd="sng" w="19050">
              <a:solidFill>
                <a:srgbClr val="F396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 rot="5400000">
              <a:off x="5001568" y="1055654"/>
              <a:ext cx="4408409" cy="2705019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5"/>
            </a:solidFill>
            <a:ln cap="rnd" cmpd="sng" w="19050">
              <a:solidFill>
                <a:srgbClr val="F396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174353" y="720090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6174353" y="720090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000" u="none" cap="none" strike="noStrik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五專</a:t>
              </a:r>
              <a:endParaRPr b="0" i="0" sz="5000" u="none" cap="none" strike="noStrik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750"/>
                </a:spcBef>
                <a:spcAft>
                  <a:spcPts val="0"/>
                </a:spcAft>
                <a:buNone/>
              </a:pPr>
              <a:r>
                <a:rPr b="0" i="0" lang="zh-TW" sz="2000" u="none" cap="none" strike="noStrik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(讀5年)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0" i="0" lang="zh-TW" sz="5000" u="none" cap="none" strike="noStrik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高中職</a:t>
              </a:r>
              <a:r>
                <a:rPr b="0" i="0" lang="zh-TW" sz="2000" u="none" cap="none" strike="noStrik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(讀3年)</a:t>
              </a:r>
              <a:endParaRPr b="0" i="0" sz="2000" u="none" cap="none" strike="noStrik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611188" y="692150"/>
            <a:ext cx="842530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Q7:在校園如何取得服務時數?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A:1.放學後各處室擔任</a:t>
            </a:r>
            <a:r>
              <a:rPr b="1" lang="zh-TW" sz="36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短期志工服務</a:t>
            </a:r>
            <a:endParaRPr b="1" sz="36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2.學務處</a:t>
            </a:r>
            <a:r>
              <a:rPr b="1" lang="zh-TW" sz="36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長期志工服務</a:t>
            </a:r>
            <a:endParaRPr b="1" sz="36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     </a:t>
            </a: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(交通服務隊、衛生糾察隊)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3.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社團服務</a:t>
            </a: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:靜思語社、手語社</a:t>
            </a:r>
            <a:endParaRPr b="1" sz="36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4.班會或自習課進行</a:t>
            </a:r>
            <a:r>
              <a:rPr b="1" lang="zh-TW" sz="36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校園打掃服務</a:t>
            </a:r>
            <a:endParaRPr b="1" sz="36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5.我愛校園服務、校慶園遊會愛心義賣</a:t>
            </a:r>
            <a:endParaRPr b="1" sz="36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6.學校規劃之慈濟環保回收</a:t>
            </a:r>
            <a:endParaRPr b="1" sz="36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b="1" lang="zh-TW" sz="36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7.參加國際交流</a:t>
            </a:r>
            <a:br>
              <a:rPr b="1" lang="zh-TW" sz="3200">
                <a:solidFill>
                  <a:srgbClr val="C00000"/>
                </a:solidFill>
              </a:rPr>
            </a:b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609599" y="609600"/>
            <a:ext cx="806685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BiauKai"/>
              <a:buNone/>
            </a:pPr>
            <a:r>
              <a:rPr lang="zh-TW" sz="5400">
                <a:latin typeface="BiauKai"/>
                <a:ea typeface="BiauKai"/>
                <a:cs typeface="BiauKai"/>
                <a:sym typeface="BiauKai"/>
              </a:rPr>
              <a:t>有服務時數的社團或組織</a:t>
            </a:r>
            <a:endParaRPr sz="5400">
              <a:latin typeface="BiauKai"/>
              <a:ea typeface="BiauKai"/>
              <a:cs typeface="BiauKai"/>
              <a:sym typeface="BiauKai"/>
            </a:endParaRPr>
          </a:p>
        </p:txBody>
      </p:sp>
      <p:graphicFrame>
        <p:nvGraphicFramePr>
          <p:cNvPr id="306" name="Google Shape;306;p38"/>
          <p:cNvGraphicFramePr/>
          <p:nvPr/>
        </p:nvGraphicFramePr>
        <p:xfrm>
          <a:off x="467544" y="18876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{FCE81B14-4CA5-4142-A67C-B3FB7E4818C4}</a:tableStyleId>
              </a:tblPr>
              <a:tblGrid>
                <a:gridCol w="2736300"/>
              </a:tblGrid>
              <a:tr h="88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社團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88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管樂社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88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儀隊社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88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靜思語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88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手語社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07" name="Google Shape;307;p38"/>
          <p:cNvGraphicFramePr/>
          <p:nvPr/>
        </p:nvGraphicFramePr>
        <p:xfrm>
          <a:off x="3491880" y="1887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{FCE81B14-4CA5-4142-A67C-B3FB7E4818C4}</a:tableStyleId>
              </a:tblPr>
              <a:tblGrid>
                <a:gridCol w="3672400"/>
              </a:tblGrid>
              <a:tr h="186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組織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(校級幹部)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交通服務隊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衛生糾察隊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環保小尖兵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idx="1" type="body"/>
          </p:nvPr>
        </p:nvSpPr>
        <p:spPr>
          <a:xfrm>
            <a:off x="395536" y="620688"/>
            <a:ext cx="8280970" cy="5616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Q8:在校外如何取得服務時數?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A: </a:t>
            </a:r>
            <a:endParaRPr b="1" sz="40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1.到圖書館</a:t>
            </a:r>
            <a:r>
              <a:rPr b="1" lang="zh-TW" sz="40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整書上架</a:t>
            </a:r>
            <a:endParaRPr b="1" sz="40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2.到慈濟進行</a:t>
            </a:r>
            <a:r>
              <a:rPr b="1" lang="zh-TW" sz="40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環保資源回收</a:t>
            </a:r>
            <a:endParaRPr b="1" sz="40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3.參加公益團體的</a:t>
            </a:r>
            <a:r>
              <a:rPr b="1" lang="zh-TW" sz="40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淨灘活動、愛心義賣、募集發票</a:t>
            </a:r>
            <a:endParaRPr b="1" sz="40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4.到育幼院或老人院進行</a:t>
            </a:r>
            <a:r>
              <a:rPr b="1" lang="zh-TW" sz="40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服務照顧</a:t>
            </a:r>
            <a:endParaRPr b="1" sz="4000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5.參加</a:t>
            </a:r>
            <a:r>
              <a:rPr b="1" lang="zh-TW" sz="40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海外交流志工服務</a:t>
            </a:r>
            <a:r>
              <a:rPr b="1" lang="zh-TW" sz="40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  </a:t>
            </a:r>
            <a:endParaRPr sz="4000"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102訓育\會議資料提供\期末校務座談會(照片_訓育組)\服務學習\DSCF7092.JPG" id="317" name="Google Shape;3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5088" y="4895850"/>
            <a:ext cx="2268537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/>
          <p:nvPr>
            <p:ph type="title"/>
          </p:nvPr>
        </p:nvSpPr>
        <p:spPr>
          <a:xfrm>
            <a:off x="1331913" y="673100"/>
            <a:ext cx="57991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永平服務學習成果</a:t>
            </a:r>
            <a:endParaRPr/>
          </a:p>
        </p:txBody>
      </p:sp>
      <p:pic>
        <p:nvPicPr>
          <p:cNvPr descr="G:\102訓育\會議資料提供\期末校務座談會(照片_訓育組)\服務學習\DSCF7107.JPG" id="319" name="Google Shape;31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8" y="1582738"/>
            <a:ext cx="3367087" cy="2525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102訓育\會議資料提供\期末校務座談會(照片_訓育組)\服務學習\DSCF7126.JPG" id="320" name="Google Shape;32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2500" y="4005263"/>
            <a:ext cx="3011488" cy="2259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102訓育\會議資料提供\期末校務座談會(照片_訓育組)\服務學習\DSCF7162.JPG" id="321" name="Google Shape;32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8" y="4076700"/>
            <a:ext cx="336073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102訓育\會議資料提供\期末校務座談會(照片_訓育組)\服務學習\DSCF7511.JPG" id="322" name="Google Shape;322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3938" y="1628775"/>
            <a:ext cx="3244850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102訓育\會議資料提供\期末校務座談會(照片_訓育組)\服務學習\DSCF7174.JPG" id="323" name="Google Shape;323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2238" y="3225800"/>
            <a:ext cx="2225675" cy="167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102訓育\會議資料提供\期末校務座談會(照片_訓育組)\服務學習\DSCF7498.JPG" id="324" name="Google Shape;324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3663" y="1628775"/>
            <a:ext cx="2305050" cy="172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250825" y="404813"/>
            <a:ext cx="8569325" cy="165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北北基高中職免試入學</a:t>
            </a:r>
            <a:b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超額比序</a:t>
            </a: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服務學習採計</a:t>
            </a:r>
            <a:endParaRPr b="1" sz="36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graphicFrame>
        <p:nvGraphicFramePr>
          <p:cNvPr id="170" name="Google Shape;170;p20"/>
          <p:cNvGraphicFramePr/>
          <p:nvPr/>
        </p:nvGraphicFramePr>
        <p:xfrm>
          <a:off x="467544" y="25649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{FCE81B14-4CA5-4142-A67C-B3FB7E4818C4}</a:tableStyleId>
              </a:tblPr>
              <a:tblGrid>
                <a:gridCol w="2857375"/>
                <a:gridCol w="5639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 u="none" cap="none" strike="noStrike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採計學期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7(上).7(下).8(上). 8(下).9(上)</a:t>
                      </a:r>
                      <a:r>
                        <a:rPr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，</a:t>
                      </a: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共五學期，</a:t>
                      </a:r>
                      <a:r>
                        <a:rPr b="1" lang="zh-TW" sz="4000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任選三學期採計</a:t>
                      </a: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。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分數計算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000"/>
                        <a:buFont typeface="BiauKai"/>
                        <a:buNone/>
                      </a:pPr>
                      <a:r>
                        <a:rPr b="1" lang="zh-TW" sz="4000">
                          <a:solidFill>
                            <a:srgbClr val="00206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每學期滿6小時：5分</a:t>
                      </a: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，</a:t>
                      </a:r>
                      <a:r>
                        <a:rPr b="1" lang="zh-TW" sz="4000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不滿6小時者：0分。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上限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4000"/>
                        <a:buFont typeface="BiauKai"/>
                        <a:buNone/>
                      </a:pPr>
                      <a:r>
                        <a:rPr b="1" lang="zh-TW" sz="4000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最高採計15分</a:t>
                      </a:r>
                      <a:r>
                        <a:rPr lang="zh-TW" sz="4000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。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250825" y="404813"/>
            <a:ext cx="8569325" cy="165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五專聯合免試入學</a:t>
            </a:r>
            <a:b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超額比序</a:t>
            </a: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服務學習採計</a:t>
            </a:r>
            <a:endParaRPr b="1" sz="36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graphicFrame>
        <p:nvGraphicFramePr>
          <p:cNvPr id="176" name="Google Shape;176;p21"/>
          <p:cNvGraphicFramePr/>
          <p:nvPr/>
        </p:nvGraphicFramePr>
        <p:xfrm>
          <a:off x="467544" y="25649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{FCE81B14-4CA5-4142-A67C-B3FB7E4818C4}</a:tableStyleId>
              </a:tblPr>
              <a:tblGrid>
                <a:gridCol w="2857375"/>
                <a:gridCol w="5639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採計學期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7(上).7(下).8(上). 8(下).9(上) .9(下)5月前</a:t>
                      </a:r>
                      <a:r>
                        <a:rPr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，</a:t>
                      </a:r>
                      <a:r>
                        <a:rPr b="1"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共6學期。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分數計算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每服務8小時得1分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上限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4000"/>
                        <a:buFont typeface="BiauKai"/>
                        <a:buNone/>
                      </a:pPr>
                      <a:r>
                        <a:rPr b="1" lang="zh-TW" sz="4000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無上限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395288" y="836613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 務 學 習</a:t>
            </a:r>
            <a:b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學期計算方式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95361" y="2852936"/>
            <a:ext cx="8578850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Noto Sans Symbols"/>
              <a:buChar char="🞇"/>
            </a:pPr>
            <a:r>
              <a:rPr b="1" lang="zh-TW" sz="54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上</a:t>
            </a:r>
            <a: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學期：</a:t>
            </a:r>
            <a:r>
              <a:rPr b="1" lang="zh-TW" sz="5400">
                <a:solidFill>
                  <a:srgbClr val="65228D"/>
                </a:solidFill>
                <a:latin typeface="BiauKai"/>
                <a:ea typeface="BiauKai"/>
                <a:cs typeface="BiauKai"/>
                <a:sym typeface="BiauKai"/>
              </a:rPr>
              <a:t>8/1—1/31</a:t>
            </a:r>
            <a:br>
              <a:rPr b="1" lang="zh-TW" sz="5400">
                <a:solidFill>
                  <a:srgbClr val="65228D"/>
                </a:solidFill>
                <a:latin typeface="BiauKai"/>
                <a:ea typeface="BiauKai"/>
                <a:cs typeface="BiauKai"/>
                <a:sym typeface="BiauKai"/>
              </a:rPr>
            </a:br>
            <a:endParaRPr b="1" sz="5400">
              <a:solidFill>
                <a:srgbClr val="65228D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Noto Sans Symbols"/>
              <a:buChar char="🞇"/>
            </a:pPr>
            <a:r>
              <a:rPr b="1" lang="zh-TW" sz="5400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下</a:t>
            </a:r>
            <a:r>
              <a:rPr b="1" lang="zh-TW" sz="5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學期：</a:t>
            </a:r>
            <a:r>
              <a:rPr b="1" lang="zh-TW" sz="5400">
                <a:solidFill>
                  <a:srgbClr val="65228D"/>
                </a:solidFill>
                <a:latin typeface="BiauKai"/>
                <a:ea typeface="BiauKai"/>
                <a:cs typeface="BiauKai"/>
                <a:sym typeface="BiauKai"/>
              </a:rPr>
              <a:t>2/1—7/31</a:t>
            </a:r>
            <a:endParaRPr sz="5400">
              <a:solidFill>
                <a:srgbClr val="65228D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descr="E:\木小魚的文淵閣\插圖\插圖-人物\OL加油.gif"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913" y="260350"/>
            <a:ext cx="2484437" cy="249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827088" y="981075"/>
            <a:ext cx="71262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服務時間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457200" y="1773238"/>
            <a:ext cx="8401050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AutoNum type="arabicPeriod"/>
            </a:pPr>
            <a:r>
              <a:rPr b="1" lang="zh-TW" sz="5735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學生</a:t>
            </a:r>
            <a:r>
              <a:rPr b="1" lang="zh-TW" sz="5735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課餘</a:t>
            </a:r>
            <a:r>
              <a:rPr b="1" lang="zh-TW" sz="5735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、</a:t>
            </a:r>
            <a:r>
              <a:rPr b="1" lang="zh-TW" sz="5735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假日</a:t>
            </a:r>
            <a:r>
              <a:rPr b="1" lang="zh-TW" sz="5735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及其他適當時間。</a:t>
            </a:r>
            <a:endParaRPr b="1" sz="5735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742950" lvl="0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AutoNum type="arabicPeriod"/>
            </a:pPr>
            <a:r>
              <a:rPr b="1" lang="zh-TW" sz="5735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社團時間(服務學習社、手語、靜思語、綠手指社、儀隊、管樂)</a:t>
            </a:r>
            <a:endParaRPr/>
          </a:p>
          <a:p>
            <a:pPr indent="-451611" lvl="0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None/>
            </a:pPr>
            <a:r>
              <a:t/>
            </a:r>
            <a:endParaRPr b="1" sz="5735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451611" lvl="0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None/>
            </a:pPr>
            <a:r>
              <a:t/>
            </a:r>
            <a:endParaRPr b="1" sz="5735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15494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60"/>
              <a:buFont typeface="Noto Sans Symbols"/>
              <a:buNone/>
            </a:pPr>
            <a:r>
              <a:t/>
            </a:r>
            <a:endParaRPr sz="37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539750" y="692150"/>
            <a:ext cx="7632700" cy="92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服務內容範圍及認證-(1)</a:t>
            </a:r>
            <a:endParaRPr b="1" sz="54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468312" y="3077354"/>
            <a:ext cx="7775575" cy="2304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由各班導師與學生決定班級服務內容，包含:班級事務服務的項目、時間。</a:t>
            </a:r>
            <a:endParaRPr/>
          </a:p>
          <a:p>
            <a:pPr indent="-742950" lvl="0" marL="74295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實施完畢由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導師</a:t>
            </a:r>
            <a:r>
              <a:rPr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於</a:t>
            </a:r>
            <a:r>
              <a:rPr b="1" lang="zh-TW" sz="3600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學習護照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中的「學生服務學習紀錄表」上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簽名核章認證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即可。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04762" y="1973034"/>
            <a:ext cx="31683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cap="none" strike="noStrike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班級服務：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684213" y="404664"/>
            <a:ext cx="77755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服務內容範圍及認證-(2)</a:t>
            </a:r>
            <a:endParaRPr b="1" sz="5400">
              <a:solidFill>
                <a:srgbClr val="3F3F3F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251520" y="2492896"/>
            <a:ext cx="8640960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由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校內行政單位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提出各項長期或臨時性志工服務活動，或擔任學校各項活動服務人員。</a:t>
            </a:r>
            <a:endParaRPr/>
          </a:p>
          <a:p>
            <a:pPr indent="-742950" lvl="0" marL="742950" rtl="0" algn="just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學校規劃活動。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742950" lvl="0" marL="742950" rtl="0" algn="just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服務完畢後由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該單位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於</a:t>
            </a:r>
            <a:r>
              <a:rPr b="1" lang="zh-TW" sz="3600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「學生服務學習紀錄表」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上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核章認證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或發放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服務學習時數條。</a:t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684213" y="1449077"/>
            <a:ext cx="36471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校園服務：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684213" y="404813"/>
            <a:ext cx="7920037" cy="925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b="1" lang="zh-TW" sz="5400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服務內容範圍及認證-(3)</a:t>
            </a:r>
            <a:endParaRPr b="1" sz="5400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539552" y="2348880"/>
            <a:ext cx="770413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學生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自行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利用假日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聯繫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校外服務單位服務，校外服務單位必須</a:t>
            </a:r>
            <a:r>
              <a:rPr b="1" lang="zh-TW" sz="3600" u="sng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非營利性組織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為主。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742950" lvl="0" marL="742950" rtl="0" algn="just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請於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服務前五日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填寫學生</a:t>
            </a:r>
            <a:r>
              <a:rPr b="1" lang="zh-TW" sz="36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校外服務學習申請單</a:t>
            </a:r>
            <a:r>
              <a:rPr b="1" lang="zh-TW" sz="36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向學務處提出申請，經核准後始得參加服務。</a:t>
            </a:r>
            <a:endParaRPr b="1" sz="36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684213" y="1330325"/>
            <a:ext cx="50321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校外單位服務：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