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9" r:id="rId4"/>
    <p:sldMasterId id="2147483712" r:id="rId5"/>
    <p:sldMasterId id="2147483725" r:id="rId6"/>
    <p:sldMasterId id="2147483738" r:id="rId7"/>
    <p:sldMasterId id="2147483764" r:id="rId8"/>
  </p:sldMasterIdLst>
  <p:notesMasterIdLst>
    <p:notesMasterId r:id="rId36"/>
  </p:notesMasterIdLst>
  <p:sldIdLst>
    <p:sldId id="256" r:id="rId9"/>
    <p:sldId id="257" r:id="rId10"/>
    <p:sldId id="259" r:id="rId11"/>
    <p:sldId id="290" r:id="rId12"/>
    <p:sldId id="260" r:id="rId13"/>
    <p:sldId id="261" r:id="rId14"/>
    <p:sldId id="268" r:id="rId15"/>
    <p:sldId id="269" r:id="rId16"/>
    <p:sldId id="271" r:id="rId17"/>
    <p:sldId id="272" r:id="rId18"/>
    <p:sldId id="273" r:id="rId19"/>
    <p:sldId id="275" r:id="rId20"/>
    <p:sldId id="276" r:id="rId21"/>
    <p:sldId id="277" r:id="rId22"/>
    <p:sldId id="279" r:id="rId23"/>
    <p:sldId id="278" r:id="rId24"/>
    <p:sldId id="280" r:id="rId25"/>
    <p:sldId id="292" r:id="rId26"/>
    <p:sldId id="281" r:id="rId27"/>
    <p:sldId id="291" r:id="rId28"/>
    <p:sldId id="293" r:id="rId29"/>
    <p:sldId id="294" r:id="rId30"/>
    <p:sldId id="295" r:id="rId31"/>
    <p:sldId id="283" r:id="rId32"/>
    <p:sldId id="296" r:id="rId33"/>
    <p:sldId id="286" r:id="rId34"/>
    <p:sldId id="289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FF"/>
    <a:srgbClr val="A7630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6BD3D-BE06-45B6-8C3E-E82BC1BBDCBF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E52E9-53D9-40BD-B337-F06405120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21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E52E9-53D9-40BD-B337-F06405120B7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2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055" y="8684532"/>
            <a:ext cx="2972413" cy="4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 anchor="b"/>
          <a:lstStyle>
            <a:lvl1pPr defTabSz="990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8918B69-1F55-43C8-AA76-362E33B5876C}" type="slidenum">
              <a:rPr lang="en-US" altLang="zh-TW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latin typeface="Arial" charset="0"/>
                <a:ea typeface="新細明體" charset="-120"/>
              </a:rPr>
              <a:t>「認識自己」對你有什麼幫助呢？或者為什麼要認識自己？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654-820C-4907-8280-A6FD5C154CC7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59F-042B-49EA-B796-3BA7061DC0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0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654-820C-4907-8280-A6FD5C154CC7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59F-042B-49EA-B796-3BA7061DC0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4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654-820C-4907-8280-A6FD5C154CC7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59F-042B-49EA-B796-3BA7061DC0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844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D2560-1E62-4600-8DEA-D7D874ED0FE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9EFB3-9F2A-4E26-8C9D-7CB5111A070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66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2C7AA-46F8-4702-9F1C-A70B42E56E9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2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AEBE2-2119-4EAE-A754-30D687672D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8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AB948-160E-4120-9E18-9379F9512D6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08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43193-D181-45C9-B338-F03006861C1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70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0BF68-ABDF-4F03-90D6-430A01653D4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8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4E1CA-AAB7-4AE5-B18B-E23C342371B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6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654-820C-4907-8280-A6FD5C154CC7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59F-042B-49EA-B796-3BA7061DC0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598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6D2E2-8C4C-49C8-9286-65A9CAA6A05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45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06A69-E382-4178-99F4-D5FB7FEF0DF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87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BE9AE-6B98-4A87-BA21-E2F3F11A0E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1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F9BD3-1976-487C-B3F5-65954A2B32A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54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D2560-1E62-4600-8DEA-D7D874ED0FE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01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9EFB3-9F2A-4E26-8C9D-7CB5111A070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97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2C7AA-46F8-4702-9F1C-A70B42E56E9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37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AEBE2-2119-4EAE-A754-30D687672D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2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AB948-160E-4120-9E18-9379F9512D6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44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43193-D181-45C9-B338-F03006861C1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9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654-820C-4907-8280-A6FD5C154CC7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59F-042B-49EA-B796-3BA7061DC0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621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0BF68-ABDF-4F03-90D6-430A01653D4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04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4E1CA-AAB7-4AE5-B18B-E23C342371B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9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6D2E2-8C4C-49C8-9286-65A9CAA6A05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54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06A69-E382-4178-99F4-D5FB7FEF0DF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64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BE9AE-6B98-4A87-BA21-E2F3F11A0E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71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F9BD3-1976-487C-B3F5-65954A2B32A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86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D2560-1E62-4600-8DEA-D7D874ED0FE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81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9EFB3-9F2A-4E26-8C9D-7CB5111A070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95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2C7AA-46F8-4702-9F1C-A70B42E56E9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52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AEBE2-2119-4EAE-A754-30D687672D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9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654-820C-4907-8280-A6FD5C154CC7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59F-042B-49EA-B796-3BA7061DC0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890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AB948-160E-4120-9E18-9379F9512D6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96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43193-D181-45C9-B338-F03006861C1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9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0BF68-ABDF-4F03-90D6-430A01653D4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29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4E1CA-AAB7-4AE5-B18B-E23C342371B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64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6D2E2-8C4C-49C8-9286-65A9CAA6A05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69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06A69-E382-4178-99F4-D5FB7FEF0DF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59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BE9AE-6B98-4A87-BA21-E2F3F11A0E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F9BD3-1976-487C-B3F5-65954A2B32A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76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D2560-1E62-4600-8DEA-D7D874ED0FE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99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9EFB3-9F2A-4E26-8C9D-7CB5111A070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2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654-820C-4907-8280-A6FD5C154CC7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59F-042B-49EA-B796-3BA7061DC0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586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2C7AA-46F8-4702-9F1C-A70B42E56E9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81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AEBE2-2119-4EAE-A754-30D687672D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AB948-160E-4120-9E18-9379F9512D6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69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43193-D181-45C9-B338-F03006861C1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56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0BF68-ABDF-4F03-90D6-430A01653D4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31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4E1CA-AAB7-4AE5-B18B-E23C342371B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71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6D2E2-8C4C-49C8-9286-65A9CAA6A05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045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06A69-E382-4178-99F4-D5FB7FEF0DF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504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BE9AE-6B98-4A87-BA21-E2F3F11A0E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00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F9BD3-1976-487C-B3F5-65954A2B32A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1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654-820C-4907-8280-A6FD5C154CC7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59F-042B-49EA-B796-3BA7061DC0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322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D2560-1E62-4600-8DEA-D7D874ED0FE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25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9EFB3-9F2A-4E26-8C9D-7CB5111A070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125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2C7AA-46F8-4702-9F1C-A70B42E56E9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15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AEBE2-2119-4EAE-A754-30D687672D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05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AB948-160E-4120-9E18-9379F9512D6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8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43193-D181-45C9-B338-F03006861C1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95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0BF68-ABDF-4F03-90D6-430A01653D4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448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4E1CA-AAB7-4AE5-B18B-E23C342371B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92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6D2E2-8C4C-49C8-9286-65A9CAA6A05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816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06A69-E382-4178-99F4-D5FB7FEF0DF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654-820C-4907-8280-A6FD5C154CC7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59F-042B-49EA-B796-3BA7061DC0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574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BE9AE-6B98-4A87-BA21-E2F3F11A0E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59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F9BD3-1976-487C-B3F5-65954A2B32A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84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D2560-1E62-4600-8DEA-D7D874ED0FE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414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9EFB3-9F2A-4E26-8C9D-7CB5111A070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1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2C7AA-46F8-4702-9F1C-A70B42E56E9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3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AEBE2-2119-4EAE-A754-30D687672D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097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AB948-160E-4120-9E18-9379F9512D6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279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43193-D181-45C9-B338-F03006861C1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763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0BF68-ABDF-4F03-90D6-430A01653D4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480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4E1CA-AAB7-4AE5-B18B-E23C342371B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5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654-820C-4907-8280-A6FD5C154CC7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59F-042B-49EA-B796-3BA7061DC0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085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6D2E2-8C4C-49C8-9286-65A9CAA6A05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759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06A69-E382-4178-99F4-D5FB7FEF0DF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945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BE9AE-6B98-4A87-BA21-E2F3F11A0E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66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F9BD3-1976-487C-B3F5-65954A2B32A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60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5A2BE-D2FF-4F77-840B-1ECC2215D37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472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29802-6818-4F95-9A4C-194C87F8ADA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668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B82BC-1A00-4E00-B40E-8BBDD10DCF2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81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FF43-6CCD-4862-9503-25B2F3A641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9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822DA-1135-43F2-9429-920923D2862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694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B93CD-9DED-4F4A-BF0A-A849D02E3A9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0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654-820C-4907-8280-A6FD5C154CC7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59F-042B-49EA-B796-3BA7061DC0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3990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163A3-08B2-47D0-BA6B-A37981AC3F0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955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BD0A1-CA18-4934-B921-0861D0EE9A0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898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34671-D03C-4FCC-8AB6-E29C107F19E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38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DF715-FB70-4976-8CE9-37826075C3A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916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8FACD-4B13-4402-BBA8-926E38CF6C8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536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FB5D5-01C9-42EE-9AA8-30F1280E1B9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9654-820C-4907-8280-A6FD5C154CC7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5159F-042B-49EA-B796-3BA7061DC0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18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AB159A-6FA7-444D-88F1-442AD7FB0FA6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6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AB159A-6FA7-444D-88F1-442AD7FB0FA6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AB159A-6FA7-444D-88F1-442AD7FB0FA6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7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AB159A-6FA7-444D-88F1-442AD7FB0FA6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AB159A-6FA7-444D-88F1-442AD7FB0FA6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0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AB159A-6FA7-444D-88F1-442AD7FB0FA6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5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0FB9AC-4E7C-4DF1-BD71-C0207B7E4C76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5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8206680" cy="4248472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生涯檔案</a:t>
            </a:r>
            <a:r>
              <a:rPr lang="en-US" altLang="zh-TW" sz="6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6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生涯輔導紀錄手冊</a:t>
            </a:r>
            <a:r>
              <a:rPr lang="en-US" altLang="zh-TW" sz="6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15816" y="5373216"/>
            <a:ext cx="6048672" cy="576064"/>
          </a:xfrm>
        </p:spPr>
        <p:txBody>
          <a:bodyPr>
            <a:noAutofit/>
          </a:bodyPr>
          <a:lstStyle/>
          <a:p>
            <a:r>
              <a:rPr lang="zh-TW" altLang="en-US" sz="3000" dirty="0" smtClean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新北市永平高中   蕭力曼組長</a:t>
            </a:r>
            <a:endParaRPr lang="en-US" altLang="zh-TW" sz="3000" dirty="0" smtClean="0">
              <a:solidFill>
                <a:schemeClr val="accent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95736" y="6303565"/>
            <a:ext cx="680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改自  彰化縣北斗國中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生涯檔案與生涯輔導紀錄手冊建置說明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】</a:t>
            </a:r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54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13325"/>
            <a:ext cx="4787900" cy="1544638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ea typeface="標楷體" pitchFamily="65" charset="-120"/>
              </a:rPr>
              <a:t>撰寫省思札記，可以幫助自己思考以及瞭解這個活動帶給你的學習或啟發！</a:t>
            </a:r>
          </a:p>
        </p:txBody>
      </p:sp>
      <p:pic>
        <p:nvPicPr>
          <p:cNvPr id="29700" name="Picture 4" descr="DSC00715"/>
          <p:cNvPicPr>
            <a:picLocks noChangeAspect="1" noChangeArrowheads="1"/>
          </p:cNvPicPr>
          <p:nvPr/>
        </p:nvPicPr>
        <p:blipFill>
          <a:blip r:embed="rId2">
            <a:lum bright="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729038"/>
            <a:ext cx="4171950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0" y="3716338"/>
            <a:ext cx="1979613" cy="10080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908175" y="4437063"/>
            <a:ext cx="3024188" cy="9366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087938" y="4868863"/>
            <a:ext cx="3960812" cy="172878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0" y="0"/>
            <a:ext cx="6545263" cy="4908550"/>
            <a:chOff x="0" y="0"/>
            <a:chExt cx="4123" cy="3092"/>
          </a:xfrm>
        </p:grpSpPr>
        <p:pic>
          <p:nvPicPr>
            <p:cNvPr id="29705" name="Picture 9" descr="DSC00714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23" cy="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2315" y="255"/>
              <a:ext cx="1633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1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1988840"/>
            <a:ext cx="6858000" cy="1089075"/>
          </a:xfrm>
        </p:spPr>
        <p:txBody>
          <a:bodyPr/>
          <a:lstStyle/>
          <a:p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學業成績證明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241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2772" name="AutoShape 6"/>
          <p:cNvSpPr>
            <a:spLocks noChangeArrowheads="1"/>
          </p:cNvSpPr>
          <p:nvPr/>
        </p:nvSpPr>
        <p:spPr bwMode="auto">
          <a:xfrm>
            <a:off x="3924300" y="981075"/>
            <a:ext cx="5219700" cy="4032250"/>
          </a:xfrm>
          <a:prstGeom prst="wedgeRectCallout">
            <a:avLst>
              <a:gd name="adj1" fmla="val -72264"/>
              <a:gd name="adj2" fmla="val 15593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000000"/>
              </a:solidFill>
            </a:endParaRPr>
          </a:p>
        </p:txBody>
      </p:sp>
      <p:pic>
        <p:nvPicPr>
          <p:cNvPr id="32773" name="Picture 5" descr="IMG_0031"/>
          <p:cNvPicPr>
            <a:picLocks noChangeAspect="1" noChangeArrowheads="1"/>
          </p:cNvPicPr>
          <p:nvPr/>
        </p:nvPicPr>
        <p:blipFill>
          <a:blip r:embed="rId2">
            <a:lum bright="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196975"/>
            <a:ext cx="4856162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4356100" y="5300663"/>
            <a:ext cx="4537075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如果可以撰寫一份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這個學期的學習和成長感想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或者自我反省</a:t>
            </a:r>
            <a:r>
              <a:rPr lang="zh-TW" altLang="en-US" b="1">
                <a:solidFill>
                  <a:srgbClr val="000000"/>
                </a:solidFill>
              </a:rPr>
              <a:t>，</a:t>
            </a:r>
            <a:r>
              <a:rPr lang="zh-TW" alt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那就更棒了</a:t>
            </a:r>
            <a:r>
              <a:rPr lang="en-US" altLang="zh-TW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</p:txBody>
      </p:sp>
      <p:pic>
        <p:nvPicPr>
          <p:cNvPr id="32776" name="Picture 4" descr="IMG_0010"/>
          <p:cNvPicPr>
            <a:picLocks noChangeAspect="1" noChangeArrowheads="1"/>
          </p:cNvPicPr>
          <p:nvPr/>
        </p:nvPicPr>
        <p:blipFill>
          <a:blip r:embed="rId3" cstate="print">
            <a:lum bright="2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3" y="636662"/>
            <a:ext cx="3787540" cy="55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4077072"/>
            <a:ext cx="3312368" cy="761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899592" y="836712"/>
            <a:ext cx="2472957" cy="1443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9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1988840"/>
            <a:ext cx="6858000" cy="1089075"/>
          </a:xfrm>
        </p:spPr>
        <p:txBody>
          <a:bodyPr/>
          <a:lstStyle/>
          <a:p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優良表現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765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459" y="0"/>
            <a:ext cx="9144000" cy="6858000"/>
          </a:xfrm>
        </p:spPr>
      </p:pic>
      <p:sp>
        <p:nvSpPr>
          <p:cNvPr id="2" name="矩形 1"/>
          <p:cNvSpPr/>
          <p:nvPr/>
        </p:nvSpPr>
        <p:spPr>
          <a:xfrm>
            <a:off x="539552" y="2060848"/>
            <a:ext cx="3168352" cy="2880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308304" y="4293096"/>
            <a:ext cx="1835696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38916" name="Picture 4" descr="DSC00868"/>
          <p:cNvPicPr>
            <a:picLocks noChangeAspect="1" noChangeArrowheads="1"/>
          </p:cNvPicPr>
          <p:nvPr/>
        </p:nvPicPr>
        <p:blipFill>
          <a:blip r:embed="rId2">
            <a:lum bright="14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4499992" y="1465240"/>
            <a:ext cx="3887788" cy="12239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0000"/>
                </a:solidFill>
                <a:ea typeface="標楷體" pitchFamily="65" charset="-120"/>
              </a:rPr>
              <a:t>服務</a:t>
            </a:r>
            <a:r>
              <a:rPr lang="zh-TW" altLang="en-US" sz="3200" b="1" dirty="0">
                <a:solidFill>
                  <a:srgbClr val="000000"/>
                </a:solidFill>
                <a:ea typeface="標楷體" pitchFamily="65" charset="-120"/>
              </a:rPr>
              <a:t>學習志工證明書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2555875" y="2636838"/>
            <a:ext cx="936625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260648"/>
            <a:ext cx="35283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23528" y="692696"/>
            <a:ext cx="1152128" cy="936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4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920880" cy="1089075"/>
          </a:xfrm>
        </p:spPr>
        <p:txBody>
          <a:bodyPr/>
          <a:lstStyle/>
          <a:p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升學進路宣導資料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78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51204" name="Picture 4" descr="IMG_23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1042988" y="5373688"/>
            <a:ext cx="7272337" cy="14843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>
                <a:solidFill>
                  <a:srgbClr val="333399"/>
                </a:solidFill>
                <a:ea typeface="微軟正黑體" pitchFamily="34" charset="-120"/>
              </a:rPr>
              <a:t>升學進路宣導資</a:t>
            </a:r>
            <a:r>
              <a:rPr lang="zh-TW" altLang="en-US" b="1">
                <a:solidFill>
                  <a:srgbClr val="333399"/>
                </a:solidFill>
                <a:ea typeface="微軟正黑體" pitchFamily="34" charset="-120"/>
              </a:rPr>
              <a:t>料</a:t>
            </a:r>
            <a:br>
              <a:rPr lang="zh-TW" altLang="en-US" b="1">
                <a:solidFill>
                  <a:srgbClr val="333399"/>
                </a:solidFill>
                <a:ea typeface="微軟正黑體" pitchFamily="34" charset="-120"/>
              </a:rPr>
            </a:br>
            <a:r>
              <a:rPr lang="zh-TW" altLang="en-US" b="1">
                <a:solidFill>
                  <a:srgbClr val="333399"/>
                </a:solidFill>
                <a:ea typeface="微軟正黑體" pitchFamily="34" charset="-120"/>
              </a:rPr>
              <a:t>一定要確實放進生涯檔案中</a:t>
            </a:r>
            <a:endParaRPr lang="zh-TW" altLang="zh-TW" b="1">
              <a:solidFill>
                <a:srgbClr val="333399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55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0"/>
            <a:ext cx="6858000" cy="945059"/>
          </a:xfrm>
        </p:spPr>
        <p:txBody>
          <a:bodyPr/>
          <a:lstStyle/>
          <a:p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夾</a:t>
            </a: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建置規定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3744416"/>
          </a:xfrm>
        </p:spPr>
        <p:txBody>
          <a:bodyPr/>
          <a:lstStyle/>
          <a:p>
            <a:pPr algn="l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保管不當而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遺失，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都需</a:t>
            </a:r>
            <a:r>
              <a:rPr lang="zh-TW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自行添購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須於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一星期內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輔導老師檢查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未完成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者，將記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警告一支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自行保管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，方便隨時置入資料，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期末收至班級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箱並由輔導處統一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輔導老師會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蒐集完成度當作平常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並於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期末進行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全面普查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5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8115" y="620688"/>
            <a:ext cx="6858000" cy="86409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檔案夾建置小叮嚀</a:t>
            </a:r>
            <a:endParaRPr lang="zh-TW" altLang="en-US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08115" y="2420888"/>
            <a:ext cx="727280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經常</a:t>
            </a:r>
            <a:r>
              <a:rPr lang="zh-TW" altLang="en-US" sz="6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</a:t>
            </a:r>
          </a:p>
          <a:p>
            <a:pPr eaLnBrk="1" hangingPunct="1">
              <a:defRPr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妥善</a:t>
            </a:r>
            <a:r>
              <a:rPr lang="zh-TW" altLang="en-US" sz="6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保管</a:t>
            </a:r>
          </a:p>
          <a:p>
            <a:pPr eaLnBrk="1" hangingPunct="1">
              <a:defRPr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勤寫</a:t>
            </a:r>
            <a:r>
              <a:rPr lang="zh-TW" altLang="en-US" sz="6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</a:t>
            </a:r>
            <a:r>
              <a:rPr lang="zh-TW" altLang="en-US" sz="6000" b="1" u="sng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札記</a:t>
            </a:r>
            <a:endParaRPr lang="zh-TW" altLang="en-US" sz="6000" b="1" u="sng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10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6864" cy="1008112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什麼是「生涯」？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08912" cy="1224136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狹義：人的一生中跟「職業」相關的經歷，包含與</a:t>
            </a:r>
            <a:r>
              <a:rPr lang="zh-TW" altLang="en-US" sz="2800" dirty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endParaRPr lang="en-US" altLang="zh-TW" sz="28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  各位現在最為相關的「升學」。</a:t>
            </a:r>
            <a:endParaRPr lang="zh-TW" altLang="en-US" sz="28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342899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廣義：個人所處的生活中與自己工作相關、活動相</a:t>
            </a:r>
            <a:endParaRPr lang="en-US" altLang="zh-TW" sz="2800" dirty="0" smtClean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28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   連結的重要事務或</a:t>
            </a:r>
            <a:r>
              <a:rPr lang="zh-TW" altLang="en-US" sz="2800" b="1" u="sng" dirty="0" smtClean="0">
                <a:solidFill>
                  <a:srgbClr val="00B05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生活中各事件的演進方向</a:t>
            </a:r>
            <a:endParaRPr lang="en-US" altLang="zh-TW" sz="2800" b="1" u="sng" dirty="0" smtClean="0">
              <a:solidFill>
                <a:srgbClr val="00B05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2800" b="1" dirty="0" smtClean="0">
                <a:solidFill>
                  <a:srgbClr val="00B05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   </a:t>
            </a:r>
            <a:r>
              <a:rPr lang="zh-TW" altLang="en-US" sz="2800" b="1" u="sng" dirty="0" smtClean="0">
                <a:solidFill>
                  <a:srgbClr val="00B05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與過程</a:t>
            </a:r>
            <a:r>
              <a:rPr lang="zh-TW" altLang="en-US" sz="28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，統合了人一生中包括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學習、工作、</a:t>
            </a:r>
            <a:endParaRPr lang="en-US" altLang="zh-TW" sz="2800" dirty="0" smtClean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   婚姻、家庭、職位</a:t>
            </a:r>
            <a:r>
              <a:rPr lang="zh-TW" altLang="en-US" sz="28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等各種角色，展現個人</a:t>
            </a:r>
            <a:r>
              <a:rPr lang="zh-TW" altLang="en-US" sz="2800" dirty="0" smtClean="0">
                <a:solidFill>
                  <a:srgbClr val="00B05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獨</a:t>
            </a:r>
            <a:endParaRPr lang="en-US" altLang="zh-TW" sz="2800" dirty="0" smtClean="0">
              <a:solidFill>
                <a:srgbClr val="00B05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2800" dirty="0" smtClean="0">
                <a:solidFill>
                  <a:srgbClr val="00B05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   特的自我發展型態</a:t>
            </a:r>
            <a:r>
              <a:rPr lang="zh-TW" altLang="en-US" sz="28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22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34652" y="2060848"/>
            <a:ext cx="6858000" cy="1017067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生涯檔案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7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什麼是「生涯檔案」？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1700808"/>
            <a:ext cx="6419056" cy="370100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符合生涯主題課程的學習單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搭配「生涯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輔導紀錄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手冊」服用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實用的升學資訊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647586" cy="37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10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0"/>
            <a:ext cx="6858000" cy="945059"/>
          </a:xfrm>
        </p:spPr>
        <p:txBody>
          <a:bodyPr/>
          <a:lstStyle/>
          <a:p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032448"/>
          </a:xfrm>
        </p:spPr>
        <p:txBody>
          <a:bodyPr/>
          <a:lstStyle/>
          <a:p>
            <a:pPr algn="l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保管不當而遺失，都需自行添購，一本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定價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 algn="l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並要將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先前填寫內容補寫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輔導處統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每學期期末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月初、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月初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全面</a:t>
            </a:r>
            <a:r>
              <a:rPr lang="zh-TW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不合格者退回補齊資料，若</a:t>
            </a:r>
            <a:r>
              <a:rPr lang="zh-TW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二次複查不過，則予以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警告</a:t>
            </a:r>
            <a:endParaRPr lang="en-US" altLang="zh-TW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24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4545" y="2204864"/>
            <a:ext cx="6858000" cy="1017067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生涯輔導紀錄手冊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8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dirty="0" smtClean="0">
                <a:ea typeface="標楷體" pitchFamily="65" charset="-120"/>
              </a:rPr>
              <a:t>「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國中學生生涯輔導紀錄手冊</a:t>
            </a:r>
            <a:r>
              <a:rPr lang="zh-TW" altLang="en-US" sz="4800" b="1" dirty="0" smtClean="0">
                <a:ea typeface="標楷體" pitchFamily="65" charset="-120"/>
              </a:rPr>
              <a:t>」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en-US" altLang="zh-TW" sz="4800" b="1" dirty="0" smtClean="0">
                <a:ea typeface="標楷體" pitchFamily="65" charset="-120"/>
              </a:rPr>
              <a:t/>
            </a:r>
            <a:br>
              <a:rPr lang="en-US" altLang="zh-TW" sz="4800" b="1" dirty="0" smtClean="0">
                <a:ea typeface="標楷體" pitchFamily="65" charset="-120"/>
              </a:rPr>
            </a:br>
            <a:r>
              <a:rPr lang="en-US" altLang="zh-TW" sz="4000" b="1" dirty="0" smtClean="0">
                <a:ea typeface="標楷體" pitchFamily="65" charset="-120"/>
              </a:rPr>
              <a:t>12</a:t>
            </a:r>
            <a:r>
              <a:rPr lang="zh-TW" altLang="en-US" sz="4000" b="1" dirty="0" smtClean="0">
                <a:ea typeface="標楷體" pitchFamily="65" charset="-120"/>
              </a:rPr>
              <a:t>年國教免試升學選擇的葵花寶典</a:t>
            </a:r>
          </a:p>
        </p:txBody>
      </p: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4572000" y="2636838"/>
            <a:ext cx="38512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 sz="4800" b="1" smtClean="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4427538" y="2276475"/>
            <a:ext cx="3995737" cy="39703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TW" altLang="en-US" sz="3600" b="1" dirty="0" smtClean="0">
                <a:solidFill>
                  <a:srgbClr val="000000"/>
                </a:solidFill>
                <a:ea typeface="標楷體" pitchFamily="65" charset="-120"/>
              </a:rPr>
              <a:t>聽從</a:t>
            </a:r>
            <a:r>
              <a:rPr lang="zh-TW" altLang="en-US" sz="3600" b="1" u="sng" dirty="0" smtClean="0">
                <a:solidFill>
                  <a:srgbClr val="FF0000"/>
                </a:solidFill>
                <a:ea typeface="標楷體" pitchFamily="65" charset="-120"/>
              </a:rPr>
              <a:t>導師</a:t>
            </a:r>
            <a:r>
              <a:rPr lang="zh-TW" altLang="en-US" sz="3600" b="1" dirty="0" smtClean="0">
                <a:solidFill>
                  <a:srgbClr val="000000"/>
                </a:solidFill>
                <a:ea typeface="標楷體" pitchFamily="65" charset="-120"/>
              </a:rPr>
              <a:t>與</a:t>
            </a:r>
            <a:r>
              <a:rPr lang="zh-TW" altLang="en-US" sz="3600" b="1" u="sng" dirty="0" smtClean="0">
                <a:solidFill>
                  <a:srgbClr val="FF0000"/>
                </a:solidFill>
                <a:ea typeface="標楷體" pitchFamily="65" charset="-120"/>
              </a:rPr>
              <a:t>輔導老師</a:t>
            </a:r>
            <a:r>
              <a:rPr lang="zh-TW" altLang="en-US" sz="3600" b="1" dirty="0" smtClean="0">
                <a:solidFill>
                  <a:srgbClr val="000000"/>
                </a:solidFill>
                <a:ea typeface="標楷體" pitchFamily="65" charset="-120"/>
              </a:rPr>
              <a:t>指導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zh-TW" altLang="en-US" sz="3600" b="1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按時</a:t>
            </a:r>
            <a:r>
              <a:rPr lang="zh-TW" altLang="en-US" sz="3600" b="1" dirty="0" smtClean="0">
                <a:solidFill>
                  <a:srgbClr val="000000"/>
                </a:solidFill>
                <a:ea typeface="標楷體" pitchFamily="65" charset="-120"/>
              </a:rPr>
              <a:t>紀錄與使用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zh-TW" altLang="en-US" sz="3600" b="1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國三</a:t>
            </a:r>
            <a:r>
              <a:rPr lang="zh-TW" altLang="en-US" sz="3600" b="1" dirty="0" smtClean="0">
                <a:solidFill>
                  <a:srgbClr val="000000"/>
                </a:solidFill>
                <a:ea typeface="標楷體" pitchFamily="65" charset="-120"/>
              </a:rPr>
              <a:t>升學進路</a:t>
            </a:r>
            <a:r>
              <a:rPr lang="zh-TW" altLang="en-US" sz="3600" b="1" dirty="0">
                <a:solidFill>
                  <a:srgbClr val="000000"/>
                </a:solidFill>
                <a:ea typeface="標楷體" pitchFamily="65" charset="-120"/>
              </a:rPr>
              <a:t>重要</a:t>
            </a:r>
            <a:r>
              <a:rPr lang="zh-TW" altLang="en-US" sz="3600" b="1" dirty="0" smtClean="0">
                <a:solidFill>
                  <a:srgbClr val="000000"/>
                </a:solidFill>
                <a:ea typeface="標楷體" pitchFamily="65" charset="-120"/>
              </a:rPr>
              <a:t>資料</a:t>
            </a:r>
            <a:r>
              <a:rPr lang="en-US" altLang="zh-TW" sz="3600" b="1" dirty="0" smtClean="0">
                <a:solidFill>
                  <a:srgbClr val="000000"/>
                </a:solidFill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000000"/>
                </a:solidFill>
                <a:ea typeface="標楷體" pitchFamily="65" charset="-120"/>
              </a:rPr>
              <a:t>五專申請</a:t>
            </a:r>
            <a:r>
              <a:rPr lang="en-US" altLang="zh-TW" sz="3600" b="1" dirty="0" smtClean="0">
                <a:solidFill>
                  <a:srgbClr val="000000"/>
                </a:solidFill>
                <a:ea typeface="標楷體" pitchFamily="65" charset="-120"/>
              </a:rPr>
              <a:t>)</a:t>
            </a:r>
            <a:endParaRPr lang="zh-TW" altLang="en-US" sz="3600" b="1" dirty="0" smtClean="0">
              <a:solidFill>
                <a:srgbClr val="000000"/>
              </a:solidFill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3187658" cy="43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0"/>
            <a:ext cx="6858000" cy="945059"/>
          </a:xfrm>
        </p:spPr>
        <p:txBody>
          <a:bodyPr/>
          <a:lstStyle/>
          <a:p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生涯輔導</a:t>
            </a: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紀錄手冊</a:t>
            </a: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776864" cy="5184576"/>
          </a:xfrm>
        </p:spPr>
        <p:txBody>
          <a:bodyPr/>
          <a:lstStyle/>
          <a:p>
            <a:pPr algn="l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保管不當而遺失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需自行到輔導處填具「學生生涯輔導紀錄手冊補發申請書」，繳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元工本費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，才能補發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領取手冊後，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先前填寫內容補寫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若第二次以上遺失申請補發，將另予以記警告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輔導處統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每學期期末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月初、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月初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全面</a:t>
            </a:r>
            <a:r>
              <a:rPr lang="zh-TW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不合格者退回補齊資料，若</a:t>
            </a:r>
            <a:r>
              <a:rPr lang="zh-TW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二次複查不過，則予以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警告</a:t>
            </a:r>
            <a:endParaRPr lang="en-US" altLang="zh-TW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81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8"/>
          <p:cNvSpPr>
            <a:spLocks/>
          </p:cNvSpPr>
          <p:nvPr/>
        </p:nvSpPr>
        <p:spPr bwMode="auto">
          <a:xfrm>
            <a:off x="490538" y="333375"/>
            <a:ext cx="8653462" cy="5084763"/>
          </a:xfrm>
          <a:custGeom>
            <a:avLst/>
            <a:gdLst>
              <a:gd name="T0" fmla="*/ 1177275 w 5307"/>
              <a:gd name="T1" fmla="*/ 3726067 h 2267"/>
              <a:gd name="T2" fmla="*/ 1147925 w 5307"/>
              <a:gd name="T3" fmla="*/ 3276536 h 2267"/>
              <a:gd name="T4" fmla="*/ 890294 w 5307"/>
              <a:gd name="T5" fmla="*/ 2970390 h 2267"/>
              <a:gd name="T6" fmla="*/ 344051 w 5307"/>
              <a:gd name="T7" fmla="*/ 2664244 h 2267"/>
              <a:gd name="T8" fmla="*/ 192408 w 5307"/>
              <a:gd name="T9" fmla="*/ 2466606 h 2267"/>
              <a:gd name="T10" fmla="*/ 86420 w 5307"/>
              <a:gd name="T11" fmla="*/ 2214714 h 2267"/>
              <a:gd name="T12" fmla="*/ 71745 w 5307"/>
              <a:gd name="T13" fmla="*/ 1079261 h 2267"/>
              <a:gd name="T14" fmla="*/ 117401 w 5307"/>
              <a:gd name="T15" fmla="*/ 953315 h 2267"/>
              <a:gd name="T16" fmla="*/ 314701 w 5307"/>
              <a:gd name="T17" fmla="*/ 773115 h 2267"/>
              <a:gd name="T18" fmla="*/ 495695 w 5307"/>
              <a:gd name="T19" fmla="*/ 629730 h 2267"/>
              <a:gd name="T20" fmla="*/ 662014 w 5307"/>
              <a:gd name="T21" fmla="*/ 521223 h 2267"/>
              <a:gd name="T22" fmla="*/ 753326 w 5307"/>
              <a:gd name="T23" fmla="*/ 486346 h 2267"/>
              <a:gd name="T24" fmla="*/ 798982 w 5307"/>
              <a:gd name="T25" fmla="*/ 449531 h 2267"/>
              <a:gd name="T26" fmla="*/ 890294 w 5307"/>
              <a:gd name="T27" fmla="*/ 414653 h 2267"/>
              <a:gd name="T28" fmla="*/ 2843723 w 5307"/>
              <a:gd name="T29" fmla="*/ 197638 h 2267"/>
              <a:gd name="T30" fmla="*/ 3616616 w 5307"/>
              <a:gd name="T31" fmla="*/ 17439 h 2267"/>
              <a:gd name="T32" fmla="*/ 4161228 w 5307"/>
              <a:gd name="T33" fmla="*/ 108507 h 2267"/>
              <a:gd name="T34" fmla="*/ 4782477 w 5307"/>
              <a:gd name="T35" fmla="*/ 160823 h 2267"/>
              <a:gd name="T36" fmla="*/ 5131420 w 5307"/>
              <a:gd name="T37" fmla="*/ 54254 h 2267"/>
              <a:gd name="T38" fmla="*/ 5343395 w 5307"/>
              <a:gd name="T39" fmla="*/ 17439 h 2267"/>
              <a:gd name="T40" fmla="*/ 6571218 w 5307"/>
              <a:gd name="T41" fmla="*/ 34877 h 2267"/>
              <a:gd name="T42" fmla="*/ 7055499 w 5307"/>
              <a:gd name="T43" fmla="*/ 180200 h 2267"/>
              <a:gd name="T44" fmla="*/ 7751755 w 5307"/>
              <a:gd name="T45" fmla="*/ 197638 h 2267"/>
              <a:gd name="T46" fmla="*/ 7980035 w 5307"/>
              <a:gd name="T47" fmla="*/ 306146 h 2267"/>
              <a:gd name="T48" fmla="*/ 8086023 w 5307"/>
              <a:gd name="T49" fmla="*/ 449531 h 2267"/>
              <a:gd name="T50" fmla="*/ 8206685 w 5307"/>
              <a:gd name="T51" fmla="*/ 592915 h 2267"/>
              <a:gd name="T52" fmla="*/ 8403985 w 5307"/>
              <a:gd name="T53" fmla="*/ 844808 h 2267"/>
              <a:gd name="T54" fmla="*/ 8478991 w 5307"/>
              <a:gd name="T55" fmla="*/ 953315 h 2267"/>
              <a:gd name="T56" fmla="*/ 8539323 w 5307"/>
              <a:gd name="T57" fmla="*/ 1133515 h 2267"/>
              <a:gd name="T58" fmla="*/ 8584979 w 5307"/>
              <a:gd name="T59" fmla="*/ 2412352 h 2267"/>
              <a:gd name="T60" fmla="*/ 8524648 w 5307"/>
              <a:gd name="T61" fmla="*/ 3185467 h 2267"/>
              <a:gd name="T62" fmla="*/ 8312673 w 5307"/>
              <a:gd name="T63" fmla="*/ 3528428 h 2267"/>
              <a:gd name="T64" fmla="*/ 8206685 w 5307"/>
              <a:gd name="T65" fmla="*/ 3726067 h 2267"/>
              <a:gd name="T66" fmla="*/ 8009386 w 5307"/>
              <a:gd name="T67" fmla="*/ 4014774 h 2267"/>
              <a:gd name="T68" fmla="*/ 7298455 w 5307"/>
              <a:gd name="T69" fmla="*/ 4392612 h 2267"/>
              <a:gd name="T70" fmla="*/ 5343395 w 5307"/>
              <a:gd name="T71" fmla="*/ 4373236 h 2267"/>
              <a:gd name="T72" fmla="*/ 4025890 w 5307"/>
              <a:gd name="T73" fmla="*/ 3995397 h 2267"/>
              <a:gd name="T74" fmla="*/ 3753584 w 5307"/>
              <a:gd name="T75" fmla="*/ 3869451 h 2267"/>
              <a:gd name="T76" fmla="*/ 3464972 w 5307"/>
              <a:gd name="T77" fmla="*/ 3726067 h 2267"/>
              <a:gd name="T78" fmla="*/ 3177991 w 5307"/>
              <a:gd name="T79" fmla="*/ 3600120 h 2267"/>
              <a:gd name="T80" fmla="*/ 3010042 w 5307"/>
              <a:gd name="T81" fmla="*/ 3528428 h 2267"/>
              <a:gd name="T82" fmla="*/ 2858398 w 5307"/>
              <a:gd name="T83" fmla="*/ 3456736 h 2267"/>
              <a:gd name="T84" fmla="*/ 2768717 w 5307"/>
              <a:gd name="T85" fmla="*/ 3402482 h 2267"/>
              <a:gd name="T86" fmla="*/ 2677405 w 5307"/>
              <a:gd name="T87" fmla="*/ 3365667 h 2267"/>
              <a:gd name="T88" fmla="*/ 1314244 w 5307"/>
              <a:gd name="T89" fmla="*/ 3509052 h 2267"/>
              <a:gd name="T90" fmla="*/ 1193581 w 5307"/>
              <a:gd name="T91" fmla="*/ 3689252 h 2267"/>
              <a:gd name="T92" fmla="*/ 1147925 w 5307"/>
              <a:gd name="T93" fmla="*/ 3726067 h 2267"/>
              <a:gd name="T94" fmla="*/ 1102269 w 5307"/>
              <a:gd name="T95" fmla="*/ 3780320 h 22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307" h="2267">
                <a:moveTo>
                  <a:pt x="722" y="1923"/>
                </a:moveTo>
                <a:cubicBezTo>
                  <a:pt x="719" y="1846"/>
                  <a:pt x="751" y="1752"/>
                  <a:pt x="704" y="1691"/>
                </a:cubicBezTo>
                <a:cubicBezTo>
                  <a:pt x="677" y="1656"/>
                  <a:pt x="586" y="1559"/>
                  <a:pt x="546" y="1533"/>
                </a:cubicBezTo>
                <a:cubicBezTo>
                  <a:pt x="464" y="1413"/>
                  <a:pt x="321" y="1445"/>
                  <a:pt x="211" y="1375"/>
                </a:cubicBezTo>
                <a:cubicBezTo>
                  <a:pt x="185" y="1335"/>
                  <a:pt x="146" y="1313"/>
                  <a:pt x="118" y="1273"/>
                </a:cubicBezTo>
                <a:cubicBezTo>
                  <a:pt x="103" y="1226"/>
                  <a:pt x="81" y="1183"/>
                  <a:pt x="53" y="1143"/>
                </a:cubicBezTo>
                <a:cubicBezTo>
                  <a:pt x="0" y="918"/>
                  <a:pt x="27" y="1072"/>
                  <a:pt x="44" y="557"/>
                </a:cubicBezTo>
                <a:cubicBezTo>
                  <a:pt x="45" y="532"/>
                  <a:pt x="56" y="510"/>
                  <a:pt x="72" y="492"/>
                </a:cubicBezTo>
                <a:cubicBezTo>
                  <a:pt x="121" y="437"/>
                  <a:pt x="139" y="438"/>
                  <a:pt x="193" y="399"/>
                </a:cubicBezTo>
                <a:cubicBezTo>
                  <a:pt x="230" y="372"/>
                  <a:pt x="261" y="345"/>
                  <a:pt x="304" y="325"/>
                </a:cubicBezTo>
                <a:cubicBezTo>
                  <a:pt x="339" y="309"/>
                  <a:pt x="369" y="281"/>
                  <a:pt x="406" y="269"/>
                </a:cubicBezTo>
                <a:cubicBezTo>
                  <a:pt x="425" y="263"/>
                  <a:pt x="462" y="251"/>
                  <a:pt x="462" y="251"/>
                </a:cubicBezTo>
                <a:cubicBezTo>
                  <a:pt x="471" y="245"/>
                  <a:pt x="480" y="237"/>
                  <a:pt x="490" y="232"/>
                </a:cubicBezTo>
                <a:cubicBezTo>
                  <a:pt x="508" y="224"/>
                  <a:pt x="546" y="214"/>
                  <a:pt x="546" y="214"/>
                </a:cubicBezTo>
                <a:cubicBezTo>
                  <a:pt x="861" y="0"/>
                  <a:pt x="1516" y="104"/>
                  <a:pt x="1744" y="102"/>
                </a:cubicBezTo>
                <a:cubicBezTo>
                  <a:pt x="1897" y="53"/>
                  <a:pt x="2058" y="24"/>
                  <a:pt x="2218" y="9"/>
                </a:cubicBezTo>
                <a:cubicBezTo>
                  <a:pt x="2452" y="18"/>
                  <a:pt x="2397" y="14"/>
                  <a:pt x="2552" y="56"/>
                </a:cubicBezTo>
                <a:cubicBezTo>
                  <a:pt x="2683" y="140"/>
                  <a:pt x="2689" y="91"/>
                  <a:pt x="2933" y="83"/>
                </a:cubicBezTo>
                <a:cubicBezTo>
                  <a:pt x="3006" y="69"/>
                  <a:pt x="3075" y="41"/>
                  <a:pt x="3147" y="28"/>
                </a:cubicBezTo>
                <a:cubicBezTo>
                  <a:pt x="3190" y="20"/>
                  <a:pt x="3277" y="9"/>
                  <a:pt x="3277" y="9"/>
                </a:cubicBezTo>
                <a:cubicBezTo>
                  <a:pt x="3528" y="12"/>
                  <a:pt x="3779" y="10"/>
                  <a:pt x="4030" y="18"/>
                </a:cubicBezTo>
                <a:cubicBezTo>
                  <a:pt x="4138" y="21"/>
                  <a:pt x="4225" y="89"/>
                  <a:pt x="4327" y="93"/>
                </a:cubicBezTo>
                <a:cubicBezTo>
                  <a:pt x="4469" y="99"/>
                  <a:pt x="4612" y="99"/>
                  <a:pt x="4754" y="102"/>
                </a:cubicBezTo>
                <a:cubicBezTo>
                  <a:pt x="4803" y="118"/>
                  <a:pt x="4846" y="141"/>
                  <a:pt x="4894" y="158"/>
                </a:cubicBezTo>
                <a:cubicBezTo>
                  <a:pt x="4937" y="223"/>
                  <a:pt x="4912" y="202"/>
                  <a:pt x="4959" y="232"/>
                </a:cubicBezTo>
                <a:cubicBezTo>
                  <a:pt x="4980" y="265"/>
                  <a:pt x="5008" y="276"/>
                  <a:pt x="5033" y="306"/>
                </a:cubicBezTo>
                <a:cubicBezTo>
                  <a:pt x="5069" y="349"/>
                  <a:pt x="5106" y="405"/>
                  <a:pt x="5154" y="436"/>
                </a:cubicBezTo>
                <a:cubicBezTo>
                  <a:pt x="5167" y="456"/>
                  <a:pt x="5188" y="471"/>
                  <a:pt x="5200" y="492"/>
                </a:cubicBezTo>
                <a:cubicBezTo>
                  <a:pt x="5216" y="521"/>
                  <a:pt x="5222" y="555"/>
                  <a:pt x="5237" y="585"/>
                </a:cubicBezTo>
                <a:cubicBezTo>
                  <a:pt x="5244" y="883"/>
                  <a:pt x="5252" y="994"/>
                  <a:pt x="5265" y="1245"/>
                </a:cubicBezTo>
                <a:cubicBezTo>
                  <a:pt x="5261" y="1394"/>
                  <a:pt x="5307" y="1528"/>
                  <a:pt x="5228" y="1644"/>
                </a:cubicBezTo>
                <a:cubicBezTo>
                  <a:pt x="5206" y="1713"/>
                  <a:pt x="5148" y="1771"/>
                  <a:pt x="5098" y="1821"/>
                </a:cubicBezTo>
                <a:cubicBezTo>
                  <a:pt x="5084" y="1835"/>
                  <a:pt x="5045" y="1903"/>
                  <a:pt x="5033" y="1923"/>
                </a:cubicBezTo>
                <a:cubicBezTo>
                  <a:pt x="5000" y="1975"/>
                  <a:pt x="4952" y="2025"/>
                  <a:pt x="4912" y="2072"/>
                </a:cubicBezTo>
                <a:cubicBezTo>
                  <a:pt x="4823" y="2176"/>
                  <a:pt x="4609" y="2238"/>
                  <a:pt x="4476" y="2267"/>
                </a:cubicBezTo>
                <a:cubicBezTo>
                  <a:pt x="4076" y="2264"/>
                  <a:pt x="3677" y="2263"/>
                  <a:pt x="3277" y="2257"/>
                </a:cubicBezTo>
                <a:cubicBezTo>
                  <a:pt x="3000" y="2253"/>
                  <a:pt x="2736" y="2120"/>
                  <a:pt x="2469" y="2062"/>
                </a:cubicBezTo>
                <a:cubicBezTo>
                  <a:pt x="2416" y="2036"/>
                  <a:pt x="2359" y="2009"/>
                  <a:pt x="2302" y="1997"/>
                </a:cubicBezTo>
                <a:cubicBezTo>
                  <a:pt x="2250" y="1963"/>
                  <a:pt x="2182" y="1946"/>
                  <a:pt x="2125" y="1923"/>
                </a:cubicBezTo>
                <a:cubicBezTo>
                  <a:pt x="2068" y="1900"/>
                  <a:pt x="2009" y="1873"/>
                  <a:pt x="1949" y="1858"/>
                </a:cubicBezTo>
                <a:cubicBezTo>
                  <a:pt x="1913" y="1840"/>
                  <a:pt x="1885" y="1830"/>
                  <a:pt x="1846" y="1821"/>
                </a:cubicBezTo>
                <a:cubicBezTo>
                  <a:pt x="1816" y="1800"/>
                  <a:pt x="1788" y="1795"/>
                  <a:pt x="1753" y="1784"/>
                </a:cubicBezTo>
                <a:cubicBezTo>
                  <a:pt x="1717" y="1758"/>
                  <a:pt x="1738" y="1769"/>
                  <a:pt x="1698" y="1756"/>
                </a:cubicBezTo>
                <a:cubicBezTo>
                  <a:pt x="1679" y="1750"/>
                  <a:pt x="1642" y="1737"/>
                  <a:pt x="1642" y="1737"/>
                </a:cubicBezTo>
                <a:cubicBezTo>
                  <a:pt x="923" y="1747"/>
                  <a:pt x="1171" y="1694"/>
                  <a:pt x="806" y="1811"/>
                </a:cubicBezTo>
                <a:cubicBezTo>
                  <a:pt x="780" y="1888"/>
                  <a:pt x="803" y="1856"/>
                  <a:pt x="732" y="1904"/>
                </a:cubicBezTo>
                <a:cubicBezTo>
                  <a:pt x="723" y="1910"/>
                  <a:pt x="712" y="1915"/>
                  <a:pt x="704" y="1923"/>
                </a:cubicBezTo>
                <a:cubicBezTo>
                  <a:pt x="695" y="1932"/>
                  <a:pt x="676" y="1951"/>
                  <a:pt x="676" y="1951"/>
                </a:cubicBezTo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9161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ea typeface="標楷體" pitchFamily="65" charset="-120"/>
              </a:rPr>
              <a:t>透過持續的自我與生涯探索，再搭配</a:t>
            </a:r>
            <a:br>
              <a:rPr lang="zh-TW" altLang="en-US" sz="3600" b="1" dirty="0" smtClean="0">
                <a:ea typeface="標楷體" pitchFamily="65" charset="-120"/>
              </a:rPr>
            </a:br>
            <a:r>
              <a:rPr lang="zh-TW" altLang="en-US" sz="3600" b="1" u="sng" dirty="0" smtClean="0">
                <a:solidFill>
                  <a:srgbClr val="FF0000"/>
                </a:solidFill>
                <a:ea typeface="標楷體" pitchFamily="65" charset="-120"/>
              </a:rPr>
              <a:t>生涯檔案</a:t>
            </a:r>
            <a:r>
              <a:rPr lang="zh-TW" altLang="en-US" sz="3600" b="1" dirty="0" smtClean="0">
                <a:ea typeface="標楷體" pitchFamily="65" charset="-120"/>
              </a:rPr>
              <a:t>與</a:t>
            </a:r>
            <a:r>
              <a:rPr lang="zh-TW" altLang="en-US" sz="3600" b="1" u="sng" dirty="0" smtClean="0">
                <a:solidFill>
                  <a:srgbClr val="FF0000"/>
                </a:solidFill>
                <a:ea typeface="標楷體" pitchFamily="65" charset="-120"/>
              </a:rPr>
              <a:t>生涯輔導紀錄手冊</a:t>
            </a:r>
            <a:r>
              <a:rPr lang="zh-TW" altLang="en-US" sz="3600" b="1" dirty="0" smtClean="0">
                <a:ea typeface="標楷體" pitchFamily="65" charset="-120"/>
              </a:rPr>
              <a:t>的建置，不僅可以幫助你更「</a:t>
            </a:r>
            <a:r>
              <a:rPr lang="zh-TW" altLang="en-US" sz="3600" b="1" u="sng" dirty="0" smtClean="0">
                <a:solidFill>
                  <a:srgbClr val="FF0066"/>
                </a:solidFill>
                <a:ea typeface="標楷體" pitchFamily="65" charset="-120"/>
              </a:rPr>
              <a:t>認識自己</a:t>
            </a:r>
            <a:r>
              <a:rPr lang="zh-TW" altLang="en-US" sz="3600" b="1" dirty="0" smtClean="0">
                <a:ea typeface="標楷體" pitchFamily="65" charset="-120"/>
              </a:rPr>
              <a:t>」，</a:t>
            </a:r>
            <a:r>
              <a:rPr lang="en-US" altLang="zh-TW" sz="3600" b="1" dirty="0" smtClean="0">
                <a:ea typeface="標楷體" pitchFamily="65" charset="-120"/>
              </a:rPr>
              <a:t/>
            </a:r>
            <a:br>
              <a:rPr lang="en-US" altLang="zh-TW" sz="3600" b="1" dirty="0" smtClean="0">
                <a:ea typeface="標楷體" pitchFamily="65" charset="-120"/>
              </a:rPr>
            </a:br>
            <a:r>
              <a:rPr lang="zh-TW" altLang="en-US" sz="3600" b="1" dirty="0" smtClean="0">
                <a:ea typeface="標楷體" pitchFamily="65" charset="-120"/>
              </a:rPr>
              <a:t>更知道自己未來的「</a:t>
            </a: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生涯目標</a:t>
            </a:r>
            <a:r>
              <a:rPr lang="zh-TW" altLang="en-US" sz="3600" b="1" dirty="0" smtClean="0">
                <a:ea typeface="標楷體" pitchFamily="65" charset="-120"/>
              </a:rPr>
              <a:t>」是什麼，也可以幫助你的</a:t>
            </a:r>
            <a:r>
              <a:rPr lang="zh-TW" altLang="en-US" sz="3600" b="1" u="sng" dirty="0" smtClean="0">
                <a:solidFill>
                  <a:srgbClr val="FF00FF"/>
                </a:solidFill>
                <a:ea typeface="標楷體" pitchFamily="65" charset="-120"/>
              </a:rPr>
              <a:t>家人</a:t>
            </a:r>
            <a:r>
              <a:rPr lang="zh-TW" altLang="en-US" sz="3600" b="1" dirty="0" smtClean="0">
                <a:ea typeface="標楷體" pitchFamily="65" charset="-120"/>
              </a:rPr>
              <a:t>及</a:t>
            </a:r>
            <a:r>
              <a:rPr lang="zh-TW" altLang="en-US" sz="3600" b="1" u="sng" dirty="0" smtClean="0">
                <a:solidFill>
                  <a:srgbClr val="FF00FF"/>
                </a:solidFill>
                <a:ea typeface="標楷體" pitchFamily="65" charset="-120"/>
              </a:rPr>
              <a:t>師長</a:t>
            </a:r>
            <a:r>
              <a:rPr lang="zh-TW" altLang="en-US" sz="3600" b="1" dirty="0" smtClean="0">
                <a:ea typeface="標楷體" pitchFamily="65" charset="-120"/>
              </a:rPr>
              <a:t>透過你所建置的資料，進而更瞭解你喔！</a:t>
            </a:r>
          </a:p>
        </p:txBody>
      </p:sp>
      <p:pic>
        <p:nvPicPr>
          <p:cNvPr id="60420" name="Picture 5" descr="ae0f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22161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716463" y="4652963"/>
            <a:ext cx="3527425" cy="143986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6600" smtClean="0">
                <a:solidFill>
                  <a:srgbClr val="FF0000"/>
                </a:solidFill>
                <a:ea typeface="華康超明體" pitchFamily="49" charset="-120"/>
              </a:rPr>
              <a:t>再次強調</a:t>
            </a:r>
          </a:p>
        </p:txBody>
      </p:sp>
    </p:spTree>
    <p:extLst>
      <p:ext uri="{BB962C8B-B14F-4D97-AF65-F5344CB8AC3E}">
        <p14:creationId xmlns:p14="http://schemas.microsoft.com/office/powerpoint/2010/main" val="33047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501008"/>
            <a:ext cx="6060703" cy="1656184"/>
          </a:xfrm>
        </p:spPr>
        <p:txBody>
          <a:bodyPr/>
          <a:lstStyle/>
          <a:p>
            <a:r>
              <a:rPr lang="en-US" altLang="zh-TW" sz="7200" b="1" dirty="0" smtClean="0">
                <a:latin typeface="DFGFuun-W7" panose="040B0600000000000000" pitchFamily="50" charset="-128"/>
                <a:ea typeface="DFGFuun-W7" panose="040B0600000000000000" pitchFamily="50" charset="-128"/>
              </a:rPr>
              <a:t>Thank You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7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7848872" cy="4104456"/>
          </a:xfrm>
        </p:spPr>
        <p:txBody>
          <a:bodyPr/>
          <a:lstStyle/>
          <a:p>
            <a:pPr algn="l"/>
            <a:r>
              <a:rPr lang="zh-TW" altLang="en-US" sz="4000" dirty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村上</a:t>
            </a:r>
            <a:r>
              <a:rPr lang="zh-TW" altLang="en-US" sz="40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龍</a:t>
            </a:r>
            <a:r>
              <a:rPr lang="zh-TW" altLang="en-US" sz="4000" dirty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─</a:t>
            </a:r>
            <a:r>
              <a:rPr lang="zh-TW" altLang="en-US" sz="40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世界</a:t>
            </a:r>
            <a:r>
              <a:rPr lang="zh-TW" altLang="en-US" sz="4000" dirty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上只分成兩種人：</a:t>
            </a:r>
            <a:br>
              <a:rPr lang="zh-TW" altLang="en-US" sz="4000" dirty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r>
              <a:rPr lang="zh-TW" altLang="en-US" sz="40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從事</a:t>
            </a:r>
            <a:r>
              <a:rPr lang="zh-TW" altLang="en-US" sz="4000" dirty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自己喜歡</a:t>
            </a:r>
            <a:r>
              <a:rPr lang="zh-TW" altLang="en-US" sz="40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且</a:t>
            </a:r>
            <a:r>
              <a:rPr lang="zh-TW" altLang="en-US" sz="4000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適合</a:t>
            </a:r>
            <a:r>
              <a:rPr lang="zh-TW" altLang="en-US" sz="4000" dirty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自己工作並藉此生活的</a:t>
            </a:r>
            <a:r>
              <a:rPr lang="zh-TW" altLang="en-US" sz="40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人。</a:t>
            </a:r>
            <a:r>
              <a:rPr lang="zh-TW" altLang="en-US" sz="4000" dirty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/>
            </a:r>
            <a:br>
              <a:rPr lang="zh-TW" altLang="en-US" sz="4000" dirty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r>
              <a:rPr lang="zh-TW" altLang="en-US" sz="40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以及</a:t>
            </a:r>
            <a:r>
              <a:rPr lang="zh-TW" altLang="en-US" sz="4000" dirty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不是那樣過活</a:t>
            </a:r>
            <a:r>
              <a:rPr lang="zh-TW" altLang="en-US" sz="4000" dirty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的人</a:t>
            </a:r>
            <a:r>
              <a:rPr lang="zh-TW" altLang="en-US" sz="4000" dirty="0" smtClean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  <a:endParaRPr lang="zh-TW" altLang="en-US" sz="40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51" y="3164383"/>
            <a:ext cx="3416969" cy="34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2949488"/>
            <a:ext cx="6858000" cy="1305099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生涯檔案夾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625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6781" y="116632"/>
            <a:ext cx="8784976" cy="836712"/>
          </a:xfrm>
        </p:spPr>
        <p:txBody>
          <a:bodyPr/>
          <a:lstStyle/>
          <a:p>
            <a:r>
              <a:rPr lang="zh-TW" altLang="en-US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為什麼要建置「生涯檔案夾」呢？</a:t>
            </a:r>
            <a:endParaRPr lang="zh-TW" altLang="en-US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68709" y="2017923"/>
            <a:ext cx="5875291" cy="3192684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33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自我探索、認識自己</a:t>
            </a:r>
            <a:endParaRPr lang="en-US" altLang="zh-TW" sz="3600" dirty="0" smtClean="0">
              <a:solidFill>
                <a:srgbClr val="3333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3600" dirty="0">
                <a:solidFill>
                  <a:srgbClr val="33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整理自己</a:t>
            </a:r>
            <a:r>
              <a:rPr lang="zh-TW" altLang="en-US" sz="3600" dirty="0" smtClean="0">
                <a:solidFill>
                  <a:srgbClr val="33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在校的學習歷程</a:t>
            </a:r>
            <a:endParaRPr lang="en-US" altLang="zh-TW" sz="3600" dirty="0" smtClean="0">
              <a:solidFill>
                <a:srgbClr val="3333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33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幫助老師與家長更了解你</a:t>
            </a:r>
            <a:endParaRPr lang="en-US" altLang="zh-TW" sz="3600" dirty="0" smtClean="0">
              <a:solidFill>
                <a:srgbClr val="3333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33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學習整理資料夾</a:t>
            </a:r>
            <a:endParaRPr lang="en-US" altLang="zh-TW" sz="3600" dirty="0" smtClean="0">
              <a:solidFill>
                <a:srgbClr val="3333CC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64410" y="1567282"/>
            <a:ext cx="2996795" cy="4093966"/>
            <a:chOff x="385" y="1852"/>
            <a:chExt cx="1645" cy="2432"/>
          </a:xfrm>
        </p:grpSpPr>
        <p:pic>
          <p:nvPicPr>
            <p:cNvPr id="7" name="Picture 8" descr="IMG_0005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852"/>
              <a:ext cx="1645" cy="2432"/>
            </a:xfrm>
            <a:prstGeom prst="rect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565" y="3113"/>
              <a:ext cx="226" cy="13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610" y="3521"/>
              <a:ext cx="22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0" name="橢圓 9"/>
          <p:cNvSpPr/>
          <p:nvPr/>
        </p:nvSpPr>
        <p:spPr>
          <a:xfrm>
            <a:off x="2301060" y="3404668"/>
            <a:ext cx="601729" cy="303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4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TW" alt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生涯檔案建置，怎麼開始？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204864"/>
            <a:ext cx="8219256" cy="295232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資料確實「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分類整理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en-US" altLang="zh-TW" sz="4400" b="1" dirty="0" smtClean="0">
                <a:solidFill>
                  <a:srgbClr val="FF00FF"/>
                </a:solidFill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en-US" sz="4400" b="1" dirty="0" smtClean="0">
                <a:solidFill>
                  <a:srgbClr val="FF00FF"/>
                </a:solidFill>
                <a:latin typeface="微軟正黑體" pitchFamily="34" charset="-120"/>
                <a:ea typeface="微軟正黑體" pitchFamily="34" charset="-120"/>
              </a:rPr>
              <a:t>隨時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zh-TW" sz="44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zh-TW" altLang="en-US" sz="44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對所建置的資料進行</a:t>
            </a:r>
            <a:r>
              <a:rPr lang="zh-TW" altLang="en-US" sz="4400" b="1" dirty="0" smtClean="0">
                <a:solidFill>
                  <a:srgbClr val="FF00FF"/>
                </a:solidFill>
                <a:latin typeface="微軟正黑體" pitchFamily="34" charset="-120"/>
                <a:ea typeface="微軟正黑體" pitchFamily="34" charset="-120"/>
              </a:rPr>
              <a:t>「反思」</a:t>
            </a:r>
          </a:p>
          <a:p>
            <a:pPr marL="0" indent="0" eaLnBrk="1" hangingPunct="1">
              <a:buNone/>
            </a:pPr>
            <a:endParaRPr lang="zh-TW" altLang="en-US" sz="4400" b="1" dirty="0" smtClean="0">
              <a:solidFill>
                <a:srgbClr val="FF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32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5048" y="188640"/>
            <a:ext cx="8208912" cy="873051"/>
          </a:xfrm>
        </p:spPr>
        <p:txBody>
          <a:bodyPr/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四大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08912" cy="410445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B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生涯</a:t>
            </a:r>
            <a:r>
              <a:rPr lang="zh-TW" altLang="en-US" sz="3200" dirty="0">
                <a:solidFill>
                  <a:srgbClr val="00B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探索資料：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認識自我或生涯探索的相關課程學習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單、輔導課其他主題學習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單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32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zh-TW" altLang="en-US" sz="3200" dirty="0">
                <a:solidFill>
                  <a:srgbClr val="00B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學業成績證明</a:t>
            </a:r>
            <a:r>
              <a:rPr lang="zh-TW" altLang="en-US" sz="3200" dirty="0" smtClean="0">
                <a:solidFill>
                  <a:srgbClr val="00B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每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學期期末綜合表現成績單。</a:t>
            </a:r>
            <a:endParaRPr lang="en-US" altLang="zh-TW" sz="32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zh-TW" altLang="en-US" sz="3200" dirty="0">
                <a:solidFill>
                  <a:srgbClr val="00B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優良表現</a:t>
            </a:r>
            <a:r>
              <a:rPr lang="zh-TW" altLang="en-US" sz="3200" dirty="0" smtClean="0">
                <a:solidFill>
                  <a:srgbClr val="00B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證明：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獎狀、服務證明等。</a:t>
            </a:r>
            <a:endParaRPr lang="en-US" altLang="zh-TW" sz="32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B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升學進路</a:t>
            </a:r>
            <a:r>
              <a:rPr lang="zh-TW" altLang="en-US" sz="3200" dirty="0">
                <a:solidFill>
                  <a:srgbClr val="00B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參考資料：</a:t>
            </a: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升學進路宣導手冊、學校科系介紹等參考資料。</a:t>
            </a:r>
          </a:p>
        </p:txBody>
      </p:sp>
    </p:spTree>
    <p:extLst>
      <p:ext uri="{BB962C8B-B14F-4D97-AF65-F5344CB8AC3E}">
        <p14:creationId xmlns:p14="http://schemas.microsoft.com/office/powerpoint/2010/main" val="14825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1988840"/>
            <a:ext cx="6858000" cy="1089075"/>
          </a:xfrm>
        </p:spPr>
        <p:txBody>
          <a:bodyPr/>
          <a:lstStyle/>
          <a:p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生涯探索資料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170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0" y="260350"/>
            <a:ext cx="4500563" cy="6597650"/>
            <a:chOff x="1292" y="0"/>
            <a:chExt cx="3098" cy="4320"/>
          </a:xfrm>
        </p:grpSpPr>
        <p:pic>
          <p:nvPicPr>
            <p:cNvPr id="27656" name="Picture 4" descr="IMG_3222"/>
            <p:cNvPicPr>
              <a:picLocks noChangeAspect="1" noChangeArrowheads="1"/>
            </p:cNvPicPr>
            <p:nvPr/>
          </p:nvPicPr>
          <p:blipFill>
            <a:blip r:embed="rId2">
              <a:lum brigh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3098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7" name="Rectangle 5"/>
            <p:cNvSpPr>
              <a:spLocks noChangeArrowheads="1"/>
            </p:cNvSpPr>
            <p:nvPr/>
          </p:nvSpPr>
          <p:spPr bwMode="auto">
            <a:xfrm>
              <a:off x="3651" y="436"/>
              <a:ext cx="499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27652" name="Picture 6" descr="IMG_32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5488" y="260350"/>
            <a:ext cx="4608512" cy="659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4284663" y="4076700"/>
            <a:ext cx="2087562" cy="2781300"/>
          </a:xfrm>
          <a:prstGeom prst="ellipse">
            <a:avLst/>
          </a:prstGeom>
          <a:noFill/>
          <a:ln w="666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4" name="WordArt 8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419225" cy="38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標楷體"/>
                <a:ea typeface="標楷體"/>
              </a:rPr>
              <a:t>省思札記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5364163" y="981075"/>
            <a:ext cx="3095625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1041921" y="436318"/>
            <a:ext cx="2383386" cy="5044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308304" y="1272906"/>
            <a:ext cx="648072" cy="2118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5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723</Words>
  <Application>Microsoft Office PowerPoint</Application>
  <PresentationFormat>如螢幕大小 (4:3)</PresentationFormat>
  <Paragraphs>91</Paragraphs>
  <Slides>27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27</vt:i4>
      </vt:variant>
    </vt:vector>
  </HeadingPairs>
  <TitlesOfParts>
    <vt:vector size="44" baseType="lpstr">
      <vt:lpstr>DFGFuun-W7</vt:lpstr>
      <vt:lpstr>華康中特圓體</vt:lpstr>
      <vt:lpstr>華康中圓體</vt:lpstr>
      <vt:lpstr>華康超明體</vt:lpstr>
      <vt:lpstr>微軟正黑體</vt:lpstr>
      <vt:lpstr>新細明體</vt:lpstr>
      <vt:lpstr>標楷體</vt:lpstr>
      <vt:lpstr>Arial</vt:lpstr>
      <vt:lpstr>Calibri</vt:lpstr>
      <vt:lpstr>Office 佈景主題</vt:lpstr>
      <vt:lpstr>預設簡報設計</vt:lpstr>
      <vt:lpstr>1_預設簡報設計</vt:lpstr>
      <vt:lpstr>3_預設簡報設計</vt:lpstr>
      <vt:lpstr>4_預設簡報設計</vt:lpstr>
      <vt:lpstr>5_預設簡報設計</vt:lpstr>
      <vt:lpstr>6_預設簡報設計</vt:lpstr>
      <vt:lpstr>8_預設簡報設計</vt:lpstr>
      <vt:lpstr>生涯檔案 與 生涯輔導紀錄手冊 建置說明</vt:lpstr>
      <vt:lpstr>什麼是「生涯」？</vt:lpstr>
      <vt:lpstr>村上龍─世界上只分成兩種人：  從事自己喜歡且適合自己工作並藉此生活的人。  以及不是那樣過活的人。</vt:lpstr>
      <vt:lpstr>生涯檔案夾</vt:lpstr>
      <vt:lpstr>為什麼要建置「生涯檔案夾」呢？</vt:lpstr>
      <vt:lpstr>生涯檔案建置，怎麼開始？</vt:lpstr>
      <vt:lpstr>四大分類頁</vt:lpstr>
      <vt:lpstr>生涯探索資料</vt:lpstr>
      <vt:lpstr>PowerPoint 簡報</vt:lpstr>
      <vt:lpstr>PowerPoint 簡報</vt:lpstr>
      <vt:lpstr>學業成績證明</vt:lpstr>
      <vt:lpstr>PowerPoint 簡報</vt:lpstr>
      <vt:lpstr>優良表現證明</vt:lpstr>
      <vt:lpstr>PowerPoint 簡報</vt:lpstr>
      <vt:lpstr>PowerPoint 簡報</vt:lpstr>
      <vt:lpstr>升學進路宣導資料</vt:lpstr>
      <vt:lpstr>PowerPoint 簡報</vt:lpstr>
      <vt:lpstr>檔案夾建置規定</vt:lpstr>
      <vt:lpstr>檔案夾建置小叮嚀</vt:lpstr>
      <vt:lpstr>生涯檔案</vt:lpstr>
      <vt:lpstr>什麼是「生涯檔案」？</vt:lpstr>
      <vt:lpstr>生涯檔案規定</vt:lpstr>
      <vt:lpstr>生涯輔導紀錄手冊</vt:lpstr>
      <vt:lpstr>「國中學生生涯輔導紀錄手冊」— 12年國教免試升學選擇的葵花寶典</vt:lpstr>
      <vt:lpstr>生涯輔導紀錄手冊規定</vt:lpstr>
      <vt:lpstr>透過持續的自我與生涯探索，再搭配 生涯檔案與生涯輔導紀錄手冊的建置，不僅可以幫助你更「認識自己」， 更知道自己未來的「生涯目標」是什麼，也可以幫助你的家人及師長透過你所建置的資料，進而更瞭解你喔！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蕭力曼</dc:creator>
  <cp:lastModifiedBy>admin</cp:lastModifiedBy>
  <cp:revision>38</cp:revision>
  <dcterms:created xsi:type="dcterms:W3CDTF">2015-11-25T12:56:55Z</dcterms:created>
  <dcterms:modified xsi:type="dcterms:W3CDTF">2017-11-29T09:36:22Z</dcterms:modified>
</cp:coreProperties>
</file>