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8"/>
  </p:notesMasterIdLst>
  <p:handoutMasterIdLst>
    <p:handoutMasterId r:id="rId99"/>
  </p:handoutMasterIdLst>
  <p:sldIdLst>
    <p:sldId id="256" r:id="rId2"/>
    <p:sldId id="834" r:id="rId3"/>
    <p:sldId id="854" r:id="rId4"/>
    <p:sldId id="1006" r:id="rId5"/>
    <p:sldId id="978" r:id="rId6"/>
    <p:sldId id="931" r:id="rId7"/>
    <p:sldId id="932" r:id="rId8"/>
    <p:sldId id="968" r:id="rId9"/>
    <p:sldId id="933" r:id="rId10"/>
    <p:sldId id="1014" r:id="rId11"/>
    <p:sldId id="970" r:id="rId12"/>
    <p:sldId id="1015" r:id="rId13"/>
    <p:sldId id="943" r:id="rId14"/>
    <p:sldId id="1026" r:id="rId15"/>
    <p:sldId id="930" r:id="rId16"/>
    <p:sldId id="895" r:id="rId17"/>
    <p:sldId id="939" r:id="rId18"/>
    <p:sldId id="1011" r:id="rId19"/>
    <p:sldId id="934" r:id="rId20"/>
    <p:sldId id="935" r:id="rId21"/>
    <p:sldId id="971" r:id="rId22"/>
    <p:sldId id="937" r:id="rId23"/>
    <p:sldId id="972" r:id="rId24"/>
    <p:sldId id="973" r:id="rId25"/>
    <p:sldId id="974" r:id="rId26"/>
    <p:sldId id="938" r:id="rId27"/>
    <p:sldId id="873" r:id="rId28"/>
    <p:sldId id="811" r:id="rId29"/>
    <p:sldId id="1012" r:id="rId30"/>
    <p:sldId id="875" r:id="rId31"/>
    <p:sldId id="946" r:id="rId32"/>
    <p:sldId id="877" r:id="rId33"/>
    <p:sldId id="879" r:id="rId34"/>
    <p:sldId id="1016" r:id="rId35"/>
    <p:sldId id="975" r:id="rId36"/>
    <p:sldId id="976" r:id="rId37"/>
    <p:sldId id="949" r:id="rId38"/>
    <p:sldId id="950" r:id="rId39"/>
    <p:sldId id="881" r:id="rId40"/>
    <p:sldId id="924" r:id="rId41"/>
    <p:sldId id="882" r:id="rId42"/>
    <p:sldId id="883" r:id="rId43"/>
    <p:sldId id="953" r:id="rId44"/>
    <p:sldId id="954" r:id="rId45"/>
    <p:sldId id="955" r:id="rId46"/>
    <p:sldId id="956" r:id="rId47"/>
    <p:sldId id="957" r:id="rId48"/>
    <p:sldId id="885" r:id="rId49"/>
    <p:sldId id="958" r:id="rId50"/>
    <p:sldId id="888" r:id="rId51"/>
    <p:sldId id="889" r:id="rId52"/>
    <p:sldId id="890" r:id="rId53"/>
    <p:sldId id="959" r:id="rId54"/>
    <p:sldId id="901" r:id="rId55"/>
    <p:sldId id="1019" r:id="rId56"/>
    <p:sldId id="902" r:id="rId57"/>
    <p:sldId id="903" r:id="rId58"/>
    <p:sldId id="1022" r:id="rId59"/>
    <p:sldId id="1023" r:id="rId60"/>
    <p:sldId id="1028" r:id="rId61"/>
    <p:sldId id="1029" r:id="rId62"/>
    <p:sldId id="912" r:id="rId63"/>
    <p:sldId id="911" r:id="rId64"/>
    <p:sldId id="913" r:id="rId65"/>
    <p:sldId id="914" r:id="rId66"/>
    <p:sldId id="915" r:id="rId67"/>
    <p:sldId id="916" r:id="rId68"/>
    <p:sldId id="917" r:id="rId69"/>
    <p:sldId id="918" r:id="rId70"/>
    <p:sldId id="919" r:id="rId71"/>
    <p:sldId id="920" r:id="rId72"/>
    <p:sldId id="853" r:id="rId73"/>
    <p:sldId id="967" r:id="rId74"/>
    <p:sldId id="864" r:id="rId75"/>
    <p:sldId id="865" r:id="rId76"/>
    <p:sldId id="866" r:id="rId77"/>
    <p:sldId id="867" r:id="rId78"/>
    <p:sldId id="869" r:id="rId79"/>
    <p:sldId id="870" r:id="rId80"/>
    <p:sldId id="872" r:id="rId81"/>
    <p:sldId id="871" r:id="rId82"/>
    <p:sldId id="979" r:id="rId83"/>
    <p:sldId id="985" r:id="rId84"/>
    <p:sldId id="986" r:id="rId85"/>
    <p:sldId id="987" r:id="rId86"/>
    <p:sldId id="988" r:id="rId87"/>
    <p:sldId id="989" r:id="rId88"/>
    <p:sldId id="990" r:id="rId89"/>
    <p:sldId id="991" r:id="rId90"/>
    <p:sldId id="992" r:id="rId91"/>
    <p:sldId id="994" r:id="rId92"/>
    <p:sldId id="999" r:id="rId93"/>
    <p:sldId id="1002" r:id="rId94"/>
    <p:sldId id="1003" r:id="rId95"/>
    <p:sldId id="1009" r:id="rId96"/>
    <p:sldId id="531" r:id="rId9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華康中黑體(P)" pitchFamily="34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9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8C71"/>
    <a:srgbClr val="997F4E"/>
    <a:srgbClr val="996500"/>
    <a:srgbClr val="FFF7E9"/>
    <a:srgbClr val="FFA238"/>
    <a:srgbClr val="003300"/>
    <a:srgbClr val="337AB7"/>
    <a:srgbClr val="F1F1F6"/>
    <a:srgbClr val="F9C7A6"/>
    <a:srgbClr val="FFAC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中等深淺樣式 1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1" autoAdjust="0"/>
    <p:restoredTop sz="94379" autoAdjust="0"/>
  </p:normalViewPr>
  <p:slideViewPr>
    <p:cSldViewPr>
      <p:cViewPr varScale="1">
        <p:scale>
          <a:sx n="104" d="100"/>
          <a:sy n="104" d="100"/>
        </p:scale>
        <p:origin x="1938" y="108"/>
      </p:cViewPr>
      <p:guideLst>
        <p:guide orient="horz" pos="1248"/>
        <p:guide pos="912"/>
      </p:guideLst>
    </p:cSldViewPr>
  </p:slideViewPr>
  <p:outlineViewPr>
    <p:cViewPr>
      <p:scale>
        <a:sx n="33" d="100"/>
        <a:sy n="33" d="100"/>
      </p:scale>
      <p:origin x="0" y="-2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6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C31846AB-9B41-4FE0-A6CD-DECD0F46512C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5537813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dirty="0"/>
              <a:t>按一下以編輯母片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ea typeface="新細明體" panose="02020500000000000000" pitchFamily="18" charset="-120"/>
              </a:defRPr>
            </a:lvl1pPr>
          </a:lstStyle>
          <a:p>
            <a:fld id="{5107CE89-26BB-4E3E-8ABF-B4AEB95FE89D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38105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1pPr>
    <a:lvl2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2pPr>
    <a:lvl3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3pPr>
    <a:lvl4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4pPr>
    <a:lvl5pPr marL="457200" indent="-230400" algn="l" rtl="0" eaLnBrk="0" fontAlgn="base" hangingPunct="0">
      <a:spcBef>
        <a:spcPts val="0"/>
      </a:spcBef>
      <a:spcAft>
        <a:spcPct val="0"/>
      </a:spcAft>
      <a:defRPr kumimoji="1" sz="1200" kern="1200">
        <a:solidFill>
          <a:schemeClr val="tx1"/>
        </a:solidFill>
        <a:latin typeface="微軟正黑體" panose="020B0604030504040204" pitchFamily="34" charset="-120"/>
        <a:ea typeface="微軟正黑體" panose="020B0604030504040204" pitchFamily="34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algn="just" eaLnBrk="1" hangingPunct="1"/>
            <a:endParaRPr lang="zh-TW" altLang="zh-TW" sz="1200" dirty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88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459057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-23040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20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66477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9975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640453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3004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17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19215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3290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6643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00" tIns="45750" rIns="91500" bIns="45750" anchor="b"/>
          <a:lstStyle>
            <a:lvl1pPr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1pPr>
            <a:lvl2pPr marL="742950" indent="-28575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2pPr>
            <a:lvl3pPr marL="11430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3pPr>
            <a:lvl4pPr marL="16002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4pPr>
            <a:lvl5pPr marL="2057400" indent="-228600" defTabSz="912813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</a:defRPr>
            </a:lvl9pPr>
          </a:lstStyle>
          <a:p>
            <a:pPr algn="r" eaLnBrk="1" hangingPunct="1"/>
            <a:fld id="{6D0F8316-D1AB-4652-9839-E33D942B37D8}" type="slidenum">
              <a:rPr lang="en-US" altLang="zh-TW" sz="1200">
                <a:ea typeface="新細明體" panose="02020500000000000000" pitchFamily="18" charset="-120"/>
              </a:rPr>
              <a:pPr algn="r" eaLnBrk="1" hangingPunct="1"/>
              <a:t>2</a:t>
            </a:fld>
            <a:endParaRPr lang="en-US" altLang="zh-TW" sz="1200">
              <a:ea typeface="新細明體" panose="02020500000000000000" pitchFamily="18" charset="-12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60938" cy="3722687"/>
          </a:xfrm>
          <a:solidFill>
            <a:srgbClr val="FFFFFF"/>
          </a:solidFill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8050"/>
            <a:ext cx="5438775" cy="44656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500" tIns="45750" rIns="91500" bIns="45750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2470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88887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6578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18881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94643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77577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671074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983075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851123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49025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14011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81154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5280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04564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26633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26499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51980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579695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68820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75762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113301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53126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949666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9046338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1395896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3070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60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7758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71428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470834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6155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2253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41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152707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60246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483692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574408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103256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070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spcAft>
                <a:spcPts val="1200"/>
              </a:spcAft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26194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548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956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167509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86011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942921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729511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9994047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66645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316250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5009817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36629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4669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901855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51934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02367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005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491239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510923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973570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1349528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1" lang="zh-TW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7929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9090177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32845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425477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1026285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2308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9876776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391368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30550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167709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61895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899019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2581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6264215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2913196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999996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6072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278986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308888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16349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04564790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218601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200" kern="12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0291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41960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42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5257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715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661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89877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94523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350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 userDrawn="1"/>
        </p:nvSpPr>
        <p:spPr>
          <a:xfrm>
            <a:off x="1295400" y="228600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2000" b="1" i="0" kern="1200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教育部「青年教育與就業儲蓄帳戶方案」</a:t>
            </a:r>
            <a:endParaRPr lang="zh-TW" altLang="en-US" sz="20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7935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324" y="6483594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r>
              <a:rPr lang="en-US" altLang="zh-TW" dirty="0"/>
              <a:t>2021/10/14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>
            <a:lvl1pPr>
              <a:defRPr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fld id="{9CCDEE2C-21C5-4456-B333-4F0652D408EC}" type="slidenum">
              <a:rPr lang="en-US" altLang="zh-TW" smtClean="0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76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zh-TW"/>
              <a:t>2021/10/6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kumimoji="0" sz="1400" b="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400" b="0">
                <a:ea typeface="新細明體" panose="02020500000000000000" pitchFamily="18" charset="-120"/>
              </a:defRPr>
            </a:lvl1pPr>
          </a:lstStyle>
          <a:p>
            <a:fld id="{61B7FF32-C0B6-41A2-9B1F-1446A9DB3B76}" type="slidenum">
              <a:rPr lang="en-US" altLang="zh-TW"/>
              <a:pPr/>
              <a:t>‹#›</a:t>
            </a:fld>
            <a:endParaRPr lang="en-US" altLang="zh-TW"/>
          </a:p>
        </p:txBody>
      </p:sp>
      <p:pic>
        <p:nvPicPr>
          <p:cNvPr id="1031" name="Picture 17" descr="bg0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2202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/>
          <p:cNvSpPr>
            <a:spLocks noChangeArrowheads="1"/>
          </p:cNvSpPr>
          <p:nvPr userDrawn="1"/>
        </p:nvSpPr>
        <p:spPr bwMode="auto">
          <a:xfrm>
            <a:off x="-18009" y="6465888"/>
            <a:ext cx="9220200" cy="381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anose="020B0604030504040204" pitchFamily="34" charset="-120"/>
                <a:cs typeface="華康中黑體(P)" panose="020B0500000000000000" pitchFamily="34" charset="-120"/>
              </a:rPr>
              <a:t>系統建置：國立暨南國際大學 資訊工程學系 教育行政系統研發中心</a:t>
            </a:r>
          </a:p>
        </p:txBody>
      </p:sp>
      <p:pic>
        <p:nvPicPr>
          <p:cNvPr id="1034" name="Picture 13" descr="ROC Ministry of Education Seal.sv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231775"/>
            <a:ext cx="7254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095" r:id="rId7"/>
    <p:sldLayoutId id="2147484102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m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m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8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m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m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tm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mp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103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g"/><Relationship Id="rId4" Type="http://schemas.openxmlformats.org/officeDocument/2006/relationships/image" Target="../media/image1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8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9.wmf"/><Relationship Id="rId4" Type="http://schemas.openxmlformats.org/officeDocument/2006/relationships/oleObject" Target="../embeddings/oleObject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2.bin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0.wmf"/><Relationship Id="rId4" Type="http://schemas.openxmlformats.org/officeDocument/2006/relationships/oleObject" Target="../embeddings/oleObject3.bin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41.wmf"/><Relationship Id="rId4" Type="http://schemas.openxmlformats.org/officeDocument/2006/relationships/oleObject" Target="../embeddings/oleObject4.bin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406400" y="1369693"/>
            <a:ext cx="8763000" cy="365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教育部</a:t>
            </a:r>
            <a:r>
              <a:rPr lang="en-US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11</a:t>
            </a:r>
            <a:r>
              <a:rPr lang="en-US" altLang="zh-CN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2</a:t>
            </a: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年度</a:t>
            </a: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zh-TW" altLang="zh-TW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「青年教育與就業儲蓄帳戶方案」</a:t>
            </a: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填報系統介紹</a:t>
            </a:r>
          </a:p>
        </p:txBody>
      </p:sp>
      <p:sp>
        <p:nvSpPr>
          <p:cNvPr id="9222" name="文字方塊 1"/>
          <p:cNvSpPr txBox="1">
            <a:spLocks noChangeArrowheads="1"/>
          </p:cNvSpPr>
          <p:nvPr/>
        </p:nvSpPr>
        <p:spPr bwMode="auto">
          <a:xfrm>
            <a:off x="685800" y="5481776"/>
            <a:ext cx="7162800" cy="49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252538" indent="-1252538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72000" indent="0">
              <a:lnSpc>
                <a:spcPts val="3400"/>
              </a:lnSpc>
              <a:spcBef>
                <a:spcPct val="0"/>
              </a:spcBef>
              <a:buNone/>
            </a:pPr>
            <a:r>
              <a:rPr lang="zh-TW" altLang="en-US" sz="2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「青年教育與就業儲蓄帳戶方案」填報系統小組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1032D-139A-4ABA-95FE-349540C8F068}" type="slidenum">
              <a:rPr lang="en-US" altLang="zh-TW" smtClean="0"/>
              <a:pPr/>
              <a:t>1</a:t>
            </a:fld>
            <a:endParaRPr lang="en-US" altLang="zh-TW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10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創建帳號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49BE787-7282-4C8E-9C9E-080BEB0F331F}"/>
              </a:ext>
            </a:extLst>
          </p:cNvPr>
          <p:cNvGrpSpPr/>
          <p:nvPr/>
        </p:nvGrpSpPr>
        <p:grpSpPr>
          <a:xfrm>
            <a:off x="5943600" y="1407004"/>
            <a:ext cx="2484494" cy="4959350"/>
            <a:chOff x="12230" y="201673"/>
            <a:chExt cx="3535680" cy="678753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F6A2AAE9-14DE-4A7F-B085-2DE33A5D09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2" b="1"/>
            <a:stretch/>
          </p:blipFill>
          <p:spPr bwMode="auto">
            <a:xfrm>
              <a:off x="12230" y="201673"/>
              <a:ext cx="3535680" cy="6787537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0B69BE5D-CF38-46B1-A0EE-C3A38DC3CC46}"/>
                </a:ext>
              </a:extLst>
            </p:cNvPr>
            <p:cNvSpPr/>
            <p:nvPr/>
          </p:nvSpPr>
          <p:spPr>
            <a:xfrm>
              <a:off x="685502" y="5581461"/>
              <a:ext cx="1951922" cy="41716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79937B0-4F32-4ECD-A62D-B87E887EFCB3}"/>
              </a:ext>
            </a:extLst>
          </p:cNvPr>
          <p:cNvSpPr txBox="1"/>
          <p:nvPr/>
        </p:nvSpPr>
        <p:spPr>
          <a:xfrm>
            <a:off x="5943597" y="1401612"/>
            <a:ext cx="2484497" cy="219928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endParaRPr lang="en-US" altLang="zh-TW" sz="9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700"/>
              </a:lnSpc>
            </a:pPr>
            <a:r>
              <a:rPr lang="zh-TW" altLang="en-US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33369DF-F9AB-4B3C-A575-8AC4FE6B622F}"/>
              </a:ext>
            </a:extLst>
          </p:cNvPr>
          <p:cNvSpPr/>
          <p:nvPr/>
        </p:nvSpPr>
        <p:spPr bwMode="auto">
          <a:xfrm>
            <a:off x="457200" y="1905000"/>
            <a:ext cx="5181600" cy="39624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400" dirty="0"/>
              <a:t>依據最新資訊安全規範：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帳號和密碼不可使用【身分證字號】。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帳號和密碼不可相同。</a:t>
            </a:r>
          </a:p>
          <a:p>
            <a:pPr marL="531813" lvl="0" indent="-173038">
              <a:buFont typeface="Arial" panose="020B0604020202020204" pitchFamily="34" charset="0"/>
              <a:buChar char="•"/>
            </a:pPr>
            <a:r>
              <a:rPr lang="zh-TW" altLang="zh-TW" sz="1400" dirty="0"/>
              <a:t>帳號和密碼請不要使用鍵盤順序鍵。例如：</a:t>
            </a:r>
            <a:r>
              <a:rPr lang="en-US" altLang="zh-TW" sz="1400" dirty="0" err="1"/>
              <a:t>qwe</a:t>
            </a:r>
            <a:r>
              <a:rPr lang="zh-TW" altLang="zh-TW" sz="1400" dirty="0"/>
              <a:t>、</a:t>
            </a:r>
            <a:r>
              <a:rPr lang="en-US" altLang="zh-TW" sz="1400" dirty="0"/>
              <a:t>123</a:t>
            </a:r>
            <a:r>
              <a:rPr lang="zh-TW" altLang="zh-TW" sz="1400" dirty="0"/>
              <a:t>。</a:t>
            </a:r>
          </a:p>
          <a:p>
            <a:pPr marL="285750" lvl="0" indent="-285750">
              <a:buFont typeface="Wingdings" panose="05000000000000000000" pitchFamily="2" charset="2"/>
              <a:buChar char="u"/>
            </a:pPr>
            <a:r>
              <a:rPr lang="zh-TW" altLang="zh-TW" sz="1400" dirty="0"/>
              <a:t>注意：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帳號長度，至少</a:t>
            </a:r>
            <a:r>
              <a:rPr lang="en-US" altLang="zh-TW" sz="1400" dirty="0"/>
              <a:t>6</a:t>
            </a:r>
            <a:r>
              <a:rPr lang="zh-TW" altLang="zh-TW" sz="1400" dirty="0"/>
              <a:t>碼以上，最多</a:t>
            </a:r>
            <a:r>
              <a:rPr lang="en-US" altLang="zh-TW" sz="1400" dirty="0"/>
              <a:t>20</a:t>
            </a:r>
            <a:r>
              <a:rPr lang="zh-TW" altLang="zh-TW" sz="1400" dirty="0"/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密碼長度，至少</a:t>
            </a:r>
            <a:r>
              <a:rPr lang="en-US" altLang="zh-TW" sz="1400" dirty="0"/>
              <a:t>8</a:t>
            </a:r>
            <a:r>
              <a:rPr lang="zh-TW" altLang="zh-TW" sz="1400" dirty="0"/>
              <a:t>碼以上，最多</a:t>
            </a:r>
            <a:r>
              <a:rPr lang="en-US" altLang="zh-TW" sz="1400" dirty="0"/>
              <a:t>30</a:t>
            </a:r>
            <a:r>
              <a:rPr lang="zh-TW" altLang="zh-TW" sz="1400" dirty="0"/>
              <a:t>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帳號至少包含英文及</a:t>
            </a:r>
            <a:r>
              <a:rPr lang="en-US" altLang="zh-TW" sz="1400" dirty="0"/>
              <a:t>0~9</a:t>
            </a:r>
            <a:r>
              <a:rPr lang="zh-TW" altLang="zh-TW" sz="1400" dirty="0"/>
              <a:t>的數字。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帳號不能含有以下特殊字元 </a:t>
            </a:r>
            <a:r>
              <a:rPr lang="en-US" altLang="zh-TW" sz="1400" dirty="0"/>
              <a:t>'-(){}[]:;&lt;&gt;?,.|/"&amp;=_+\</a:t>
            </a:r>
            <a:endParaRPr lang="zh-TW" altLang="zh-TW" sz="1400" dirty="0"/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密碼請包含英文大寫、小寫、數字、特殊符號，其中</a:t>
            </a:r>
            <a:r>
              <a:rPr lang="en-US" altLang="zh-TW" sz="1400" dirty="0"/>
              <a:t>3</a:t>
            </a:r>
            <a:r>
              <a:rPr lang="zh-TW" altLang="zh-TW" sz="1400" dirty="0"/>
              <a:t>種字元。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請不要輸入中文。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請不要輸入全形。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請不要包含空白格。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請不要包含</a:t>
            </a:r>
            <a:r>
              <a:rPr lang="en-US" altLang="zh-TW" sz="1400" dirty="0"/>
              <a:t>4</a:t>
            </a:r>
            <a:r>
              <a:rPr lang="zh-TW" altLang="zh-TW" sz="1400" dirty="0"/>
              <a:t>個及以上連續的相同字 例如：</a:t>
            </a:r>
            <a:r>
              <a:rPr lang="en-US" altLang="zh-TW" sz="1400" dirty="0"/>
              <a:t>1111</a:t>
            </a:r>
            <a:r>
              <a:rPr lang="zh-TW" altLang="zh-TW" sz="1400" dirty="0"/>
              <a:t>、</a:t>
            </a:r>
            <a:r>
              <a:rPr lang="en-US" altLang="zh-TW" sz="1400" dirty="0" err="1"/>
              <a:t>aaaa</a:t>
            </a:r>
            <a:r>
              <a:rPr lang="zh-TW" altLang="zh-TW" sz="1400" dirty="0"/>
              <a:t>、</a:t>
            </a:r>
            <a:r>
              <a:rPr lang="en-US" altLang="zh-TW" sz="1400" dirty="0"/>
              <a:t>GGGG</a:t>
            </a:r>
            <a:r>
              <a:rPr lang="zh-TW" altLang="zh-TW" sz="1400" dirty="0"/>
              <a:t>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密碼不能包含有帳號的字元。</a:t>
            </a:r>
          </a:p>
          <a:p>
            <a:pPr marL="531813" lvl="0" indent="-179388">
              <a:buFont typeface="Arial" panose="020B0604020202020204" pitchFamily="34" charset="0"/>
              <a:buChar char="•"/>
            </a:pPr>
            <a:r>
              <a:rPr lang="zh-TW" altLang="zh-TW" sz="1400" dirty="0"/>
              <a:t>新密碼不能和前</a:t>
            </a:r>
            <a:r>
              <a:rPr lang="en-US" altLang="zh-TW" sz="1400" dirty="0"/>
              <a:t>3</a:t>
            </a:r>
            <a:r>
              <a:rPr lang="zh-TW" altLang="zh-TW" sz="1400" dirty="0"/>
              <a:t>次舊密碼相同。</a:t>
            </a:r>
            <a:endParaRPr lang="zh-TW" altLang="zh-TW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6270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11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5240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09800" y="682625"/>
            <a:ext cx="5065713" cy="612773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認證完成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275513" y="68262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E2F40881-0E87-4E79-95E3-35B395E01C4E}"/>
              </a:ext>
            </a:extLst>
          </p:cNvPr>
          <p:cNvGrpSpPr/>
          <p:nvPr/>
        </p:nvGrpSpPr>
        <p:grpSpPr>
          <a:xfrm>
            <a:off x="3662656" y="1551982"/>
            <a:ext cx="2160000" cy="4674783"/>
            <a:chOff x="5181600" y="1573617"/>
            <a:chExt cx="2160000" cy="4674783"/>
          </a:xfrm>
        </p:grpSpPr>
        <p:grpSp>
          <p:nvGrpSpPr>
            <p:cNvPr id="12" name="群組 11">
              <a:extLst>
                <a:ext uri="{FF2B5EF4-FFF2-40B4-BE49-F238E27FC236}">
                  <a16:creationId xmlns:a16="http://schemas.microsoft.com/office/drawing/2014/main" id="{9F6AB1A4-3966-439A-B084-17528B1ED6FA}"/>
                </a:ext>
              </a:extLst>
            </p:cNvPr>
            <p:cNvGrpSpPr/>
            <p:nvPr/>
          </p:nvGrpSpPr>
          <p:grpSpPr>
            <a:xfrm>
              <a:off x="5181600" y="1573617"/>
              <a:ext cx="2160000" cy="4674783"/>
              <a:chOff x="5181600" y="1573617"/>
              <a:chExt cx="2160000" cy="4674783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1600" y="1573617"/>
                <a:ext cx="2160000" cy="4674783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11" name="文字方塊 10">
                <a:extLst>
                  <a:ext uri="{FF2B5EF4-FFF2-40B4-BE49-F238E27FC236}">
                    <a16:creationId xmlns:a16="http://schemas.microsoft.com/office/drawing/2014/main" id="{58CCCB75-8541-4537-B854-5EBB1F25ADB6}"/>
                  </a:ext>
                </a:extLst>
              </p:cNvPr>
              <p:cNvSpPr txBox="1"/>
              <p:nvPr/>
            </p:nvSpPr>
            <p:spPr>
              <a:xfrm>
                <a:off x="5410200" y="1843603"/>
                <a:ext cx="1836000" cy="129197"/>
              </a:xfrm>
              <a:prstGeom prst="rect">
                <a:avLst/>
              </a:prstGeom>
              <a:solidFill>
                <a:srgbClr val="996500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7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</a:t>
                </a:r>
                <a:r>
                  <a:rPr lang="en-US" altLang="zh-CN" sz="7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lang="zh-TW" altLang="en-US" sz="700" b="0" dirty="0">
                    <a:solidFill>
                      <a:srgbClr val="998C7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C6FA2BFA-A2DE-4D40-A089-CE3DBC3056F2}"/>
                </a:ext>
              </a:extLst>
            </p:cNvPr>
            <p:cNvSpPr txBox="1"/>
            <p:nvPr/>
          </p:nvSpPr>
          <p:spPr>
            <a:xfrm>
              <a:off x="5379431" y="5029200"/>
              <a:ext cx="1764338" cy="446720"/>
            </a:xfrm>
            <a:prstGeom prst="rect">
              <a:avLst/>
            </a:prstGeom>
            <a:solidFill>
              <a:srgbClr val="93939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非學校型實驗教育（非與學校合作）</a:t>
              </a:r>
              <a:r>
                <a:rPr lang="en-US" altLang="zh-TW" sz="70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</a:t>
              </a:r>
              <a:endParaRPr lang="en-US" altLang="zh-TW" sz="7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生帳密申請表（請按這裡下載）填完後</a:t>
              </a:r>
              <a:r>
                <a:rPr lang="en-US" altLang="zh-TW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</a:t>
              </a:r>
              <a:endParaRPr lang="en-US" altLang="zh-TW" sz="7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寄到</a:t>
              </a:r>
              <a:r>
                <a:rPr lang="en-US" altLang="zh-TW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youngcloud@mail.ncnu.edu.tw </a:t>
              </a: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信箱</a:t>
              </a:r>
              <a:r>
                <a:rPr lang="en-US" altLang="zh-TW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本中心會盡速協助開通帳號</a:t>
              </a:r>
              <a:r>
                <a:rPr lang="en-US" altLang="zh-TW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</a:t>
              </a:r>
              <a:r>
                <a:rPr lang="zh-TW" altLang="en-US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謝謝</a:t>
              </a:r>
              <a:r>
                <a:rPr lang="en-US" altLang="zh-TW" sz="700" dirty="0">
                  <a:solidFill>
                    <a:srgbClr val="13131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zh-TW" altLang="en-US" sz="700" dirty="0">
                <a:solidFill>
                  <a:srgbClr val="13131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563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582475-60CD-4EB0-8A5B-7C2AD817BA3D}"/>
              </a:ext>
            </a:extLst>
          </p:cNvPr>
          <p:cNvSpPr/>
          <p:nvPr/>
        </p:nvSpPr>
        <p:spPr bwMode="auto">
          <a:xfrm>
            <a:off x="3657600" y="2117377"/>
            <a:ext cx="116694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新建帳號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ABAFA-F2A8-466B-BCD0-719296808113}"/>
              </a:ext>
            </a:extLst>
          </p:cNvPr>
          <p:cNvSpPr/>
          <p:nvPr/>
        </p:nvSpPr>
        <p:spPr bwMode="auto">
          <a:xfrm>
            <a:off x="2165857" y="3109066"/>
            <a:ext cx="1578692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一般帳號登入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29EDB8-B5B4-4746-A74C-3F6504448464}"/>
              </a:ext>
            </a:extLst>
          </p:cNvPr>
          <p:cNvSpPr/>
          <p:nvPr/>
        </p:nvSpPr>
        <p:spPr bwMode="auto">
          <a:xfrm>
            <a:off x="4522468" y="3124200"/>
            <a:ext cx="215319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教育雲端帳號登入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E10664-A1BA-425B-B1CD-13AFFF0D232B}"/>
              </a:ext>
            </a:extLst>
          </p:cNvPr>
          <p:cNvSpPr/>
          <p:nvPr/>
        </p:nvSpPr>
        <p:spPr bwMode="auto">
          <a:xfrm>
            <a:off x="4290171" y="4419600"/>
            <a:ext cx="261778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再次使用一般帳號登入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30ADB0-EA26-4C0E-8617-3EF6A72AC4FA}"/>
              </a:ext>
            </a:extLst>
          </p:cNvPr>
          <p:cNvSpPr/>
          <p:nvPr/>
        </p:nvSpPr>
        <p:spPr bwMode="auto">
          <a:xfrm>
            <a:off x="3779519" y="5486400"/>
            <a:ext cx="1166948" cy="6889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登入系統開始申請</a:t>
            </a: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0B460C4C-46D5-416F-8413-B3D918DC7D25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 bwMode="auto">
          <a:xfrm rot="16200000" flipH="1">
            <a:off x="2196950" y="4248319"/>
            <a:ext cx="2340822" cy="82431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26A9A71-87D7-449F-82BC-E6F97166C695}"/>
              </a:ext>
            </a:extLst>
          </p:cNvPr>
          <p:cNvCxnSpPr>
            <a:cxnSpLocks/>
            <a:stCxn id="10" idx="2"/>
            <a:endCxn id="13" idx="3"/>
          </p:cNvCxnSpPr>
          <p:nvPr/>
        </p:nvCxnSpPr>
        <p:spPr bwMode="auto">
          <a:xfrm rot="5400000">
            <a:off x="4757622" y="4989445"/>
            <a:ext cx="1030288" cy="65259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1AED05-E7C7-4E44-9F0C-C9C035F58EC6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 rot="5400000">
            <a:off x="3292795" y="2160786"/>
            <a:ext cx="610689" cy="12858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F942B79-31E1-446D-A9EA-8C9AB7540900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 bwMode="auto">
          <a:xfrm rot="16200000" flipH="1">
            <a:off x="4607158" y="2132292"/>
            <a:ext cx="625823" cy="13579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4D88081-513D-4E67-9927-6DA568E73FC5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 bwMode="auto">
          <a:xfrm>
            <a:off x="5599065" y="3505200"/>
            <a:ext cx="87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CE12BD4-886D-4A6A-92DB-39E10CF52DB2}"/>
              </a:ext>
            </a:extLst>
          </p:cNvPr>
          <p:cNvSpPr txBox="1"/>
          <p:nvPr/>
        </p:nvSpPr>
        <p:spPr>
          <a:xfrm>
            <a:off x="5590354" y="4907875"/>
            <a:ext cx="116694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綁定帳號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6434DA5-1B97-4459-AEEC-A3D88DFC3668}"/>
              </a:ext>
            </a:extLst>
          </p:cNvPr>
          <p:cNvSpPr/>
          <p:nvPr/>
        </p:nvSpPr>
        <p:spPr bwMode="auto">
          <a:xfrm>
            <a:off x="5026045" y="3733800"/>
            <a:ext cx="114778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同意授權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33B7EFA-5507-4B03-9F3C-13F5E1622F4D}"/>
              </a:ext>
            </a:extLst>
          </p:cNvPr>
          <p:cNvCxnSpPr>
            <a:cxnSpLocks/>
            <a:stCxn id="44" idx="2"/>
            <a:endCxn id="10" idx="0"/>
          </p:cNvCxnSpPr>
          <p:nvPr/>
        </p:nvCxnSpPr>
        <p:spPr bwMode="auto">
          <a:xfrm flipH="1">
            <a:off x="5599065" y="4114800"/>
            <a:ext cx="87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A097EE-D377-45F9-A50A-6B4F3D6CD2B1}"/>
              </a:ext>
            </a:extLst>
          </p:cNvPr>
          <p:cNvSpPr txBox="1"/>
          <p:nvPr/>
        </p:nvSpPr>
        <p:spPr>
          <a:xfrm>
            <a:off x="1834389" y="29510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B8A1C9-1B55-4E65-A456-0CC09FC78882}"/>
              </a:ext>
            </a:extLst>
          </p:cNvPr>
          <p:cNvSpPr txBox="1"/>
          <p:nvPr/>
        </p:nvSpPr>
        <p:spPr>
          <a:xfrm>
            <a:off x="41910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81FA99-6AA2-4387-9164-FF0DDA62436D}"/>
              </a:ext>
            </a:extLst>
          </p:cNvPr>
          <p:cNvSpPr/>
          <p:nvPr/>
        </p:nvSpPr>
        <p:spPr bwMode="auto">
          <a:xfrm>
            <a:off x="3479074" y="1431033"/>
            <a:ext cx="1524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11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2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帳號申請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A6F7B63-BE8B-4355-8101-F6211BF79E09}"/>
              </a:ext>
            </a:extLst>
          </p:cNvPr>
          <p:cNvCxnSpPr>
            <a:stCxn id="23" idx="2"/>
            <a:endCxn id="2" idx="0"/>
          </p:cNvCxnSpPr>
          <p:nvPr/>
        </p:nvCxnSpPr>
        <p:spPr bwMode="auto">
          <a:xfrm>
            <a:off x="4241074" y="1812033"/>
            <a:ext cx="0" cy="305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12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1356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126" y="1442171"/>
            <a:ext cx="2259276" cy="48880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13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660907" y="3581401"/>
            <a:ext cx="1063493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1" name="橢圓 10"/>
          <p:cNvSpPr/>
          <p:nvPr/>
        </p:nvSpPr>
        <p:spPr bwMode="auto">
          <a:xfrm>
            <a:off x="4305763" y="4953000"/>
            <a:ext cx="851562" cy="381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8744707-7E7A-4DCA-BB27-9B72FDDBBD36}"/>
              </a:ext>
            </a:extLst>
          </p:cNvPr>
          <p:cNvSpPr txBox="1"/>
          <p:nvPr/>
        </p:nvSpPr>
        <p:spPr>
          <a:xfrm>
            <a:off x="519699" y="2619376"/>
            <a:ext cx="275690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申請帳號完成後</a:t>
            </a:r>
            <a:endParaRPr lang="en-US" altLang="zh-TW" dirty="0"/>
          </a:p>
          <a:p>
            <a:r>
              <a:rPr lang="zh-TW" altLang="en-US" dirty="0"/>
              <a:t>即可用帳號密碼進行登入</a:t>
            </a:r>
          </a:p>
        </p:txBody>
      </p:sp>
      <p:cxnSp>
        <p:nvCxnSpPr>
          <p:cNvPr id="10" name="接點: 肘形 4">
            <a:extLst>
              <a:ext uri="{FF2B5EF4-FFF2-40B4-BE49-F238E27FC236}">
                <a16:creationId xmlns:a16="http://schemas.microsoft.com/office/drawing/2014/main" id="{3825408B-C9D5-476B-9489-9CF4E439656B}"/>
              </a:ext>
            </a:extLst>
          </p:cNvPr>
          <p:cNvCxnSpPr>
            <a:cxnSpLocks/>
            <a:endCxn id="9" idx="3"/>
          </p:cNvCxnSpPr>
          <p:nvPr/>
        </p:nvCxnSpPr>
        <p:spPr bwMode="auto">
          <a:xfrm rot="10800000">
            <a:off x="3276601" y="2942543"/>
            <a:ext cx="384307" cy="79125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16500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14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忘記帳號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C1D2FCE-240D-45E5-8D96-8211883DED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b="6465"/>
          <a:stretch/>
        </p:blipFill>
        <p:spPr>
          <a:xfrm>
            <a:off x="3733800" y="1600200"/>
            <a:ext cx="2054412" cy="39766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A8B6DB5-5E83-492D-88FD-ACAC7F8215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5872"/>
          <a:stretch/>
        </p:blipFill>
        <p:spPr>
          <a:xfrm>
            <a:off x="988790" y="1581509"/>
            <a:ext cx="20471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CA64D7E5-5A71-4F63-807F-7DDE3B0480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 b="6216"/>
          <a:stretch/>
        </p:blipFill>
        <p:spPr>
          <a:xfrm>
            <a:off x="6426022" y="1605951"/>
            <a:ext cx="2026218" cy="397090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619547E-2443-4EF7-BBC0-41A75D39B2C2}"/>
              </a:ext>
            </a:extLst>
          </p:cNvPr>
          <p:cNvSpPr/>
          <p:nvPr/>
        </p:nvSpPr>
        <p:spPr bwMode="auto">
          <a:xfrm>
            <a:off x="1143001" y="5237421"/>
            <a:ext cx="533400" cy="24897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68ED9D6-C710-4019-B128-90827808DF40}"/>
              </a:ext>
            </a:extLst>
          </p:cNvPr>
          <p:cNvSpPr/>
          <p:nvPr/>
        </p:nvSpPr>
        <p:spPr bwMode="auto">
          <a:xfrm>
            <a:off x="4207808" y="4666989"/>
            <a:ext cx="1202391" cy="28601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21214CC-C8B1-40FB-A973-F6A073DE2091}"/>
              </a:ext>
            </a:extLst>
          </p:cNvPr>
          <p:cNvSpPr/>
          <p:nvPr/>
        </p:nvSpPr>
        <p:spPr bwMode="auto">
          <a:xfrm>
            <a:off x="7162800" y="4648200"/>
            <a:ext cx="609600" cy="58922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0367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忘記密碼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B78BECD-E7FE-4F12-9CBF-454F4ED58F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0" b="5558"/>
          <a:stretch/>
        </p:blipFill>
        <p:spPr>
          <a:xfrm>
            <a:off x="4606998" y="1509748"/>
            <a:ext cx="20544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DE443CD7-6CA5-4BD7-A93B-3311B5A909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b="6465"/>
          <a:stretch/>
        </p:blipFill>
        <p:spPr>
          <a:xfrm>
            <a:off x="2343525" y="1509748"/>
            <a:ext cx="2054412" cy="39766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ECD6A31-AAFA-4640-9AE7-81E73070E1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" b="5872"/>
          <a:stretch/>
        </p:blipFill>
        <p:spPr>
          <a:xfrm>
            <a:off x="131915" y="1482431"/>
            <a:ext cx="2047112" cy="400396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4054496-8D94-46AE-860F-7AB67BB866EC}"/>
              </a:ext>
            </a:extLst>
          </p:cNvPr>
          <p:cNvSpPr/>
          <p:nvPr/>
        </p:nvSpPr>
        <p:spPr bwMode="auto">
          <a:xfrm>
            <a:off x="156201" y="5070768"/>
            <a:ext cx="740791" cy="33943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ACAE18E-ED11-4FAF-ABD5-E3C48DAE3693}"/>
              </a:ext>
            </a:extLst>
          </p:cNvPr>
          <p:cNvSpPr/>
          <p:nvPr/>
        </p:nvSpPr>
        <p:spPr bwMode="auto">
          <a:xfrm>
            <a:off x="2939498" y="4876800"/>
            <a:ext cx="958788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5FB05A1-00D7-4FCA-B424-1D92067B1A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 b="7483"/>
          <a:stretch/>
        </p:blipFill>
        <p:spPr>
          <a:xfrm>
            <a:off x="6823033" y="1509748"/>
            <a:ext cx="2192103" cy="481485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91514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97" y="1442171"/>
            <a:ext cx="2259276" cy="48880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16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矩形 7"/>
          <p:cNvSpPr/>
          <p:nvPr/>
        </p:nvSpPr>
        <p:spPr bwMode="auto">
          <a:xfrm>
            <a:off x="3501835" y="3583577"/>
            <a:ext cx="993965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9" name="接點: 肘形 4">
            <a:extLst>
              <a:ext uri="{FF2B5EF4-FFF2-40B4-BE49-F238E27FC236}">
                <a16:creationId xmlns:a16="http://schemas.microsoft.com/office/drawing/2014/main" id="{548E35E4-AF27-462B-B4FF-23C05821C7F2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 bwMode="auto">
          <a:xfrm flipV="1">
            <a:off x="4495800" y="3244334"/>
            <a:ext cx="936625" cy="491643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15DE019-4F87-4233-B331-8C8BF4E491DA}"/>
              </a:ext>
            </a:extLst>
          </p:cNvPr>
          <p:cNvSpPr txBox="1"/>
          <p:nvPr/>
        </p:nvSpPr>
        <p:spPr>
          <a:xfrm>
            <a:off x="5432425" y="2782669"/>
            <a:ext cx="3048000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除使用一般帳號登入外</a:t>
            </a:r>
            <a:endParaRPr lang="en-US" altLang="zh-TW" dirty="0"/>
          </a:p>
          <a:p>
            <a:r>
              <a:rPr lang="zh-TW" altLang="en-US" dirty="0"/>
              <a:t>也可以選擇使用</a:t>
            </a:r>
            <a:endParaRPr lang="en-US" altLang="zh-TW" dirty="0"/>
          </a:p>
          <a:p>
            <a:r>
              <a:rPr lang="zh-TW" altLang="en-US" dirty="0">
                <a:solidFill>
                  <a:srgbClr val="FF0000"/>
                </a:solidFill>
              </a:rPr>
              <a:t>「教育雲端帳號」</a:t>
            </a:r>
            <a:r>
              <a:rPr lang="zh-TW" altLang="en-US" dirty="0"/>
              <a:t>進行登入</a:t>
            </a:r>
          </a:p>
        </p:txBody>
      </p:sp>
    </p:spTree>
    <p:extLst>
      <p:ext uri="{BB962C8B-B14F-4D97-AF65-F5344CB8AC3E}">
        <p14:creationId xmlns:p14="http://schemas.microsoft.com/office/powerpoint/2010/main" val="3640258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17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6" b="3363"/>
          <a:stretch/>
        </p:blipFill>
        <p:spPr>
          <a:xfrm>
            <a:off x="3247490" y="1470085"/>
            <a:ext cx="2286000" cy="446579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9"/>
          <a:stretch/>
        </p:blipFill>
        <p:spPr>
          <a:xfrm>
            <a:off x="425704" y="1472960"/>
            <a:ext cx="2259276" cy="452934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矩形 3"/>
          <p:cNvSpPr/>
          <p:nvPr/>
        </p:nvSpPr>
        <p:spPr bwMode="auto">
          <a:xfrm>
            <a:off x="1640837" y="3276600"/>
            <a:ext cx="851298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BBFB2A3-D8EA-4E5B-A4F2-A788FA36115E}"/>
              </a:ext>
            </a:extLst>
          </p:cNvPr>
          <p:cNvSpPr txBox="1"/>
          <p:nvPr/>
        </p:nvSpPr>
        <p:spPr>
          <a:xfrm>
            <a:off x="1327931" y="32443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C02CE014-6F1F-4339-A27B-2F03548EBF7B}"/>
              </a:ext>
            </a:extLst>
          </p:cNvPr>
          <p:cNvSpPr txBox="1"/>
          <p:nvPr/>
        </p:nvSpPr>
        <p:spPr>
          <a:xfrm>
            <a:off x="3091037" y="43492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3399890" y="4343400"/>
            <a:ext cx="20574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C38F926-DB14-4042-82BD-966E592083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4"/>
          <a:stretch/>
        </p:blipFill>
        <p:spPr>
          <a:xfrm>
            <a:off x="6051296" y="1470084"/>
            <a:ext cx="2711704" cy="450290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FB8FAE47-B325-4E54-9B99-3D1ED3E1945C}"/>
              </a:ext>
            </a:extLst>
          </p:cNvPr>
          <p:cNvSpPr txBox="1"/>
          <p:nvPr/>
        </p:nvSpPr>
        <p:spPr>
          <a:xfrm>
            <a:off x="6091646" y="36195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54F2767-4612-4A5D-BE30-DFF89ADDDBB5}"/>
              </a:ext>
            </a:extLst>
          </p:cNvPr>
          <p:cNvSpPr/>
          <p:nvPr/>
        </p:nvSpPr>
        <p:spPr bwMode="auto">
          <a:xfrm>
            <a:off x="6400499" y="3613666"/>
            <a:ext cx="2057400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46206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18</a:t>
            </a:fld>
            <a:endParaRPr lang="en-US" altLang="zh-TW"/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5" b="19393"/>
          <a:stretch/>
        </p:blipFill>
        <p:spPr>
          <a:xfrm>
            <a:off x="3429000" y="1545548"/>
            <a:ext cx="2259276" cy="36353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7" name="矩形 16"/>
          <p:cNvSpPr/>
          <p:nvPr/>
        </p:nvSpPr>
        <p:spPr bwMode="auto">
          <a:xfrm>
            <a:off x="3529938" y="4724400"/>
            <a:ext cx="2057400" cy="381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A15DE019-4F87-4233-B331-8C8BF4E491DA}"/>
              </a:ext>
            </a:extLst>
          </p:cNvPr>
          <p:cNvSpPr txBox="1"/>
          <p:nvPr/>
        </p:nvSpPr>
        <p:spPr>
          <a:xfrm>
            <a:off x="3196347" y="5417948"/>
            <a:ext cx="2797048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再次使用一般帳號</a:t>
            </a:r>
            <a:r>
              <a:rPr lang="zh-CN" altLang="en-US" dirty="0"/>
              <a:t>登入</a:t>
            </a:r>
            <a:endParaRPr lang="en-US" altLang="zh-CN" dirty="0"/>
          </a:p>
          <a:p>
            <a:pPr algn="ctr"/>
            <a:r>
              <a:rPr lang="zh-CN" altLang="en-US" dirty="0"/>
              <a:t>即可綁定帳號</a:t>
            </a:r>
            <a:endParaRPr lang="zh-TW" altLang="en-US" dirty="0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DE0F88CF-6D13-4049-8725-95D39337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D7CF447-247A-4993-A0D3-1D98F9392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682625"/>
            <a:ext cx="49212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Rectangle 22">
            <a:extLst>
              <a:ext uri="{FF2B5EF4-FFF2-40B4-BE49-F238E27FC236}">
                <a16:creationId xmlns:a16="http://schemas.microsoft.com/office/drawing/2014/main" id="{3CC51317-8E5B-4460-A82C-FD2F0491E0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76658A3-476F-4750-A6A1-43972E2076B9}"/>
              </a:ext>
            </a:extLst>
          </p:cNvPr>
          <p:cNvSpPr/>
          <p:nvPr/>
        </p:nvSpPr>
        <p:spPr bwMode="auto">
          <a:xfrm>
            <a:off x="3657600" y="3395946"/>
            <a:ext cx="851298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6159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19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589" y="1386006"/>
            <a:ext cx="2308925" cy="4995477"/>
          </a:xfrm>
          <a:prstGeom prst="rect">
            <a:avLst/>
          </a:prstGeom>
        </p:spPr>
      </p:pic>
      <p:pic>
        <p:nvPicPr>
          <p:cNvPr id="22" name="圖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91757"/>
            <a:ext cx="2308925" cy="4995477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B94BC16-7E5C-45C8-B563-A0D7B2897650}"/>
              </a:ext>
            </a:extLst>
          </p:cNvPr>
          <p:cNvSpPr txBox="1"/>
          <p:nvPr/>
        </p:nvSpPr>
        <p:spPr>
          <a:xfrm>
            <a:off x="250578" y="2133600"/>
            <a:ext cx="2308925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/>
              <a:t>登入成功後</a:t>
            </a:r>
            <a:endParaRPr lang="en-US" altLang="zh-TW" dirty="0"/>
          </a:p>
          <a:p>
            <a:pPr algn="ctr"/>
            <a:r>
              <a:rPr lang="zh-TW" altLang="en-US" dirty="0"/>
              <a:t>開始進行方案申請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FDA5175-F573-4695-90D9-3F0CBD41ED13}"/>
              </a:ext>
            </a:extLst>
          </p:cNvPr>
          <p:cNvSpPr txBox="1"/>
          <p:nvPr/>
        </p:nvSpPr>
        <p:spPr>
          <a:xfrm>
            <a:off x="3032381" y="1752600"/>
            <a:ext cx="1989512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842418E-674E-4D65-A236-9D516F812F19}"/>
              </a:ext>
            </a:extLst>
          </p:cNvPr>
          <p:cNvSpPr txBox="1"/>
          <p:nvPr/>
        </p:nvSpPr>
        <p:spPr>
          <a:xfrm>
            <a:off x="5722306" y="1752600"/>
            <a:ext cx="1989512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</p:spTree>
    <p:extLst>
      <p:ext uri="{BB962C8B-B14F-4D97-AF65-F5344CB8AC3E}">
        <p14:creationId xmlns:p14="http://schemas.microsoft.com/office/powerpoint/2010/main" val="102372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AutoShape 18"/>
          <p:cNvSpPr>
            <a:spLocks noChangeArrowheads="1"/>
          </p:cNvSpPr>
          <p:nvPr/>
        </p:nvSpPr>
        <p:spPr bwMode="auto">
          <a:xfrm>
            <a:off x="304799" y="1905000"/>
            <a:ext cx="8632825" cy="3886200"/>
          </a:xfrm>
          <a:prstGeom prst="roundRect">
            <a:avLst>
              <a:gd name="adj" fmla="val 16667"/>
            </a:avLst>
          </a:prstGeom>
          <a:solidFill>
            <a:srgbClr val="CAFEE3"/>
          </a:solidFill>
          <a:ln w="38100" algn="ctr">
            <a:solidFill>
              <a:srgbClr val="003300"/>
            </a:solidFill>
            <a:round/>
            <a:headEnd/>
            <a:tailEnd/>
          </a:ln>
        </p:spPr>
        <p:txBody>
          <a:bodyPr lIns="90000"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1044000" lvl="2" indent="-468000">
              <a:spcBef>
                <a:spcPts val="1200"/>
              </a:spcBef>
            </a:pPr>
            <a:endParaRPr lang="en-US" altLang="zh-TW" sz="500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spcBef>
                <a:spcPts val="600"/>
              </a:spcBef>
            </a:pPr>
            <a:endParaRPr lang="en-US" altLang="zh-TW" sz="100" dirty="0">
              <a:solidFill>
                <a:srgbClr val="00009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lnSpc>
                <a:spcPct val="125000"/>
              </a:lnSpc>
              <a:spcBef>
                <a:spcPct val="0"/>
              </a:spcBef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年「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青年教育與就業儲蓄帳戶方案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lnSpc>
                <a:spcPct val="125000"/>
              </a:lnSpc>
              <a:spcBef>
                <a:spcPct val="0"/>
              </a:spcBef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年「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青年教育與就業儲蓄帳戶方案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」申請系統介面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lnSpc>
                <a:spcPct val="125000"/>
              </a:lnSpc>
              <a:spcBef>
                <a:spcPct val="0"/>
              </a:spcBef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暨縣市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初審操作系統介面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lnSpc>
                <a:spcPct val="125000"/>
              </a:lnSpc>
              <a:spcBef>
                <a:spcPct val="0"/>
              </a:spcBef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44000" lvl="2" indent="-468000">
              <a:lnSpc>
                <a:spcPct val="125000"/>
              </a:lnSpc>
              <a:spcBef>
                <a:spcPct val="0"/>
              </a:spcBef>
            </a:pP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「青年就業領航計畫」青年操作介面</a:t>
            </a: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6000" lvl="2" indent="0">
              <a:lnSpc>
                <a:spcPct val="125000"/>
              </a:lnSpc>
              <a:spcBef>
                <a:spcPct val="0"/>
              </a:spcBef>
              <a:buNone/>
            </a:pPr>
            <a:endParaRPr lang="en-US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244" name="AutoShape 18"/>
          <p:cNvSpPr>
            <a:spLocks noChangeArrowheads="1"/>
          </p:cNvSpPr>
          <p:nvPr/>
        </p:nvSpPr>
        <p:spPr bwMode="auto">
          <a:xfrm>
            <a:off x="2819400" y="1358900"/>
            <a:ext cx="3505200" cy="698500"/>
          </a:xfrm>
          <a:prstGeom prst="roundRect">
            <a:avLst>
              <a:gd name="adj" fmla="val 16667"/>
            </a:avLst>
          </a:prstGeom>
          <a:solidFill>
            <a:srgbClr val="008000"/>
          </a:solidFill>
          <a:ln w="38100" algn="ctr">
            <a:solidFill>
              <a:srgbClr val="006600"/>
            </a:solidFill>
            <a:round/>
            <a:headEnd/>
            <a:tailEnd/>
          </a:ln>
        </p:spPr>
        <p:txBody>
          <a:bodyPr lIns="90000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報告大綱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048300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3" name="投影片編號版面配置區 1"/>
          <p:cNvSpPr txBox="1">
            <a:spLocks/>
          </p:cNvSpPr>
          <p:nvPr/>
        </p:nvSpPr>
        <p:spPr bwMode="auto">
          <a:xfrm>
            <a:off x="6992938" y="6483350"/>
            <a:ext cx="2133600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kumimoji="0" sz="1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5pPr>
            <a:lvl6pPr marL="22860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6pPr>
            <a:lvl7pPr marL="27432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7pPr>
            <a:lvl8pPr marL="32004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8pPr>
            <a:lvl9pPr marL="3657600" algn="l" defTabSz="914400" rtl="0" eaLnBrk="1" latinLnBrk="0" hangingPunct="1">
              <a:defRPr kumimoji="1" b="1" kern="1200">
                <a:solidFill>
                  <a:schemeClr val="tx1"/>
                </a:solidFill>
                <a:latin typeface="Arial" panose="020B0604020202020204" pitchFamily="34" charset="0"/>
                <a:ea typeface="華康中黑體(P)" pitchFamily="34" charset="-120"/>
                <a:cs typeface="+mn-cs"/>
              </a:defRPr>
            </a:lvl9pPr>
          </a:lstStyle>
          <a:p>
            <a:fld id="{9CCDEE2C-21C5-4456-B333-4F0652D408EC}" type="slidenum">
              <a:rPr lang="en-US" altLang="zh-TW" smtClean="0"/>
              <a:pPr/>
              <a:t>20</a:t>
            </a:fld>
            <a:endParaRPr lang="en-US" altLang="zh-TW"/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共同注意事項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20" name="圖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318" y="1413438"/>
            <a:ext cx="2332451" cy="50463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757" y="1524649"/>
            <a:ext cx="2209800" cy="478101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9" name="圓角矩形 8"/>
          <p:cNvSpPr/>
          <p:nvPr/>
        </p:nvSpPr>
        <p:spPr bwMode="auto">
          <a:xfrm>
            <a:off x="6796157" y="4264115"/>
            <a:ext cx="2057400" cy="5334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8AB294EE-917A-453B-BCB6-F4B7168824DA}"/>
              </a:ext>
            </a:extLst>
          </p:cNvPr>
          <p:cNvSpPr/>
          <p:nvPr/>
        </p:nvSpPr>
        <p:spPr>
          <a:xfrm>
            <a:off x="7277652" y="5096382"/>
            <a:ext cx="996171" cy="5755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1C22B687-D96F-4957-907E-40CFC659A6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4" y="1417751"/>
            <a:ext cx="2332450" cy="504637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5395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21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學生基本資料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36" name="圖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/>
          <a:stretch/>
        </p:blipFill>
        <p:spPr>
          <a:xfrm>
            <a:off x="533400" y="1537628"/>
            <a:ext cx="2318610" cy="477537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7" name="圖片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/>
          <a:stretch/>
        </p:blipFill>
        <p:spPr>
          <a:xfrm>
            <a:off x="3409950" y="1511534"/>
            <a:ext cx="2315864" cy="47697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圖片 3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5"/>
          <a:stretch/>
        </p:blipFill>
        <p:spPr>
          <a:xfrm>
            <a:off x="6400800" y="1537628"/>
            <a:ext cx="2303194" cy="474362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9" name="橢圓 38">
            <a:extLst>
              <a:ext uri="{FF2B5EF4-FFF2-40B4-BE49-F238E27FC236}">
                <a16:creationId xmlns:a16="http://schemas.microsoft.com/office/drawing/2014/main" id="{BFE0411A-5198-448E-8F86-CF9064FD099A}"/>
              </a:ext>
            </a:extLst>
          </p:cNvPr>
          <p:cNvSpPr/>
          <p:nvPr/>
        </p:nvSpPr>
        <p:spPr>
          <a:xfrm>
            <a:off x="7620000" y="5105399"/>
            <a:ext cx="1083994" cy="45477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0" name="橢圓 39">
            <a:extLst>
              <a:ext uri="{FF2B5EF4-FFF2-40B4-BE49-F238E27FC236}">
                <a16:creationId xmlns:a16="http://schemas.microsoft.com/office/drawing/2014/main" id="{EFE2DC83-24AA-4960-A664-AAF068F1D14C}"/>
              </a:ext>
            </a:extLst>
          </p:cNvPr>
          <p:cNvSpPr/>
          <p:nvPr/>
        </p:nvSpPr>
        <p:spPr>
          <a:xfrm>
            <a:off x="533400" y="5791200"/>
            <a:ext cx="457200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409700" y="2438400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詹小庚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276350" y="2893662"/>
            <a:ext cx="800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FD2992666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906780" y="3374324"/>
            <a:ext cx="800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1998/01/24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2076450" y="3374324"/>
            <a:ext cx="533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男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85800" y="385498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測試高中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85800" y="431808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日間部普通科</a:t>
            </a:r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zh-CN" altLang="en-US" sz="800" b="0" dirty="0">
                <a:solidFill>
                  <a:schemeClr val="bg1">
                    <a:lumMod val="50000"/>
                  </a:schemeClr>
                </a:solidFill>
              </a:rPr>
              <a:t>高中</a:t>
            </a:r>
            <a:r>
              <a:rPr lang="en-US" altLang="zh-CN" sz="800" b="0" dirty="0">
                <a:solidFill>
                  <a:schemeClr val="bg1">
                    <a:lumMod val="50000"/>
                  </a:schemeClr>
                </a:solidFill>
              </a:rPr>
              <a:t>)</a:t>
            </a:r>
            <a:endParaRPr lang="zh-TW" altLang="en-US" sz="8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85800" y="4810826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685800" y="5026270"/>
            <a:ext cx="1981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4737894" y="1981200"/>
            <a:ext cx="8382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3429000" y="2893662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429000" y="385498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4103986" y="3854986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3429000" y="4558354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103986" y="4558354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6394450" y="2754190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6400800" y="4210358"/>
            <a:ext cx="91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" b="0" dirty="0">
                <a:solidFill>
                  <a:schemeClr val="bg1">
                    <a:lumMod val="75000"/>
                  </a:schemeClr>
                </a:solidFill>
              </a:rPr>
              <a:t>點擊後選擇</a:t>
            </a:r>
            <a:endParaRPr lang="zh-TW" altLang="en-US" sz="800" b="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E6BE8788-DFCD-4852-9327-F517DDD668BB}"/>
              </a:ext>
            </a:extLst>
          </p:cNvPr>
          <p:cNvSpPr txBox="1"/>
          <p:nvPr/>
        </p:nvSpPr>
        <p:spPr>
          <a:xfrm>
            <a:off x="756705" y="1602080"/>
            <a:ext cx="1872000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90A8E5B6-4C5F-4567-850C-D1911444E9C7}"/>
              </a:ext>
            </a:extLst>
          </p:cNvPr>
          <p:cNvSpPr txBox="1"/>
          <p:nvPr/>
        </p:nvSpPr>
        <p:spPr>
          <a:xfrm>
            <a:off x="3589624" y="1595816"/>
            <a:ext cx="1896775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827EE6CA-1010-45C7-96EC-B503A2B085E9}"/>
              </a:ext>
            </a:extLst>
          </p:cNvPr>
          <p:cNvSpPr txBox="1"/>
          <p:nvPr/>
        </p:nvSpPr>
        <p:spPr>
          <a:xfrm>
            <a:off x="6616397" y="1604319"/>
            <a:ext cx="1872000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</p:spTree>
    <p:extLst>
      <p:ext uri="{BB962C8B-B14F-4D97-AF65-F5344CB8AC3E}">
        <p14:creationId xmlns:p14="http://schemas.microsoft.com/office/powerpoint/2010/main" val="22878455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22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自傳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BE10C70-A3E2-46C2-BCE6-E2FA8460C1EA}"/>
              </a:ext>
            </a:extLst>
          </p:cNvPr>
          <p:cNvGrpSpPr/>
          <p:nvPr/>
        </p:nvGrpSpPr>
        <p:grpSpPr>
          <a:xfrm>
            <a:off x="3651544" y="1752600"/>
            <a:ext cx="2160000" cy="4446183"/>
            <a:chOff x="583200" y="1738541"/>
            <a:chExt cx="2160000" cy="4446183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0"/>
            <a:stretch/>
          </p:blipFill>
          <p:spPr>
            <a:xfrm>
              <a:off x="583200" y="1738541"/>
              <a:ext cx="2160000" cy="444618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713D766-D907-4BD4-B154-E476D3505B95}"/>
                </a:ext>
              </a:extLst>
            </p:cNvPr>
            <p:cNvSpPr txBox="1"/>
            <p:nvPr/>
          </p:nvSpPr>
          <p:spPr>
            <a:xfrm>
              <a:off x="762000" y="1778880"/>
              <a:ext cx="1872000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118" y="2351071"/>
            <a:ext cx="2131425" cy="54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35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23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921BAC32-A417-41C3-A01E-91FA83AF7E01}"/>
              </a:ext>
            </a:extLst>
          </p:cNvPr>
          <p:cNvGrpSpPr/>
          <p:nvPr/>
        </p:nvGrpSpPr>
        <p:grpSpPr>
          <a:xfrm>
            <a:off x="3276600" y="1401438"/>
            <a:ext cx="2327676" cy="4773937"/>
            <a:chOff x="3395706" y="1705270"/>
            <a:chExt cx="2160000" cy="4479454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8"/>
            <a:stretch/>
          </p:blipFill>
          <p:spPr>
            <a:xfrm>
              <a:off x="3395706" y="1705270"/>
              <a:ext cx="2160000" cy="4479454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E952B527-CD86-43E6-9EDE-5F8145C35940}"/>
                </a:ext>
              </a:extLst>
            </p:cNvPr>
            <p:cNvSpPr txBox="1"/>
            <p:nvPr/>
          </p:nvSpPr>
          <p:spPr>
            <a:xfrm>
              <a:off x="3557706" y="1778880"/>
              <a:ext cx="1836000" cy="11834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AB00F0B2-05E2-4FFB-B0FF-7421D8CB9F35}"/>
              </a:ext>
            </a:extLst>
          </p:cNvPr>
          <p:cNvSpPr txBox="1"/>
          <p:nvPr/>
        </p:nvSpPr>
        <p:spPr>
          <a:xfrm>
            <a:off x="457200" y="1752600"/>
            <a:ext cx="2340000" cy="646331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青年就業領航計畫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（職場體驗）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B809E76F-8E54-4D81-8628-C8DF6C45819B}"/>
              </a:ext>
            </a:extLst>
          </p:cNvPr>
          <p:cNvSpPr/>
          <p:nvPr/>
        </p:nvSpPr>
        <p:spPr>
          <a:xfrm>
            <a:off x="4253748" y="5715000"/>
            <a:ext cx="373380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B809E76F-8E54-4D81-8628-C8DF6C45819B}"/>
              </a:ext>
            </a:extLst>
          </p:cNvPr>
          <p:cNvSpPr/>
          <p:nvPr/>
        </p:nvSpPr>
        <p:spPr>
          <a:xfrm>
            <a:off x="4348639" y="5205258"/>
            <a:ext cx="1081062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3" name="矩形 2"/>
          <p:cNvSpPr/>
          <p:nvPr/>
        </p:nvSpPr>
        <p:spPr bwMode="auto">
          <a:xfrm>
            <a:off x="4724400" y="5692984"/>
            <a:ext cx="381000" cy="40370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676315" y="4572000"/>
            <a:ext cx="1752600" cy="947413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確認填寫完成後請點選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【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送出申請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】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按鈕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9" name="肘形接點 8"/>
          <p:cNvCxnSpPr>
            <a:stCxn id="4" idx="1"/>
          </p:cNvCxnSpPr>
          <p:nvPr/>
        </p:nvCxnSpPr>
        <p:spPr bwMode="auto">
          <a:xfrm rot="10800000" flipV="1">
            <a:off x="5105401" y="5045706"/>
            <a:ext cx="1570915" cy="84912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498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1B0006CB-1516-4874-9DC4-537D20950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2" b="4112"/>
          <a:stretch/>
        </p:blipFill>
        <p:spPr bwMode="auto">
          <a:xfrm>
            <a:off x="6287798" y="1381528"/>
            <a:ext cx="2399002" cy="4773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320B1A7-F79B-45D9-85F3-FA9C349880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04"/>
          <a:stretch/>
        </p:blipFill>
        <p:spPr bwMode="auto">
          <a:xfrm>
            <a:off x="3543102" y="1401775"/>
            <a:ext cx="2410818" cy="47736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24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探索規劃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體驗類型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E4363F0-FFE4-41A7-AF1C-A4D65C1BD613}"/>
              </a:ext>
            </a:extLst>
          </p:cNvPr>
          <p:cNvSpPr/>
          <p:nvPr/>
        </p:nvSpPr>
        <p:spPr>
          <a:xfrm>
            <a:off x="4579620" y="5793688"/>
            <a:ext cx="373380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6400800" y="4724400"/>
            <a:ext cx="2016000" cy="3810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752475" y="3429001"/>
            <a:ext cx="1981700" cy="99059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點選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【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選擇檔案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】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上傳</a:t>
            </a:r>
            <a:r>
              <a:rPr lang="zh-TW" altLang="zh-TW" dirty="0"/>
              <a:t>體驗學習企劃內容</a:t>
            </a:r>
            <a:r>
              <a:rPr lang="en-US" altLang="zh-TW" dirty="0"/>
              <a:t>PDF</a:t>
            </a:r>
            <a:r>
              <a:rPr lang="zh-TW" altLang="zh-TW" dirty="0"/>
              <a:t>檔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16" name="肘形接點 15"/>
          <p:cNvCxnSpPr>
            <a:cxnSpLocks/>
            <a:stCxn id="12" idx="2"/>
            <a:endCxn id="11" idx="1"/>
          </p:cNvCxnSpPr>
          <p:nvPr/>
        </p:nvCxnSpPr>
        <p:spPr bwMode="auto">
          <a:xfrm rot="16200000" flipH="1">
            <a:off x="3824412" y="2338512"/>
            <a:ext cx="495300" cy="4657475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矩形 23"/>
          <p:cNvSpPr/>
          <p:nvPr/>
        </p:nvSpPr>
        <p:spPr bwMode="auto">
          <a:xfrm>
            <a:off x="7315200" y="5751849"/>
            <a:ext cx="436562" cy="41058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25" name="矩形 24"/>
          <p:cNvSpPr/>
          <p:nvPr/>
        </p:nvSpPr>
        <p:spPr bwMode="auto">
          <a:xfrm>
            <a:off x="260823" y="5158349"/>
            <a:ext cx="2253777" cy="89862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存檔後請點選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【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送出申請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】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按鈕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26" name="肘形接點 25"/>
          <p:cNvCxnSpPr>
            <a:stCxn id="25" idx="2"/>
            <a:endCxn id="24" idx="2"/>
          </p:cNvCxnSpPr>
          <p:nvPr/>
        </p:nvCxnSpPr>
        <p:spPr bwMode="auto">
          <a:xfrm rot="16200000" flipH="1">
            <a:off x="4407867" y="3036820"/>
            <a:ext cx="105459" cy="6145769"/>
          </a:xfrm>
          <a:prstGeom prst="bentConnector3">
            <a:avLst>
              <a:gd name="adj1" fmla="val 316767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CE7BC266-12BD-40A1-9E33-24EBED0C70A0}"/>
              </a:ext>
            </a:extLst>
          </p:cNvPr>
          <p:cNvSpPr txBox="1"/>
          <p:nvPr/>
        </p:nvSpPr>
        <p:spPr>
          <a:xfrm>
            <a:off x="457200" y="1752600"/>
            <a:ext cx="2340000" cy="64800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>
                <a:solidFill>
                  <a:schemeClr val="accent6"/>
                </a:solidFill>
              </a:rPr>
              <a:t>青年體驗學習計畫</a:t>
            </a:r>
            <a:endParaRPr lang="en-US" altLang="zh-TW" dirty="0">
              <a:solidFill>
                <a:schemeClr val="accent6"/>
              </a:solidFill>
            </a:endParaRPr>
          </a:p>
          <a:p>
            <a:pPr algn="ctr"/>
            <a:r>
              <a:rPr lang="zh-TW" altLang="en-US" dirty="0">
                <a:solidFill>
                  <a:schemeClr val="accent6"/>
                </a:solidFill>
              </a:rPr>
              <a:t>（學習及國際體驗）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2D0A3BFD-01A3-4AAC-BCFE-DED6D0DB161A}"/>
              </a:ext>
            </a:extLst>
          </p:cNvPr>
          <p:cNvSpPr txBox="1"/>
          <p:nvPr/>
        </p:nvSpPr>
        <p:spPr>
          <a:xfrm>
            <a:off x="3783942" y="1535834"/>
            <a:ext cx="1931057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2ABE61D-7C0C-4C4F-9FA6-312346A90207}"/>
              </a:ext>
            </a:extLst>
          </p:cNvPr>
          <p:cNvSpPr txBox="1"/>
          <p:nvPr/>
        </p:nvSpPr>
        <p:spPr>
          <a:xfrm>
            <a:off x="6419850" y="1497502"/>
            <a:ext cx="2190750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7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</p:spTree>
    <p:extLst>
      <p:ext uri="{BB962C8B-B14F-4D97-AF65-F5344CB8AC3E}">
        <p14:creationId xmlns:p14="http://schemas.microsoft.com/office/powerpoint/2010/main" val="1999011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25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送出申請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EB2C618-CAD8-4B30-9FCA-5A08EEF89783}"/>
              </a:ext>
            </a:extLst>
          </p:cNvPr>
          <p:cNvGrpSpPr/>
          <p:nvPr/>
        </p:nvGrpSpPr>
        <p:grpSpPr>
          <a:xfrm>
            <a:off x="3581400" y="1444939"/>
            <a:ext cx="2362200" cy="4901912"/>
            <a:chOff x="1981200" y="1656031"/>
            <a:chExt cx="2160000" cy="4482317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0BA9A18A-D222-41B6-A493-6817352A43F8}"/>
                </a:ext>
              </a:extLst>
            </p:cNvPr>
            <p:cNvGrpSpPr/>
            <p:nvPr/>
          </p:nvGrpSpPr>
          <p:grpSpPr>
            <a:xfrm>
              <a:off x="1981200" y="1656031"/>
              <a:ext cx="2160000" cy="4482317"/>
              <a:chOff x="1981200" y="1656031"/>
              <a:chExt cx="2160000" cy="4482317"/>
            </a:xfrm>
          </p:grpSpPr>
          <p:pic>
            <p:nvPicPr>
              <p:cNvPr id="25" name="圖片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117"/>
              <a:stretch/>
            </p:blipFill>
            <p:spPr>
              <a:xfrm>
                <a:off x="1981200" y="1656031"/>
                <a:ext cx="2160000" cy="4482317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26" name="文字方塊 25">
                <a:extLst>
                  <a:ext uri="{FF2B5EF4-FFF2-40B4-BE49-F238E27FC236}">
                    <a16:creationId xmlns:a16="http://schemas.microsoft.com/office/drawing/2014/main" id="{34017927-FE0B-4906-8419-0ADB22D5E20D}"/>
                  </a:ext>
                </a:extLst>
              </p:cNvPr>
              <p:cNvSpPr txBox="1"/>
              <p:nvPr/>
            </p:nvSpPr>
            <p:spPr>
              <a:xfrm>
                <a:off x="2143200" y="1752600"/>
                <a:ext cx="1836000" cy="115324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TW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112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61B300C9-B247-4409-B247-B216E1CEDDD0}"/>
                </a:ext>
              </a:extLst>
            </p:cNvPr>
            <p:cNvSpPr/>
            <p:nvPr/>
          </p:nvSpPr>
          <p:spPr bwMode="auto">
            <a:xfrm>
              <a:off x="2505075" y="4114800"/>
              <a:ext cx="1255713" cy="533400"/>
            </a:xfrm>
            <a:prstGeom prst="rect">
              <a:avLst/>
            </a:prstGeom>
            <a:solidFill>
              <a:srgbClr val="F1F1F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92BBE2D3-BBFA-4F4C-A0F7-AD3C9FACC037}"/>
              </a:ext>
            </a:extLst>
          </p:cNvPr>
          <p:cNvSpPr/>
          <p:nvPr/>
        </p:nvSpPr>
        <p:spPr>
          <a:xfrm>
            <a:off x="4292429" y="2809080"/>
            <a:ext cx="903366" cy="450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33124B87-02B5-4402-A584-8A0186CF74FF}"/>
              </a:ext>
            </a:extLst>
          </p:cNvPr>
          <p:cNvSpPr/>
          <p:nvPr/>
        </p:nvSpPr>
        <p:spPr>
          <a:xfrm>
            <a:off x="4575810" y="5854466"/>
            <a:ext cx="373380" cy="3816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 dirty="0">
              <a:ln w="19050">
                <a:solidFill>
                  <a:schemeClr val="tx1"/>
                </a:solidFill>
              </a:ln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4038600" y="3315586"/>
            <a:ext cx="1371600" cy="81829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4" name="矩形 13"/>
          <p:cNvSpPr/>
          <p:nvPr/>
        </p:nvSpPr>
        <p:spPr bwMode="auto">
          <a:xfrm>
            <a:off x="523875" y="3581399"/>
            <a:ext cx="1752600" cy="8662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可以選擇下載到手機或是寄到</a:t>
            </a:r>
            <a:r>
              <a:rPr kumimoji="1" lang="en-US" altLang="zh-CN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Email</a:t>
            </a: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信箱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15" name="肘形接點 14"/>
          <p:cNvCxnSpPr>
            <a:stCxn id="14" idx="2"/>
            <a:endCxn id="13" idx="1"/>
          </p:cNvCxnSpPr>
          <p:nvPr/>
        </p:nvCxnSpPr>
        <p:spPr bwMode="auto">
          <a:xfrm rot="5400000" flipH="1" flipV="1">
            <a:off x="2357933" y="2766972"/>
            <a:ext cx="722907" cy="2638425"/>
          </a:xfrm>
          <a:prstGeom prst="bentConnector4">
            <a:avLst>
              <a:gd name="adj1" fmla="val -31622"/>
              <a:gd name="adj2" fmla="val 66606"/>
            </a:avLst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5024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26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審查結果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3C041F35-DE54-4E40-A35D-BCEFD4704D93}"/>
              </a:ext>
            </a:extLst>
          </p:cNvPr>
          <p:cNvGrpSpPr/>
          <p:nvPr/>
        </p:nvGrpSpPr>
        <p:grpSpPr>
          <a:xfrm>
            <a:off x="3623616" y="1447800"/>
            <a:ext cx="2215856" cy="4795669"/>
            <a:chOff x="5428469" y="1463565"/>
            <a:chExt cx="2160000" cy="4674783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469" y="1463565"/>
              <a:ext cx="2160000" cy="4674783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0" name="文字方塊 9">
              <a:extLst>
                <a:ext uri="{FF2B5EF4-FFF2-40B4-BE49-F238E27FC236}">
                  <a16:creationId xmlns:a16="http://schemas.microsoft.com/office/drawing/2014/main" id="{E5E070DC-8F02-4660-9AF2-B892BEBCFF82}"/>
                </a:ext>
              </a:extLst>
            </p:cNvPr>
            <p:cNvSpPr txBox="1"/>
            <p:nvPr/>
          </p:nvSpPr>
          <p:spPr>
            <a:xfrm>
              <a:off x="5590469" y="1752600"/>
              <a:ext cx="1836000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TW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9173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066623" y="2905125"/>
            <a:ext cx="7772400" cy="1362075"/>
          </a:xfrm>
        </p:spPr>
        <p:txBody>
          <a:bodyPr/>
          <a:lstStyle/>
          <a:p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1060926" y="1374716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59540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917123" y="1450380"/>
            <a:ext cx="57166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i="1" u="sng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https://young.cloud.ncnu.edu.tw</a:t>
            </a:r>
            <a:endParaRPr lang="zh-TW" altLang="en-US" sz="2800" i="1" u="sng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方案填報系統網址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28</a:t>
            </a:fld>
            <a:endParaRPr lang="en-US" altLang="zh-TW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4C8B405-E5E2-4BFE-BF9E-4A70DEFBBAC9}"/>
              </a:ext>
            </a:extLst>
          </p:cNvPr>
          <p:cNvGrpSpPr/>
          <p:nvPr/>
        </p:nvGrpSpPr>
        <p:grpSpPr>
          <a:xfrm>
            <a:off x="2106612" y="2057400"/>
            <a:ext cx="5181600" cy="4355752"/>
            <a:chOff x="2106612" y="2057400"/>
            <a:chExt cx="5181600" cy="4355752"/>
          </a:xfrm>
        </p:grpSpPr>
        <p:grpSp>
          <p:nvGrpSpPr>
            <p:cNvPr id="20" name="群組 19">
              <a:extLst>
                <a:ext uri="{FF2B5EF4-FFF2-40B4-BE49-F238E27FC236}">
                  <a16:creationId xmlns:a16="http://schemas.microsoft.com/office/drawing/2014/main" id="{A5C54F14-55F9-4DBF-B4E2-23200B3E985C}"/>
                </a:ext>
              </a:extLst>
            </p:cNvPr>
            <p:cNvGrpSpPr/>
            <p:nvPr/>
          </p:nvGrpSpPr>
          <p:grpSpPr>
            <a:xfrm>
              <a:off x="2106612" y="2057400"/>
              <a:ext cx="5181600" cy="4355752"/>
              <a:chOff x="2106612" y="2057400"/>
              <a:chExt cx="5181600" cy="4355752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06612" y="2057400"/>
                <a:ext cx="5181600" cy="4355752"/>
              </a:xfrm>
              <a:prstGeom prst="rect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</p:pic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A8009FF7-C4C9-483E-A481-39DEB47F3C79}"/>
                  </a:ext>
                </a:extLst>
              </p:cNvPr>
              <p:cNvSpPr/>
              <p:nvPr/>
            </p:nvSpPr>
            <p:spPr bwMode="auto">
              <a:xfrm>
                <a:off x="6659412" y="2148127"/>
                <a:ext cx="324000" cy="410900"/>
              </a:xfrm>
              <a:prstGeom prst="rect">
                <a:avLst/>
              </a:prstGeom>
              <a:solidFill>
                <a:srgbClr val="5798C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3" name="橢圓 12"/>
              <p:cNvSpPr/>
              <p:nvPr/>
            </p:nvSpPr>
            <p:spPr>
              <a:xfrm>
                <a:off x="6592812" y="2128580"/>
                <a:ext cx="457200" cy="455142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4481CA33-29F4-4AEF-8BEC-BFA690C4C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0" y="3200400"/>
              <a:ext cx="4911074" cy="3113455"/>
            </a:xfrm>
            <a:prstGeom prst="rect">
              <a:avLst/>
            </a:prstGeom>
          </p:spPr>
        </p:pic>
      </p:grpSp>
      <p:sp>
        <p:nvSpPr>
          <p:cNvPr id="14" name="圓角矩形圖說文字 6">
            <a:extLst>
              <a:ext uri="{FF2B5EF4-FFF2-40B4-BE49-F238E27FC236}">
                <a16:creationId xmlns:a16="http://schemas.microsoft.com/office/drawing/2014/main" id="{C1621E85-1B50-472C-820F-FC67CD28D585}"/>
              </a:ext>
            </a:extLst>
          </p:cNvPr>
          <p:cNvSpPr/>
          <p:nvPr/>
        </p:nvSpPr>
        <p:spPr bwMode="auto">
          <a:xfrm>
            <a:off x="6696337" y="2904839"/>
            <a:ext cx="1542525" cy="710594"/>
          </a:xfrm>
          <a:prstGeom prst="wedgeRoundRectCallout">
            <a:avLst>
              <a:gd name="adj1" fmla="val -34591"/>
              <a:gd name="adj2" fmla="val -70689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點選</a:t>
            </a: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112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學生</a:t>
            </a:r>
            <a:endParaRPr kumimoji="1" lang="en-US" altLang="zh-TW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申請帳密</a:t>
            </a:r>
            <a:endParaRPr lang="en-US" altLang="zh-TW" dirty="0">
              <a:latin typeface="Arial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ED94638-C1D0-4D41-98CB-BB988D4876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812" y="2157283"/>
            <a:ext cx="421291" cy="4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486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255D0596-8027-4708-AFDB-92E87AFD8EE7}"/>
              </a:ext>
            </a:extLst>
          </p:cNvPr>
          <p:cNvGrpSpPr/>
          <p:nvPr/>
        </p:nvGrpSpPr>
        <p:grpSpPr>
          <a:xfrm>
            <a:off x="1332000" y="1500628"/>
            <a:ext cx="6480000" cy="4674747"/>
            <a:chOff x="0" y="3322"/>
            <a:chExt cx="4090670" cy="2956586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08A89DF0-94DA-4449-A785-3E793C54F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22"/>
              <a:ext cx="4090670" cy="2953091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10BD4C08-0FB1-4F33-ADF5-B71B22D80885}"/>
                </a:ext>
              </a:extLst>
            </p:cNvPr>
            <p:cNvGrpSpPr/>
            <p:nvPr/>
          </p:nvGrpSpPr>
          <p:grpSpPr>
            <a:xfrm>
              <a:off x="138545" y="1697182"/>
              <a:ext cx="3088772" cy="1262726"/>
              <a:chOff x="0" y="0"/>
              <a:chExt cx="3088772" cy="1262726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7654D9A-14ED-4190-A80D-E977EDF00D58}"/>
                  </a:ext>
                </a:extLst>
              </p:cNvPr>
              <p:cNvSpPr/>
              <p:nvPr/>
            </p:nvSpPr>
            <p:spPr>
              <a:xfrm>
                <a:off x="96982" y="0"/>
                <a:ext cx="396000" cy="111336"/>
              </a:xfrm>
              <a:prstGeom prst="rect">
                <a:avLst/>
              </a:prstGeom>
              <a:blipFill dpi="0" rotWithShape="1">
                <a:blip r:embed="rId5"/>
                <a:srcRect/>
                <a:tile tx="0" ty="0" sx="100000" sy="100000" flip="none" algn="tl"/>
              </a:blipFill>
              <a:ln>
                <a:noFill/>
              </a:ln>
              <a:effectLst>
                <a:glow>
                  <a:schemeClr val="bg1">
                    <a:alpha val="85000"/>
                  </a:schemeClr>
                </a:glow>
                <a:softEdge rad="127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1E93EC24-FE24-4A1B-B534-65909062843B}"/>
                  </a:ext>
                </a:extLst>
              </p:cNvPr>
              <p:cNvSpPr/>
              <p:nvPr/>
            </p:nvSpPr>
            <p:spPr>
              <a:xfrm>
                <a:off x="55418" y="634205"/>
                <a:ext cx="318852" cy="185035"/>
              </a:xfrm>
              <a:prstGeom prst="ellipse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4" name="圓角矩形 2">
                <a:extLst>
                  <a:ext uri="{FF2B5EF4-FFF2-40B4-BE49-F238E27FC236}">
                    <a16:creationId xmlns:a16="http://schemas.microsoft.com/office/drawing/2014/main" id="{A6572D74-4766-465D-885A-ED3A2784563F}"/>
                  </a:ext>
                </a:extLst>
              </p:cNvPr>
              <p:cNvSpPr/>
              <p:nvPr/>
            </p:nvSpPr>
            <p:spPr>
              <a:xfrm>
                <a:off x="0" y="949037"/>
                <a:ext cx="3088772" cy="313689"/>
              </a:xfrm>
              <a:prstGeom prst="roundRect">
                <a:avLst/>
              </a:pr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29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學生申請帳密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 bwMode="auto">
          <a:xfrm>
            <a:off x="5418703" y="2590852"/>
            <a:ext cx="2362200" cy="1219148"/>
          </a:xfrm>
          <a:prstGeom prst="wedgeRoundRectCallout">
            <a:avLst>
              <a:gd name="adj1" fmla="val -60201"/>
              <a:gd name="adj2" fmla="val 29728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選擇學校所在縣市</a:t>
            </a:r>
            <a:endParaRPr kumimoji="1" lang="en-US" altLang="zh-TW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  <a:p>
            <a:pPr eaLnBrk="1" hangingPunct="1"/>
            <a:r>
              <a:rPr lang="zh-TW" altLang="en-US" dirty="0">
                <a:latin typeface="Arial" charset="0"/>
              </a:rPr>
              <a:t>選擇學校</a:t>
            </a:r>
            <a:endParaRPr lang="en-US" altLang="zh-TW" dirty="0">
              <a:latin typeface="Arial" charset="0"/>
            </a:endParaRPr>
          </a:p>
          <a:p>
            <a:pPr eaLnBrk="1" hangingPunct="1"/>
            <a:r>
              <a:rPr lang="zh-TW" altLang="en-US" dirty="0">
                <a:latin typeface="Arial" charset="0"/>
              </a:rPr>
              <a:t>輸入身分證號</a:t>
            </a:r>
            <a:endParaRPr lang="en-US" altLang="zh-TW" dirty="0">
              <a:latin typeface="Arial" charset="0"/>
            </a:endParaRPr>
          </a:p>
          <a:p>
            <a:pPr eaLnBrk="1" hangingPunct="1"/>
            <a:r>
              <a:rPr lang="zh-TW" altLang="en-US" dirty="0">
                <a:latin typeface="Arial" charset="0"/>
              </a:rPr>
              <a:t>出生年月日</a:t>
            </a:r>
            <a:endParaRPr lang="en-US" altLang="zh-TW" dirty="0">
              <a:latin typeface="Arial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9D2BAB07-ED71-4AD8-84B3-FD4F956D03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28" y="2540492"/>
            <a:ext cx="1625246" cy="36781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6187C68-03DE-4CD4-95C4-21F4A08D7B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28" y="2540270"/>
            <a:ext cx="1627200" cy="36826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DC2BD37-4428-4C27-8D9B-654FB54CD0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2782" y="5714857"/>
            <a:ext cx="4750272" cy="42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779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55964" y="2971800"/>
            <a:ext cx="7772400" cy="1905000"/>
          </a:xfrm>
        </p:spPr>
        <p:txBody>
          <a:bodyPr/>
          <a:lstStyle/>
          <a:p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b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 青年教育與就業儲蓄帳戶方案」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申請系統介面</a:t>
            </a:r>
            <a:endParaRPr lang="zh-TW" altLang="en-US" sz="3600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955964" y="1219200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37332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30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112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學生資料確認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828800" y="1600200"/>
            <a:ext cx="5791200" cy="46482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74394C19-DF06-4FFE-902A-229B9CF0F6AE}"/>
              </a:ext>
            </a:extLst>
          </p:cNvPr>
          <p:cNvCxnSpPr>
            <a:cxnSpLocks/>
          </p:cNvCxnSpPr>
          <p:nvPr/>
        </p:nvCxnSpPr>
        <p:spPr bwMode="auto">
          <a:xfrm>
            <a:off x="2209800" y="4800600"/>
            <a:ext cx="360000" cy="0"/>
          </a:xfrm>
          <a:prstGeom prst="line">
            <a:avLst/>
          </a:prstGeom>
          <a:ln w="111125" cap="rnd">
            <a:solidFill>
              <a:schemeClr val="tx2">
                <a:lumMod val="65000"/>
                <a:lumOff val="35000"/>
                <a:alpha val="96000"/>
              </a:schemeClr>
            </a:solidFill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52B489C1-675F-4184-AF55-38DDEB77122E}"/>
              </a:ext>
            </a:extLst>
          </p:cNvPr>
          <p:cNvCxnSpPr>
            <a:cxnSpLocks/>
          </p:cNvCxnSpPr>
          <p:nvPr/>
        </p:nvCxnSpPr>
        <p:spPr bwMode="auto">
          <a:xfrm>
            <a:off x="2156924" y="5486400"/>
            <a:ext cx="360000" cy="0"/>
          </a:xfrm>
          <a:prstGeom prst="line">
            <a:avLst/>
          </a:prstGeom>
          <a:ln w="114300" cap="rnd">
            <a:solidFill>
              <a:schemeClr val="tx2">
                <a:lumMod val="65000"/>
                <a:lumOff val="35000"/>
                <a:alpha val="96000"/>
              </a:schemeClr>
            </a:solidFill>
            <a:headEnd type="none" w="med" len="med"/>
            <a:tailEnd type="none" w="med" len="me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圓角矩形圖說文字 7"/>
          <p:cNvSpPr/>
          <p:nvPr/>
        </p:nvSpPr>
        <p:spPr bwMode="auto">
          <a:xfrm>
            <a:off x="5432367" y="3124200"/>
            <a:ext cx="3025834" cy="762000"/>
          </a:xfrm>
          <a:prstGeom prst="wedgeRoundRectCallout">
            <a:avLst>
              <a:gd name="adj1" fmla="val -74661"/>
              <a:gd name="adj2" fmla="val 4233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填報系統自動勾稽學籍資料</a:t>
            </a:r>
            <a:endParaRPr kumimoji="1" lang="en-US" altLang="zh-TW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帶出學生基本資料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E93EC24-FE24-4A1B-B534-65909062843B}"/>
              </a:ext>
            </a:extLst>
          </p:cNvPr>
          <p:cNvSpPr/>
          <p:nvPr/>
        </p:nvSpPr>
        <p:spPr>
          <a:xfrm>
            <a:off x="2112154" y="5914142"/>
            <a:ext cx="505091" cy="2925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862CCFC-2FFF-41CB-BC05-AB641CD9D8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94" y="1797068"/>
            <a:ext cx="1627200" cy="3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941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F42C7038-2176-4790-858B-F678BA61B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63" y="1447800"/>
            <a:ext cx="6551952" cy="48560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圓角矩形圖說文字 10">
            <a:extLst>
              <a:ext uri="{FF2B5EF4-FFF2-40B4-BE49-F238E27FC236}">
                <a16:creationId xmlns:a16="http://schemas.microsoft.com/office/drawing/2014/main" id="{8A17E730-0837-4AA9-AFA3-72AF7EF6A24B}"/>
              </a:ext>
            </a:extLst>
          </p:cNvPr>
          <p:cNvSpPr/>
          <p:nvPr/>
        </p:nvSpPr>
        <p:spPr bwMode="auto">
          <a:xfrm>
            <a:off x="3352800" y="2667000"/>
            <a:ext cx="3141662" cy="457200"/>
          </a:xfrm>
          <a:prstGeom prst="wedgeRoundRectCallout">
            <a:avLst>
              <a:gd name="adj1" fmla="val -33977"/>
              <a:gd name="adj2" fmla="val 86873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填寫新建帳號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圖說文字 13">
            <a:extLst>
              <a:ext uri="{FF2B5EF4-FFF2-40B4-BE49-F238E27FC236}">
                <a16:creationId xmlns:a16="http://schemas.microsoft.com/office/drawing/2014/main" id="{6D6FC5FA-FF8C-4DAC-BD0D-9E12A05D3A50}"/>
              </a:ext>
            </a:extLst>
          </p:cNvPr>
          <p:cNvSpPr/>
          <p:nvPr/>
        </p:nvSpPr>
        <p:spPr bwMode="auto">
          <a:xfrm>
            <a:off x="3733800" y="4656111"/>
            <a:ext cx="3760788" cy="1143000"/>
          </a:xfrm>
          <a:prstGeom prst="wedgeRoundRectCallout">
            <a:avLst>
              <a:gd name="adj1" fmla="val -57730"/>
              <a:gd name="adj2" fmla="val 3053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選擇體驗計畫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1" lang="zh-TW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場域</a:t>
            </a:r>
            <a:r>
              <a:rPr kumimoji="1" lang="en-US" altLang="zh-TW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kumimoji="1" lang="zh-CN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後送出</a:t>
            </a:r>
            <a:endParaRPr kumimoji="1" lang="en-US" altLang="zh-TW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選擇體驗計畫後不可修改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系統將會寄出驗證信進行確認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TW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800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新建帳號驗證信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3"/>
          <a:srcRect l="-1" r="2849" b="22501"/>
          <a:stretch/>
        </p:blipFill>
        <p:spPr>
          <a:xfrm>
            <a:off x="685800" y="3505201"/>
            <a:ext cx="5410200" cy="224288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012" y="1576968"/>
            <a:ext cx="4593188" cy="1836000"/>
          </a:xfrm>
          <a:prstGeom prst="rect">
            <a:avLst/>
          </a:prstGeom>
        </p:spPr>
      </p:pic>
      <p:sp>
        <p:nvSpPr>
          <p:cNvPr id="8" name="橢圓 7"/>
          <p:cNvSpPr/>
          <p:nvPr/>
        </p:nvSpPr>
        <p:spPr>
          <a:xfrm>
            <a:off x="1477645" y="4953000"/>
            <a:ext cx="503555" cy="5022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cxnSp>
        <p:nvCxnSpPr>
          <p:cNvPr id="11" name="肘形接點 14">
            <a:extLst>
              <a:ext uri="{FF2B5EF4-FFF2-40B4-BE49-F238E27FC236}">
                <a16:creationId xmlns:a16="http://schemas.microsoft.com/office/drawing/2014/main" id="{81D5BA15-6D5F-4804-8B88-CACA254FE860}"/>
              </a:ext>
            </a:extLst>
          </p:cNvPr>
          <p:cNvCxnSpPr>
            <a:cxnSpLocks/>
          </p:cNvCxnSpPr>
          <p:nvPr/>
        </p:nvCxnSpPr>
        <p:spPr bwMode="auto">
          <a:xfrm>
            <a:off x="5105400" y="2488800"/>
            <a:ext cx="540000" cy="86400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圓角矩形圖說文字 8">
            <a:extLst>
              <a:ext uri="{FF2B5EF4-FFF2-40B4-BE49-F238E27FC236}">
                <a16:creationId xmlns:a16="http://schemas.microsoft.com/office/drawing/2014/main" id="{9771AA73-D745-45C6-AF39-89EDEE2424F2}"/>
              </a:ext>
            </a:extLst>
          </p:cNvPr>
          <p:cNvSpPr/>
          <p:nvPr/>
        </p:nvSpPr>
        <p:spPr bwMode="auto">
          <a:xfrm>
            <a:off x="3604011" y="4441947"/>
            <a:ext cx="2362200" cy="1022106"/>
          </a:xfrm>
          <a:prstGeom prst="wedgeRoundRectCallout">
            <a:avLst>
              <a:gd name="adj1" fmla="val -105391"/>
              <a:gd name="adj2" fmla="val 26262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zh-TW" dirty="0"/>
              <a:t>登入信箱後點選帳號開通驗證信之【開通網址】</a:t>
            </a:r>
            <a:endParaRPr lang="en-US" altLang="zh-TW" dirty="0">
              <a:latin typeface="Arial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71DD5E8-4A4E-4095-B6F1-C6D47CE3DD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93" t="60508" r="36644" b="12599"/>
          <a:stretch/>
        </p:blipFill>
        <p:spPr bwMode="auto">
          <a:xfrm>
            <a:off x="6586355" y="3889572"/>
            <a:ext cx="2160000" cy="1314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6858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3"/>
          <a:srcRect b="12853"/>
          <a:stretch/>
        </p:blipFill>
        <p:spPr>
          <a:xfrm>
            <a:off x="1752600" y="1524000"/>
            <a:ext cx="5664315" cy="458689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橢圓 11"/>
          <p:cNvSpPr/>
          <p:nvPr/>
        </p:nvSpPr>
        <p:spPr bwMode="auto">
          <a:xfrm>
            <a:off x="2173287" y="2705100"/>
            <a:ext cx="1219200" cy="1219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6" name="橢圓 15"/>
          <p:cNvSpPr/>
          <p:nvPr/>
        </p:nvSpPr>
        <p:spPr bwMode="auto">
          <a:xfrm flipV="1">
            <a:off x="6992938" y="1667854"/>
            <a:ext cx="495300" cy="4657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1" name="圓角矩形圖說文字 17">
            <a:extLst>
              <a:ext uri="{FF2B5EF4-FFF2-40B4-BE49-F238E27FC236}">
                <a16:creationId xmlns:a16="http://schemas.microsoft.com/office/drawing/2014/main" id="{1DA7248D-6583-49AA-BCA8-AE18F9159AF7}"/>
              </a:ext>
            </a:extLst>
          </p:cNvPr>
          <p:cNvSpPr/>
          <p:nvPr/>
        </p:nvSpPr>
        <p:spPr bwMode="auto">
          <a:xfrm>
            <a:off x="199086" y="4267200"/>
            <a:ext cx="2191870" cy="992156"/>
          </a:xfrm>
          <a:prstGeom prst="wedgeRoundRectCallout">
            <a:avLst>
              <a:gd name="adj1" fmla="val 38535"/>
              <a:gd name="adj2" fmla="val -7498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/>
              <a:t>創建帳密完成後</a:t>
            </a:r>
            <a:endParaRPr lang="en-US" altLang="zh-TW" dirty="0"/>
          </a:p>
          <a:p>
            <a:pPr eaLnBrk="1" hangingPunct="1"/>
            <a:r>
              <a:rPr lang="zh-TW" altLang="en-US" dirty="0"/>
              <a:t>點選「登入」</a:t>
            </a:r>
            <a:endParaRPr lang="en-US" altLang="zh-TW" dirty="0"/>
          </a:p>
          <a:p>
            <a:pPr eaLnBrk="1" hangingPunct="1"/>
            <a:r>
              <a:rPr lang="zh-TW" altLang="en-US" dirty="0"/>
              <a:t>選擇「學生登入」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6A759D5-3F17-4156-A970-1CFC25EAD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76400"/>
            <a:ext cx="421291" cy="4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1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1582475-60CD-4EB0-8A5B-7C2AD817BA3D}"/>
              </a:ext>
            </a:extLst>
          </p:cNvPr>
          <p:cNvSpPr/>
          <p:nvPr/>
        </p:nvSpPr>
        <p:spPr bwMode="auto">
          <a:xfrm>
            <a:off x="3657600" y="2117377"/>
            <a:ext cx="116694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新建帳號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ABAFA-F2A8-466B-BCD0-719296808113}"/>
              </a:ext>
            </a:extLst>
          </p:cNvPr>
          <p:cNvSpPr/>
          <p:nvPr/>
        </p:nvSpPr>
        <p:spPr bwMode="auto">
          <a:xfrm>
            <a:off x="2165857" y="3109066"/>
            <a:ext cx="1578692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一般帳號登入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29EDB8-B5B4-4746-A74C-3F6504448464}"/>
              </a:ext>
            </a:extLst>
          </p:cNvPr>
          <p:cNvSpPr/>
          <p:nvPr/>
        </p:nvSpPr>
        <p:spPr bwMode="auto">
          <a:xfrm>
            <a:off x="4522468" y="3124200"/>
            <a:ext cx="215319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教育雲端帳號登入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E10664-A1BA-425B-B1CD-13AFFF0D232B}"/>
              </a:ext>
            </a:extLst>
          </p:cNvPr>
          <p:cNvSpPr/>
          <p:nvPr/>
        </p:nvSpPr>
        <p:spPr bwMode="auto">
          <a:xfrm>
            <a:off x="4290171" y="4419600"/>
            <a:ext cx="2617788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再次使用一般帳號登入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730ADB0-EA26-4C0E-8617-3EF6A72AC4FA}"/>
              </a:ext>
            </a:extLst>
          </p:cNvPr>
          <p:cNvSpPr/>
          <p:nvPr/>
        </p:nvSpPr>
        <p:spPr bwMode="auto">
          <a:xfrm>
            <a:off x="3779519" y="5486400"/>
            <a:ext cx="1166948" cy="688975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登入系統開始申請</a:t>
            </a: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0B460C4C-46D5-416F-8413-B3D918DC7D25}"/>
              </a:ext>
            </a:extLst>
          </p:cNvPr>
          <p:cNvCxnSpPr>
            <a:cxnSpLocks/>
            <a:stCxn id="8" idx="2"/>
            <a:endCxn id="13" idx="1"/>
          </p:cNvCxnSpPr>
          <p:nvPr/>
        </p:nvCxnSpPr>
        <p:spPr bwMode="auto">
          <a:xfrm rot="16200000" flipH="1">
            <a:off x="2196950" y="4248319"/>
            <a:ext cx="2340822" cy="824316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26A9A71-87D7-449F-82BC-E6F97166C695}"/>
              </a:ext>
            </a:extLst>
          </p:cNvPr>
          <p:cNvCxnSpPr>
            <a:cxnSpLocks/>
            <a:stCxn id="10" idx="2"/>
            <a:endCxn id="13" idx="3"/>
          </p:cNvCxnSpPr>
          <p:nvPr/>
        </p:nvCxnSpPr>
        <p:spPr bwMode="auto">
          <a:xfrm rot="5400000">
            <a:off x="4757622" y="4989445"/>
            <a:ext cx="1030288" cy="652598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1AED05-E7C7-4E44-9F0C-C9C035F58EC6}"/>
              </a:ext>
            </a:extLst>
          </p:cNvPr>
          <p:cNvCxnSpPr>
            <a:cxnSpLocks/>
            <a:stCxn id="2" idx="2"/>
            <a:endCxn id="8" idx="0"/>
          </p:cNvCxnSpPr>
          <p:nvPr/>
        </p:nvCxnSpPr>
        <p:spPr bwMode="auto">
          <a:xfrm rot="5400000">
            <a:off x="3292795" y="2160786"/>
            <a:ext cx="610689" cy="12858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F942B79-31E1-446D-A9EA-8C9AB7540900}"/>
              </a:ext>
            </a:extLst>
          </p:cNvPr>
          <p:cNvCxnSpPr>
            <a:cxnSpLocks/>
            <a:stCxn id="2" idx="2"/>
            <a:endCxn id="9" idx="0"/>
          </p:cNvCxnSpPr>
          <p:nvPr/>
        </p:nvCxnSpPr>
        <p:spPr bwMode="auto">
          <a:xfrm rot="16200000" flipH="1">
            <a:off x="4607158" y="2132292"/>
            <a:ext cx="625823" cy="13579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4D88081-513D-4E67-9927-6DA568E73FC5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 bwMode="auto">
          <a:xfrm>
            <a:off x="5599065" y="3505200"/>
            <a:ext cx="87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7CE12BD4-886D-4A6A-92DB-39E10CF52DB2}"/>
              </a:ext>
            </a:extLst>
          </p:cNvPr>
          <p:cNvSpPr txBox="1"/>
          <p:nvPr/>
        </p:nvSpPr>
        <p:spPr>
          <a:xfrm>
            <a:off x="5590354" y="4907875"/>
            <a:ext cx="1166949" cy="369332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dirty="0"/>
              <a:t>綁定帳號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6434DA5-1B97-4459-AEEC-A3D88DFC3668}"/>
              </a:ext>
            </a:extLst>
          </p:cNvPr>
          <p:cNvSpPr/>
          <p:nvPr/>
        </p:nvSpPr>
        <p:spPr bwMode="auto">
          <a:xfrm>
            <a:off x="5026045" y="3733800"/>
            <a:ext cx="114778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同意授權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33B7EFA-5507-4B03-9F3C-13F5E1622F4D}"/>
              </a:ext>
            </a:extLst>
          </p:cNvPr>
          <p:cNvCxnSpPr>
            <a:cxnSpLocks/>
            <a:stCxn id="44" idx="2"/>
            <a:endCxn id="10" idx="0"/>
          </p:cNvCxnSpPr>
          <p:nvPr/>
        </p:nvCxnSpPr>
        <p:spPr bwMode="auto">
          <a:xfrm flipH="1">
            <a:off x="5599065" y="4114800"/>
            <a:ext cx="87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A097EE-D377-45F9-A50A-6B4F3D6CD2B1}"/>
              </a:ext>
            </a:extLst>
          </p:cNvPr>
          <p:cNvSpPr txBox="1"/>
          <p:nvPr/>
        </p:nvSpPr>
        <p:spPr>
          <a:xfrm>
            <a:off x="1834389" y="295102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B8A1C9-1B55-4E65-A456-0CC09FC78882}"/>
              </a:ext>
            </a:extLst>
          </p:cNvPr>
          <p:cNvSpPr txBox="1"/>
          <p:nvPr/>
        </p:nvSpPr>
        <p:spPr>
          <a:xfrm>
            <a:off x="4191000" y="2971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81FA99-6AA2-4387-9164-FF0DDA62436D}"/>
              </a:ext>
            </a:extLst>
          </p:cNvPr>
          <p:cNvSpPr/>
          <p:nvPr/>
        </p:nvSpPr>
        <p:spPr bwMode="auto">
          <a:xfrm>
            <a:off x="3479074" y="1431033"/>
            <a:ext cx="1524000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112</a:t>
            </a: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帳號申請</a:t>
            </a: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2A6F7B63-BE8B-4355-8101-F6211BF79E09}"/>
              </a:ext>
            </a:extLst>
          </p:cNvPr>
          <p:cNvCxnSpPr>
            <a:stCxn id="23" idx="2"/>
            <a:endCxn id="2" idx="0"/>
          </p:cNvCxnSpPr>
          <p:nvPr/>
        </p:nvCxnSpPr>
        <p:spPr bwMode="auto">
          <a:xfrm>
            <a:off x="4241074" y="1812033"/>
            <a:ext cx="0" cy="3053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34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9294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447800"/>
            <a:ext cx="6325483" cy="493463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33" b="84823"/>
          <a:stretch/>
        </p:blipFill>
        <p:spPr>
          <a:xfrm>
            <a:off x="1524000" y="2756215"/>
            <a:ext cx="1600200" cy="5334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35</a:t>
            </a:fld>
            <a:endParaRPr lang="en-US" altLang="zh-TW"/>
          </a:p>
        </p:txBody>
      </p:sp>
      <p:sp>
        <p:nvSpPr>
          <p:cNvPr id="20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8" name="圓角矩形圖說文字 17"/>
          <p:cNvSpPr/>
          <p:nvPr/>
        </p:nvSpPr>
        <p:spPr bwMode="auto">
          <a:xfrm>
            <a:off x="5410200" y="2756215"/>
            <a:ext cx="2362200" cy="672785"/>
          </a:xfrm>
          <a:prstGeom prst="wedgeRoundRectCallout">
            <a:avLst>
              <a:gd name="adj1" fmla="val 8737"/>
              <a:gd name="adj2" fmla="val 8152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/>
              <a:t>輸入帳密以及驗證碼後點擊登入即可登入</a:t>
            </a:r>
            <a:endParaRPr lang="en-US" altLang="zh-TW" dirty="0">
              <a:latin typeface="Arial" charset="0"/>
            </a:endParaRPr>
          </a:p>
        </p:txBody>
      </p:sp>
      <p:sp>
        <p:nvSpPr>
          <p:cNvPr id="5" name="橢圓 4"/>
          <p:cNvSpPr/>
          <p:nvPr/>
        </p:nvSpPr>
        <p:spPr bwMode="auto">
          <a:xfrm>
            <a:off x="1322388" y="5769916"/>
            <a:ext cx="1182687" cy="441986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829481F-0F90-4B7D-BE8B-D1735B76BB78}"/>
              </a:ext>
            </a:extLst>
          </p:cNvPr>
          <p:cNvSpPr/>
          <p:nvPr/>
        </p:nvSpPr>
        <p:spPr bwMode="auto">
          <a:xfrm>
            <a:off x="1600200" y="4038600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43772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972" y="1295399"/>
            <a:ext cx="6322100" cy="493209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36</a:t>
            </a:fld>
            <a:endParaRPr lang="en-US" altLang="zh-TW"/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5" name="圓角矩形圖說文字 34"/>
          <p:cNvSpPr/>
          <p:nvPr/>
        </p:nvSpPr>
        <p:spPr bwMode="auto">
          <a:xfrm>
            <a:off x="5151405" y="4873723"/>
            <a:ext cx="2590800" cy="482929"/>
          </a:xfrm>
          <a:prstGeom prst="wedgeRoundRectCallout">
            <a:avLst>
              <a:gd name="adj1" fmla="val 10727"/>
              <a:gd name="adj2" fmla="val 74769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/>
              <a:t>使用教育雲端帳號登入</a:t>
            </a:r>
            <a:endParaRPr lang="en-US" altLang="zh-TW" dirty="0">
              <a:latin typeface="Arial" charset="0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5040372" y="5479820"/>
            <a:ext cx="2667000" cy="7571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5694178-C135-41F4-92B0-60DA4163D584}"/>
              </a:ext>
            </a:extLst>
          </p:cNvPr>
          <p:cNvSpPr/>
          <p:nvPr/>
        </p:nvSpPr>
        <p:spPr bwMode="auto">
          <a:xfrm>
            <a:off x="1752600" y="3886200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0C4B066-C5D3-4A74-A316-7891EF9A6C19}"/>
              </a:ext>
            </a:extLst>
          </p:cNvPr>
          <p:cNvSpPr/>
          <p:nvPr/>
        </p:nvSpPr>
        <p:spPr bwMode="auto">
          <a:xfrm>
            <a:off x="1752600" y="4575175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12986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37</a:t>
            </a:fld>
            <a:endParaRPr lang="en-US" altLang="zh-TW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4157662" cy="1764066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347440AB-ECB0-4FCA-B005-ED510424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353CCC2F-40EC-43A4-8691-4BFF2F95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0D35DEF-6E6E-485A-8304-F57E3BC9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 bwMode="auto">
          <a:xfrm>
            <a:off x="5562600" y="2600641"/>
            <a:ext cx="3200399" cy="752159"/>
          </a:xfrm>
          <a:prstGeom prst="wedgeRoundRectCallout">
            <a:avLst>
              <a:gd name="adj1" fmla="val -34509"/>
              <a:gd name="adj2" fmla="val 75015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>
                <a:latin typeface="Arial" charset="0"/>
              </a:rPr>
              <a:t>登入後點擊同意授權</a:t>
            </a:r>
            <a:endParaRPr lang="en-US" altLang="zh-CN" dirty="0">
              <a:latin typeface="Arial" charset="0"/>
            </a:endParaRPr>
          </a:p>
          <a:p>
            <a:pPr eaLnBrk="1" hangingPunct="1"/>
            <a:r>
              <a:rPr lang="zh-CN" altLang="en-US" dirty="0">
                <a:latin typeface="Arial" charset="0"/>
              </a:rPr>
              <a:t>以完成教育雲端帳號的授權</a:t>
            </a:r>
            <a:endParaRPr lang="en-US" altLang="zh-TW" dirty="0">
              <a:latin typeface="Arial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032" y="1471685"/>
            <a:ext cx="3651367" cy="49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24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2532386"/>
            <a:ext cx="4919208" cy="383764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07" t="43333" r="31307" b="21111"/>
          <a:stretch/>
        </p:blipFill>
        <p:spPr>
          <a:xfrm>
            <a:off x="502724" y="1470247"/>
            <a:ext cx="2743200" cy="24384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38</a:t>
            </a:fld>
            <a:endParaRPr lang="en-US" altLang="zh-TW"/>
          </a:p>
        </p:txBody>
      </p:sp>
      <p:sp>
        <p:nvSpPr>
          <p:cNvPr id="10" name="Rectangle 22">
            <a:extLst>
              <a:ext uri="{FF2B5EF4-FFF2-40B4-BE49-F238E27FC236}">
                <a16:creationId xmlns:a16="http://schemas.microsoft.com/office/drawing/2014/main" id="{E71AE4FC-A171-4A18-8839-F55BD5EB0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9DEF61C-9E4C-49DF-90EA-14BED23B2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DDCA29A7-DEC2-4FEF-BF63-8E3F987A9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4" name="圓角矩形圖說文字 13">
            <a:extLst>
              <a:ext uri="{FF2B5EF4-FFF2-40B4-BE49-F238E27FC236}">
                <a16:creationId xmlns:a16="http://schemas.microsoft.com/office/drawing/2014/main" id="{3C3CCA3A-3B7B-4866-9D6D-9D00690EF890}"/>
              </a:ext>
            </a:extLst>
          </p:cNvPr>
          <p:cNvSpPr/>
          <p:nvPr/>
        </p:nvSpPr>
        <p:spPr bwMode="auto">
          <a:xfrm>
            <a:off x="152400" y="4220988"/>
            <a:ext cx="2895600" cy="655812"/>
          </a:xfrm>
          <a:prstGeom prst="wedgeRoundRectCallout">
            <a:avLst>
              <a:gd name="adj1" fmla="val -17189"/>
              <a:gd name="adj2" fmla="val -9499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>
                <a:latin typeface="Arial" charset="0"/>
              </a:rPr>
              <a:t>未綁定帳號需</a:t>
            </a:r>
            <a:endParaRPr lang="en-US" altLang="zh-CN" dirty="0">
              <a:latin typeface="Arial" charset="0"/>
            </a:endParaRPr>
          </a:p>
          <a:p>
            <a:pPr eaLnBrk="1" hangingPunct="1"/>
            <a:r>
              <a:rPr lang="zh-TW" altLang="en-US" dirty="0">
                <a:latin typeface="Arial" charset="0"/>
              </a:rPr>
              <a:t>再使用一般帳號</a:t>
            </a:r>
            <a:r>
              <a:rPr lang="zh-CN" altLang="en-US" dirty="0">
                <a:latin typeface="Arial" charset="0"/>
              </a:rPr>
              <a:t>重新登入</a:t>
            </a:r>
            <a:endParaRPr lang="en-US" altLang="zh-TW" dirty="0">
              <a:latin typeface="Arial" charset="0"/>
            </a:endParaRPr>
          </a:p>
        </p:txBody>
      </p:sp>
      <p:sp>
        <p:nvSpPr>
          <p:cNvPr id="17" name="圓角矩形圖說文字 16">
            <a:extLst>
              <a:ext uri="{FF2B5EF4-FFF2-40B4-BE49-F238E27FC236}">
                <a16:creationId xmlns:a16="http://schemas.microsoft.com/office/drawing/2014/main" id="{3C3CCA3A-3B7B-4866-9D6D-9D00690EF890}"/>
              </a:ext>
            </a:extLst>
          </p:cNvPr>
          <p:cNvSpPr/>
          <p:nvPr/>
        </p:nvSpPr>
        <p:spPr bwMode="auto">
          <a:xfrm>
            <a:off x="4615498" y="2895600"/>
            <a:ext cx="4191000" cy="702000"/>
          </a:xfrm>
          <a:prstGeom prst="wedgeRoundRectCallout">
            <a:avLst>
              <a:gd name="adj1" fmla="val -30920"/>
              <a:gd name="adj2" fmla="val 81969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Arial" charset="0"/>
              </a:rPr>
              <a:t>輸入帳號、密碼以及驗證碼後</a:t>
            </a:r>
            <a:endParaRPr lang="en-US" altLang="zh-CN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dirty="0">
                <a:latin typeface="Arial" charset="0"/>
              </a:rPr>
              <a:t>點擊</a:t>
            </a:r>
            <a:r>
              <a:rPr lang="en-US" altLang="zh-CN" dirty="0">
                <a:latin typeface="Arial" charset="0"/>
              </a:rPr>
              <a:t>【</a:t>
            </a:r>
            <a:r>
              <a:rPr lang="zh-CN" altLang="en-US" dirty="0">
                <a:latin typeface="Arial" charset="0"/>
              </a:rPr>
              <a:t>登入</a:t>
            </a:r>
            <a:r>
              <a:rPr lang="en-US" altLang="zh-CN" dirty="0">
                <a:latin typeface="Arial" charset="0"/>
              </a:rPr>
              <a:t>】</a:t>
            </a:r>
            <a:r>
              <a:rPr lang="zh-CN" altLang="en-US" dirty="0">
                <a:latin typeface="Arial" charset="0"/>
              </a:rPr>
              <a:t>完成教育雲端帳號綁定</a:t>
            </a:r>
            <a:endParaRPr lang="en-US" altLang="zh-TW" dirty="0">
              <a:latin typeface="Arial" charset="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B637D3F4-8A2E-4BFA-ABE7-E175137C7616}"/>
              </a:ext>
            </a:extLst>
          </p:cNvPr>
          <p:cNvSpPr/>
          <p:nvPr/>
        </p:nvSpPr>
        <p:spPr>
          <a:xfrm>
            <a:off x="3657600" y="5933908"/>
            <a:ext cx="674628" cy="36961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D442D7E-B4AF-452A-A4FC-2ACFB6BDCCC7}"/>
              </a:ext>
            </a:extLst>
          </p:cNvPr>
          <p:cNvSpPr/>
          <p:nvPr/>
        </p:nvSpPr>
        <p:spPr bwMode="auto">
          <a:xfrm>
            <a:off x="3505200" y="4220988"/>
            <a:ext cx="2743200" cy="164641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688701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39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授權同意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AC454C25-3633-42A9-ADC2-7305C2A97A31}"/>
              </a:ext>
            </a:extLst>
          </p:cNvPr>
          <p:cNvGrpSpPr/>
          <p:nvPr/>
        </p:nvGrpSpPr>
        <p:grpSpPr>
          <a:xfrm>
            <a:off x="914400" y="1676400"/>
            <a:ext cx="6840019" cy="4500161"/>
            <a:chOff x="246581" y="1931193"/>
            <a:chExt cx="4782619" cy="3146564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 rotWithShape="1">
            <a:blip r:embed="rId3"/>
            <a:srcRect b="11932"/>
            <a:stretch/>
          </p:blipFill>
          <p:spPr>
            <a:xfrm>
              <a:off x="246581" y="1931193"/>
              <a:ext cx="4782619" cy="314656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" name="橢圓 9"/>
            <p:cNvSpPr>
              <a:spLocks noChangeArrowheads="1"/>
            </p:cNvSpPr>
            <p:nvPr/>
          </p:nvSpPr>
          <p:spPr bwMode="auto">
            <a:xfrm>
              <a:off x="259050" y="3238500"/>
              <a:ext cx="2078671" cy="3810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  <p:sp>
        <p:nvSpPr>
          <p:cNvPr id="9" name="圓角矩形圖說文字 13">
            <a:extLst>
              <a:ext uri="{FF2B5EF4-FFF2-40B4-BE49-F238E27FC236}">
                <a16:creationId xmlns:a16="http://schemas.microsoft.com/office/drawing/2014/main" id="{04A89182-99F5-49F3-8469-F8C7035585D0}"/>
              </a:ext>
            </a:extLst>
          </p:cNvPr>
          <p:cNvSpPr/>
          <p:nvPr/>
        </p:nvSpPr>
        <p:spPr bwMode="auto">
          <a:xfrm>
            <a:off x="4267200" y="4267200"/>
            <a:ext cx="3733800" cy="655812"/>
          </a:xfrm>
          <a:prstGeom prst="wedgeRoundRectCallout">
            <a:avLst>
              <a:gd name="adj1" fmla="val -29867"/>
              <a:gd name="adj2" fmla="val -75369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登入成功後</a:t>
            </a:r>
            <a:endParaRPr lang="en-US" altLang="zh-TW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第一步驟先進行個人資料授權同意</a:t>
            </a:r>
            <a:endParaRPr lang="en-US" altLang="zh-TW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31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下載連結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5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4</a:t>
            </a:fld>
            <a:endParaRPr lang="en-US" altLang="zh-TW" dirty="0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3C6B4141-85A0-401B-A040-5B7CCDB61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27" y="1866900"/>
            <a:ext cx="852054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703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2663702-38FD-4076-BB6A-8BFFA4214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" y="1295400"/>
            <a:ext cx="4449762" cy="4878926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40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共同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</a:t>
            </a: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意事項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B0E332B-B01D-4E7C-8947-E6C1A5419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954" y="2286000"/>
            <a:ext cx="4995584" cy="3027458"/>
          </a:xfrm>
          <a:prstGeom prst="rect">
            <a:avLst/>
          </a:prstGeom>
        </p:spPr>
      </p:pic>
      <p:sp>
        <p:nvSpPr>
          <p:cNvPr id="9" name="圓角矩形 449">
            <a:extLst>
              <a:ext uri="{FF2B5EF4-FFF2-40B4-BE49-F238E27FC236}">
                <a16:creationId xmlns:a16="http://schemas.microsoft.com/office/drawing/2014/main" id="{3064BA92-9470-4933-AAE4-33B4913CFB01}"/>
              </a:ext>
            </a:extLst>
          </p:cNvPr>
          <p:cNvSpPr/>
          <p:nvPr/>
        </p:nvSpPr>
        <p:spPr>
          <a:xfrm>
            <a:off x="4343400" y="4953000"/>
            <a:ext cx="3733800" cy="2876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007464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41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就業領航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DDF58587-8558-43F0-A3D2-7A5DABDD3E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47" y="1338478"/>
            <a:ext cx="4661853" cy="509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18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C2E45F3-4B19-4F80-AA49-7B09EC525904}"/>
              </a:ext>
            </a:extLst>
          </p:cNvPr>
          <p:cNvGrpSpPr/>
          <p:nvPr/>
        </p:nvGrpSpPr>
        <p:grpSpPr>
          <a:xfrm>
            <a:off x="582827" y="1905835"/>
            <a:ext cx="8297433" cy="3915321"/>
            <a:chOff x="582827" y="1905835"/>
            <a:chExt cx="8297433" cy="3915321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27" y="1905835"/>
              <a:ext cx="8297433" cy="3915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9DBECB8A-16F1-4084-9F79-C6618401D335}"/>
                </a:ext>
              </a:extLst>
            </p:cNvPr>
            <p:cNvGrpSpPr/>
            <p:nvPr/>
          </p:nvGrpSpPr>
          <p:grpSpPr>
            <a:xfrm>
              <a:off x="639000" y="2286000"/>
              <a:ext cx="5228400" cy="789600"/>
              <a:chOff x="639000" y="2286000"/>
              <a:chExt cx="5228400" cy="789600"/>
            </a:xfrm>
          </p:grpSpPr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E501306C-A133-4E7A-99C5-AC511D28AD58}"/>
                  </a:ext>
                </a:extLst>
              </p:cNvPr>
              <p:cNvSpPr/>
              <p:nvPr/>
            </p:nvSpPr>
            <p:spPr bwMode="auto">
              <a:xfrm>
                <a:off x="639000" y="22860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6BD10FC2-8B4B-4496-9336-439310883ADF}"/>
                  </a:ext>
                </a:extLst>
              </p:cNvPr>
              <p:cNvSpPr/>
              <p:nvPr/>
            </p:nvSpPr>
            <p:spPr bwMode="auto">
              <a:xfrm>
                <a:off x="5381400" y="28956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4979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9" y="2180789"/>
            <a:ext cx="8272989" cy="25178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圓角矩形圖說文字 11">
            <a:extLst>
              <a:ext uri="{FF2B5EF4-FFF2-40B4-BE49-F238E27FC236}">
                <a16:creationId xmlns:a16="http://schemas.microsoft.com/office/drawing/2014/main" id="{0DE3B739-8287-4BC9-9CAB-7B4F0F01D0FC}"/>
              </a:ext>
            </a:extLst>
          </p:cNvPr>
          <p:cNvSpPr/>
          <p:nvPr/>
        </p:nvSpPr>
        <p:spPr bwMode="auto">
          <a:xfrm>
            <a:off x="4156121" y="5206737"/>
            <a:ext cx="3463879" cy="768531"/>
          </a:xfrm>
          <a:prstGeom prst="wedgeRoundRectCallout">
            <a:avLst>
              <a:gd name="adj1" fmla="val -49826"/>
              <a:gd name="adj2" fmla="val -211261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可選擇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個想要探索的產業別，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651612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81200"/>
            <a:ext cx="5219700" cy="251394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圓角矩形圖說文字 12"/>
          <p:cNvSpPr/>
          <p:nvPr/>
        </p:nvSpPr>
        <p:spPr bwMode="auto">
          <a:xfrm>
            <a:off x="3581400" y="5029200"/>
            <a:ext cx="5219700" cy="860293"/>
          </a:xfrm>
          <a:prstGeom prst="wedgeRoundRectCallout">
            <a:avLst>
              <a:gd name="adj1" fmla="val -37679"/>
              <a:gd name="adj2" fmla="val -149724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按鈕後，若申請書尚未填寫完整，則會出現提示訊息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375770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 bwMode="auto">
          <a:xfrm>
            <a:off x="3810000" y="5007107"/>
            <a:ext cx="4606879" cy="1094775"/>
          </a:xfrm>
          <a:prstGeom prst="wedgeRoundRectCallout">
            <a:avLst>
              <a:gd name="adj1" fmla="val -30970"/>
              <a:gd name="adj2" fmla="val -8301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更新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按鈕後，若申請書已填寫完整，則會出現「修改資料儲存成功」訊息。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2184789" y="1846088"/>
            <a:ext cx="5219700" cy="2805430"/>
            <a:chOff x="0" y="0"/>
            <a:chExt cx="4782820" cy="2663373"/>
          </a:xfrm>
        </p:grpSpPr>
        <p:pic>
          <p:nvPicPr>
            <p:cNvPr id="18" name="圖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8" r="-1"/>
            <a:stretch/>
          </p:blipFill>
          <p:spPr bwMode="auto">
            <a:xfrm>
              <a:off x="0" y="0"/>
              <a:ext cx="4782820" cy="258953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橢圓 18"/>
            <p:cNvSpPr/>
            <p:nvPr/>
          </p:nvSpPr>
          <p:spPr>
            <a:xfrm>
              <a:off x="108472" y="2150737"/>
              <a:ext cx="494774" cy="512636"/>
            </a:xfrm>
            <a:prstGeom prst="ellipse">
              <a:avLst/>
            </a:prstGeom>
            <a:noFill/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55253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C:\Users\Grape\Desktop\22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2" y="1695559"/>
            <a:ext cx="5219700" cy="304736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職場探索規劃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</a:t>
            </a:r>
            <a:r>
              <a:rPr lang="en-US" altLang="zh-CN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 bwMode="auto">
          <a:xfrm>
            <a:off x="3810000" y="5007107"/>
            <a:ext cx="4606879" cy="1094775"/>
          </a:xfrm>
          <a:prstGeom prst="wedgeRoundRectCallout">
            <a:avLst>
              <a:gd name="adj1" fmla="val -30970"/>
              <a:gd name="adj2" fmla="val -83010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送出確認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按鈕後，系統會顯示「資料已送出，無法再修改」提示訊息。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724303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47</a:t>
            </a:fld>
            <a:endParaRPr lang="en-US" altLang="zh-TW"/>
          </a:p>
        </p:txBody>
      </p:sp>
      <p:pic>
        <p:nvPicPr>
          <p:cNvPr id="3" name="圖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099" y="2453956"/>
            <a:ext cx="5257800" cy="1950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下載申請書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810000" y="3657601"/>
            <a:ext cx="871855" cy="304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8" name="圓角矩形圖說文字 12">
            <a:extLst>
              <a:ext uri="{FF2B5EF4-FFF2-40B4-BE49-F238E27FC236}">
                <a16:creationId xmlns:a16="http://schemas.microsoft.com/office/drawing/2014/main" id="{C52C8470-F4E9-4C2C-99E1-E455F9DC622F}"/>
              </a:ext>
            </a:extLst>
          </p:cNvPr>
          <p:cNvSpPr/>
          <p:nvPr/>
        </p:nvSpPr>
        <p:spPr bwMode="auto">
          <a:xfrm>
            <a:off x="4114800" y="4495800"/>
            <a:ext cx="3352800" cy="761996"/>
          </a:xfrm>
          <a:prstGeom prst="wedgeRoundRectCallout">
            <a:avLst>
              <a:gd name="adj1" fmla="val -30109"/>
              <a:gd name="adj2" fmla="val -73527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ts val="24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申請書下載後請簽名後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2400"/>
              </a:lnSpc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送學校存查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79811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7C2525B6-3B0A-4640-9500-8E25F0F25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4"/>
          <a:stretch/>
        </p:blipFill>
        <p:spPr>
          <a:xfrm>
            <a:off x="685800" y="1325566"/>
            <a:ext cx="7696200" cy="5183527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48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圓角矩形圖說文字 4"/>
          <p:cNvSpPr/>
          <p:nvPr/>
        </p:nvSpPr>
        <p:spPr bwMode="auto">
          <a:xfrm>
            <a:off x="6437114" y="4800600"/>
            <a:ext cx="2365772" cy="750884"/>
          </a:xfrm>
          <a:prstGeom prst="wedgeRoundRectCallout">
            <a:avLst>
              <a:gd name="adj1" fmla="val -37643"/>
              <a:gd name="adj2" fmla="val 84965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紙本由本人及家長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簽名後送學校存查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6640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A2F69B5-4FDB-421C-9B79-F1AE64954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7800"/>
            <a:ext cx="4444090" cy="49530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49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PDF(2/2)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046" y="1631699"/>
            <a:ext cx="4010758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09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1C4CAF08-F7AC-4D4A-B96F-9B956AEC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4" b="3664"/>
          <a:stretch/>
        </p:blipFill>
        <p:spPr bwMode="auto">
          <a:xfrm>
            <a:off x="3649096" y="2136075"/>
            <a:ext cx="2379208" cy="4309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</a:t>
            </a:fld>
            <a:endParaRPr lang="en-US" altLang="zh-TW"/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申請畫面</a:t>
            </a: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21" name="圖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3596"/>
          <a:stretch/>
        </p:blipFill>
        <p:spPr>
          <a:xfrm>
            <a:off x="3649096" y="1783693"/>
            <a:ext cx="2379207" cy="43133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F34B9A8-987A-4C48-90FB-CD267CCE9FBD}"/>
              </a:ext>
            </a:extLst>
          </p:cNvPr>
          <p:cNvSpPr/>
          <p:nvPr/>
        </p:nvSpPr>
        <p:spPr bwMode="auto">
          <a:xfrm>
            <a:off x="5257800" y="5715000"/>
            <a:ext cx="685800" cy="34398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FEC2F46B-91AF-496D-BFB1-A3D6A3C304D7}"/>
              </a:ext>
            </a:extLst>
          </p:cNvPr>
          <p:cNvCxnSpPr>
            <a:cxnSpLocks/>
            <a:stCxn id="16" idx="3"/>
            <a:endCxn id="20" idx="1"/>
          </p:cNvCxnSpPr>
          <p:nvPr/>
        </p:nvCxnSpPr>
        <p:spPr bwMode="auto">
          <a:xfrm flipV="1">
            <a:off x="5943600" y="5442466"/>
            <a:ext cx="609600" cy="444529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F4A6FB18-BE12-4D27-86F3-B56B6F93142D}"/>
              </a:ext>
            </a:extLst>
          </p:cNvPr>
          <p:cNvSpPr txBox="1"/>
          <p:nvPr/>
        </p:nvSpPr>
        <p:spPr>
          <a:xfrm>
            <a:off x="6553200" y="5257800"/>
            <a:ext cx="2497592" cy="36933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dirty="0"/>
              <a:t>112</a:t>
            </a:r>
            <a:r>
              <a:rPr lang="zh-TW" altLang="en-US" dirty="0"/>
              <a:t>年計畫</a:t>
            </a:r>
            <a:r>
              <a:rPr lang="zh-CN" altLang="en-US" dirty="0"/>
              <a:t>新</a:t>
            </a:r>
            <a:r>
              <a:rPr lang="zh-TW" altLang="en-US" dirty="0"/>
              <a:t>帳號申請</a:t>
            </a:r>
          </a:p>
        </p:txBody>
      </p:sp>
      <p:sp>
        <p:nvSpPr>
          <p:cNvPr id="3" name="橢圓 2"/>
          <p:cNvSpPr/>
          <p:nvPr/>
        </p:nvSpPr>
        <p:spPr bwMode="auto">
          <a:xfrm>
            <a:off x="5617953" y="6097089"/>
            <a:ext cx="342900" cy="348161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531813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50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填寫基本資料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79CB1F1F-6366-4C7F-99B8-926E4E8D0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30" y="1348737"/>
            <a:ext cx="4673582" cy="511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110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填寫自傳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8799425-14D3-411C-BF89-B20064BBF67B}"/>
              </a:ext>
            </a:extLst>
          </p:cNvPr>
          <p:cNvGrpSpPr/>
          <p:nvPr/>
        </p:nvGrpSpPr>
        <p:grpSpPr>
          <a:xfrm>
            <a:off x="582827" y="1905835"/>
            <a:ext cx="8297433" cy="3915321"/>
            <a:chOff x="582827" y="1905835"/>
            <a:chExt cx="8297433" cy="3915321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3BEAF75-95ED-408C-9D28-A1CED17E05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2827" y="1905835"/>
              <a:ext cx="8297433" cy="39153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260B36B5-1D8C-4CAF-B42B-CCAF67C82011}"/>
                </a:ext>
              </a:extLst>
            </p:cNvPr>
            <p:cNvGrpSpPr/>
            <p:nvPr/>
          </p:nvGrpSpPr>
          <p:grpSpPr>
            <a:xfrm>
              <a:off x="649800" y="2286000"/>
              <a:ext cx="5217600" cy="789600"/>
              <a:chOff x="649800" y="2286000"/>
              <a:chExt cx="5217600" cy="789600"/>
            </a:xfrm>
          </p:grpSpPr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A3E680FA-9972-4FC6-8731-F346A77C187C}"/>
                  </a:ext>
                </a:extLst>
              </p:cNvPr>
              <p:cNvSpPr/>
              <p:nvPr/>
            </p:nvSpPr>
            <p:spPr bwMode="auto">
              <a:xfrm>
                <a:off x="649800" y="2286000"/>
                <a:ext cx="4932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7ABADA4-D0D6-47A7-8797-2F5BAD66DB2C}"/>
                  </a:ext>
                </a:extLst>
              </p:cNvPr>
              <p:cNvSpPr/>
              <p:nvPr/>
            </p:nvSpPr>
            <p:spPr bwMode="auto">
              <a:xfrm>
                <a:off x="5381400" y="2895600"/>
                <a:ext cx="486000" cy="18000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802420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/>
          <p:nvPr/>
        </p:nvPicPr>
        <p:blipFill rotWithShape="1">
          <a:blip r:embed="rId3"/>
          <a:srcRect l="-1" r="537"/>
          <a:stretch/>
        </p:blipFill>
        <p:spPr>
          <a:xfrm>
            <a:off x="1876090" y="1843341"/>
            <a:ext cx="5362910" cy="4038600"/>
          </a:xfrm>
          <a:prstGeom prst="rect">
            <a:avLst/>
          </a:prstGeom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52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體驗學習類型</a:t>
            </a: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企劃書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408" y="1843341"/>
            <a:ext cx="5053018" cy="3165233"/>
          </a:xfrm>
          <a:prstGeom prst="rect">
            <a:avLst/>
          </a:prstGeom>
        </p:spPr>
      </p:pic>
      <p:sp>
        <p:nvSpPr>
          <p:cNvPr id="12" name="橢圓 11">
            <a:extLst>
              <a:ext uri="{FF2B5EF4-FFF2-40B4-BE49-F238E27FC236}">
                <a16:creationId xmlns:a16="http://schemas.microsoft.com/office/drawing/2014/main" id="{5BE7C62D-93B6-4B8C-AB0C-58C29FDD2202}"/>
              </a:ext>
            </a:extLst>
          </p:cNvPr>
          <p:cNvSpPr/>
          <p:nvPr/>
        </p:nvSpPr>
        <p:spPr bwMode="auto">
          <a:xfrm>
            <a:off x="3581400" y="4551374"/>
            <a:ext cx="1828800" cy="4572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 bwMode="auto">
          <a:xfrm>
            <a:off x="5181600" y="3915459"/>
            <a:ext cx="2514600" cy="445811"/>
          </a:xfrm>
          <a:prstGeom prst="wedgeRoundRectCallout">
            <a:avLst>
              <a:gd name="adj1" fmla="val -35596"/>
              <a:gd name="adj2" fmla="val 85954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上傳一份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企劃書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7406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學生申請書</a:t>
            </a:r>
            <a:r>
              <a:rPr lang="en-IN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endParaRPr lang="en-US" altLang="zh-TW" sz="32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3"/>
          <a:srcRect t="13870"/>
          <a:stretch/>
        </p:blipFill>
        <p:spPr>
          <a:xfrm>
            <a:off x="4984447" y="2133600"/>
            <a:ext cx="3706609" cy="422882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/>
          <a:srcRect b="49469"/>
          <a:stretch/>
        </p:blipFill>
        <p:spPr>
          <a:xfrm>
            <a:off x="5019343" y="1676400"/>
            <a:ext cx="3636816" cy="118709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45B95B-43D5-4D6F-89E7-89AEB6BBA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098" y="1435522"/>
            <a:ext cx="4669954" cy="504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3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72836" y="3328987"/>
            <a:ext cx="7772400" cy="1362075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暨縣市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初審操作系統介面</a:t>
            </a:r>
            <a:b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7772400" cy="1500187"/>
          </a:xfrm>
        </p:spPr>
        <p:txBody>
          <a:bodyPr/>
          <a:lstStyle/>
          <a:p>
            <a:endParaRPr lang="zh-TW" altLang="en-US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615893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438400" y="682625"/>
            <a:ext cx="4670425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登入流程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CABAFA-F2A8-466B-BCD0-719296808113}"/>
              </a:ext>
            </a:extLst>
          </p:cNvPr>
          <p:cNvSpPr/>
          <p:nvPr/>
        </p:nvSpPr>
        <p:spPr bwMode="auto">
          <a:xfrm>
            <a:off x="2165857" y="2668091"/>
            <a:ext cx="1578692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一般帳號登入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529EDB8-B5B4-4746-A74C-3F6504448464}"/>
              </a:ext>
            </a:extLst>
          </p:cNvPr>
          <p:cNvSpPr/>
          <p:nvPr/>
        </p:nvSpPr>
        <p:spPr bwMode="auto">
          <a:xfrm>
            <a:off x="4522468" y="2683225"/>
            <a:ext cx="215319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教育雲端帳號登入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E10664-A1BA-425B-B1CD-13AFFF0D232B}"/>
              </a:ext>
            </a:extLst>
          </p:cNvPr>
          <p:cNvSpPr/>
          <p:nvPr/>
        </p:nvSpPr>
        <p:spPr bwMode="auto">
          <a:xfrm>
            <a:off x="4571999" y="3978625"/>
            <a:ext cx="2057401" cy="38100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dirty="0">
                <a:latin typeface="Arial" charset="0"/>
              </a:rPr>
              <a:t>新申請帳號密碼</a:t>
            </a:r>
            <a:endParaRPr lang="en-US" altLang="zh-TW" dirty="0">
              <a:latin typeface="Arial" charset="0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0B460C4C-46D5-416F-8413-B3D918DC7D25}"/>
              </a:ext>
            </a:extLst>
          </p:cNvPr>
          <p:cNvCxnSpPr>
            <a:cxnSpLocks/>
            <a:stCxn id="8" idx="2"/>
            <a:endCxn id="36" idx="1"/>
          </p:cNvCxnSpPr>
          <p:nvPr/>
        </p:nvCxnSpPr>
        <p:spPr bwMode="auto">
          <a:xfrm rot="16200000" flipH="1">
            <a:off x="1657920" y="4346373"/>
            <a:ext cx="2888859" cy="294293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426A9A71-87D7-449F-82BC-E6F97166C695}"/>
              </a:ext>
            </a:extLst>
          </p:cNvPr>
          <p:cNvCxnSpPr>
            <a:cxnSpLocks/>
            <a:stCxn id="10" idx="2"/>
            <a:endCxn id="36" idx="3"/>
          </p:cNvCxnSpPr>
          <p:nvPr/>
        </p:nvCxnSpPr>
        <p:spPr bwMode="auto">
          <a:xfrm rot="5400000">
            <a:off x="4678188" y="5015437"/>
            <a:ext cx="1578325" cy="266700"/>
          </a:xfrm>
          <a:prstGeom prst="bentConnector2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0" name="接點: 肘形 69">
            <a:extLst>
              <a:ext uri="{FF2B5EF4-FFF2-40B4-BE49-F238E27FC236}">
                <a16:creationId xmlns:a16="http://schemas.microsoft.com/office/drawing/2014/main" id="{901AED05-E7C7-4E44-9F0C-C9C035F58EC6}"/>
              </a:ext>
            </a:extLst>
          </p:cNvPr>
          <p:cNvCxnSpPr>
            <a:cxnSpLocks/>
            <a:stCxn id="23" idx="2"/>
            <a:endCxn id="8" idx="0"/>
          </p:cNvCxnSpPr>
          <p:nvPr/>
        </p:nvCxnSpPr>
        <p:spPr bwMode="auto">
          <a:xfrm rot="5400000">
            <a:off x="3216594" y="1643610"/>
            <a:ext cx="763091" cy="128587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3" name="接點: 肘形 72">
            <a:extLst>
              <a:ext uri="{FF2B5EF4-FFF2-40B4-BE49-F238E27FC236}">
                <a16:creationId xmlns:a16="http://schemas.microsoft.com/office/drawing/2014/main" id="{0F942B79-31E1-446D-A9EA-8C9AB7540900}"/>
              </a:ext>
            </a:extLst>
          </p:cNvPr>
          <p:cNvCxnSpPr>
            <a:cxnSpLocks/>
            <a:stCxn id="23" idx="2"/>
            <a:endCxn id="9" idx="0"/>
          </p:cNvCxnSpPr>
          <p:nvPr/>
        </p:nvCxnSpPr>
        <p:spPr bwMode="auto">
          <a:xfrm rot="16200000" flipH="1">
            <a:off x="4530957" y="1615116"/>
            <a:ext cx="778225" cy="1357991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34D88081-513D-4E67-9927-6DA568E73FC5}"/>
              </a:ext>
            </a:extLst>
          </p:cNvPr>
          <p:cNvCxnSpPr>
            <a:cxnSpLocks/>
            <a:stCxn id="9" idx="2"/>
            <a:endCxn id="44" idx="0"/>
          </p:cNvCxnSpPr>
          <p:nvPr/>
        </p:nvCxnSpPr>
        <p:spPr bwMode="auto">
          <a:xfrm>
            <a:off x="5599065" y="3064225"/>
            <a:ext cx="872" cy="228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A6434DA5-1B97-4459-AEEC-A3D88DFC3668}"/>
              </a:ext>
            </a:extLst>
          </p:cNvPr>
          <p:cNvSpPr/>
          <p:nvPr/>
        </p:nvSpPr>
        <p:spPr bwMode="auto">
          <a:xfrm>
            <a:off x="5026045" y="3292825"/>
            <a:ext cx="1147783" cy="381000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同意授權</a:t>
            </a:r>
            <a:endParaRPr kumimoji="1" lang="en-US" altLang="zh-TW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633B7EFA-5507-4B03-9F3C-13F5E1622F4D}"/>
              </a:ext>
            </a:extLst>
          </p:cNvPr>
          <p:cNvCxnSpPr>
            <a:cxnSpLocks/>
            <a:stCxn id="44" idx="2"/>
            <a:endCxn id="10" idx="0"/>
          </p:cNvCxnSpPr>
          <p:nvPr/>
        </p:nvCxnSpPr>
        <p:spPr bwMode="auto">
          <a:xfrm>
            <a:off x="5599937" y="3673825"/>
            <a:ext cx="763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8A097EE-D377-45F9-A50A-6B4F3D6CD2B1}"/>
              </a:ext>
            </a:extLst>
          </p:cNvPr>
          <p:cNvSpPr txBox="1"/>
          <p:nvPr/>
        </p:nvSpPr>
        <p:spPr>
          <a:xfrm>
            <a:off x="1834389" y="25100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B8A1C9-1B55-4E65-A456-0CC09FC78882}"/>
              </a:ext>
            </a:extLst>
          </p:cNvPr>
          <p:cNvSpPr txBox="1"/>
          <p:nvPr/>
        </p:nvSpPr>
        <p:spPr>
          <a:xfrm>
            <a:off x="4191000" y="253082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D81FA99-6AA2-4387-9164-FF0DDA62436D}"/>
              </a:ext>
            </a:extLst>
          </p:cNvPr>
          <p:cNvSpPr/>
          <p:nvPr/>
        </p:nvSpPr>
        <p:spPr bwMode="auto">
          <a:xfrm>
            <a:off x="3242991" y="1524000"/>
            <a:ext cx="1996166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學校</a:t>
            </a:r>
            <a:r>
              <a:rPr lang="en-US" altLang="zh-TW" dirty="0">
                <a:latin typeface="Arial" charset="0"/>
              </a:rPr>
              <a:t>(</a:t>
            </a:r>
            <a:r>
              <a:rPr lang="zh-TW" altLang="en-US" dirty="0">
                <a:latin typeface="Arial" charset="0"/>
              </a:rPr>
              <a:t>暨縣市</a:t>
            </a:r>
            <a:r>
              <a:rPr lang="en-US" altLang="zh-TW" dirty="0">
                <a:latin typeface="Arial" charset="0"/>
              </a:rPr>
              <a:t>)</a:t>
            </a:r>
            <a:r>
              <a:rPr lang="zh-TW" altLang="en-US" dirty="0">
                <a:latin typeface="Arial" charset="0"/>
              </a:rPr>
              <a:t>登入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39" name="投影片編號版面配置區 1">
            <a:extLst>
              <a:ext uri="{FF2B5EF4-FFF2-40B4-BE49-F238E27FC236}">
                <a16:creationId xmlns:a16="http://schemas.microsoft.com/office/drawing/2014/main" id="{E829BF70-5A7A-4D24-9B5E-7261251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55</a:t>
            </a:fld>
            <a:endParaRPr lang="en-US" altLang="zh-TW" dirty="0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E976FB6-623D-453E-8E51-5361B167AEA6}"/>
              </a:ext>
            </a:extLst>
          </p:cNvPr>
          <p:cNvSpPr/>
          <p:nvPr/>
        </p:nvSpPr>
        <p:spPr bwMode="auto">
          <a:xfrm>
            <a:off x="3249496" y="5747450"/>
            <a:ext cx="2084504" cy="3810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登入系統開始審查</a:t>
            </a:r>
          </a:p>
        </p:txBody>
      </p:sp>
    </p:spTree>
    <p:extLst>
      <p:ext uri="{BB962C8B-B14F-4D97-AF65-F5344CB8AC3E}">
        <p14:creationId xmlns:p14="http://schemas.microsoft.com/office/powerpoint/2010/main" val="7585754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B7D5E41-711B-457F-AA2E-47F219B3F077}"/>
              </a:ext>
            </a:extLst>
          </p:cNvPr>
          <p:cNvGrpSpPr/>
          <p:nvPr/>
        </p:nvGrpSpPr>
        <p:grpSpPr>
          <a:xfrm>
            <a:off x="1050279" y="1375734"/>
            <a:ext cx="6962027" cy="4948866"/>
            <a:chOff x="0" y="0"/>
            <a:chExt cx="4509770" cy="3206015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BDABA1B8-832F-4B67-AC27-F714F79C07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549"/>
            <a:stretch/>
          </p:blipFill>
          <p:spPr>
            <a:xfrm>
              <a:off x="4375" y="8751"/>
              <a:ext cx="4490720" cy="319726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FC6219EA-456E-4AAB-B03D-D8DC3E976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09770" cy="527685"/>
            </a:xfrm>
            <a:prstGeom prst="rect">
              <a:avLst/>
            </a:prstGeom>
          </p:spPr>
        </p:pic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C48E4A8A-B90C-41EC-A10C-0AEA1955CB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033" y="1411569"/>
            <a:ext cx="6932618" cy="77523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69"/>
          <a:stretch/>
        </p:blipFill>
        <p:spPr>
          <a:xfrm>
            <a:off x="7146313" y="1533654"/>
            <a:ext cx="435950" cy="56793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7"/>
          <a:srcRect t="20347" r="2149" b="24844"/>
          <a:stretch/>
        </p:blipFill>
        <p:spPr>
          <a:xfrm>
            <a:off x="1064983" y="2929199"/>
            <a:ext cx="6783617" cy="3530837"/>
          </a:xfrm>
          <a:prstGeom prst="rect">
            <a:avLst/>
          </a:prstGeom>
        </p:spPr>
      </p:pic>
      <p:sp>
        <p:nvSpPr>
          <p:cNvPr id="11" name="圓角矩形圖說文字 9">
            <a:extLst>
              <a:ext uri="{FF2B5EF4-FFF2-40B4-BE49-F238E27FC236}">
                <a16:creationId xmlns:a16="http://schemas.microsoft.com/office/drawing/2014/main" id="{6B31F8E3-7354-4C36-81EE-84E40E5D1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126" y="2300192"/>
            <a:ext cx="2376000" cy="1447834"/>
          </a:xfrm>
          <a:prstGeom prst="wedgeRoundRectCallout">
            <a:avLst>
              <a:gd name="adj1" fmla="val -62230"/>
              <a:gd name="adj2" fmla="val 3550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學校老師及縣市承辦人點選「登入」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選擇「學校暨縣市登入」進行登入</a:t>
            </a:r>
          </a:p>
        </p:txBody>
      </p:sp>
      <p:sp>
        <p:nvSpPr>
          <p:cNvPr id="8" name="橢圓 7"/>
          <p:cNvSpPr/>
          <p:nvPr/>
        </p:nvSpPr>
        <p:spPr bwMode="auto">
          <a:xfrm>
            <a:off x="3657600" y="2925722"/>
            <a:ext cx="1752600" cy="16462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B10E670-7D30-439E-BE4F-7CF44339725B}"/>
              </a:ext>
            </a:extLst>
          </p:cNvPr>
          <p:cNvSpPr/>
          <p:nvPr/>
        </p:nvSpPr>
        <p:spPr bwMode="auto">
          <a:xfrm>
            <a:off x="7146269" y="1538340"/>
            <a:ext cx="383167" cy="538940"/>
          </a:xfrm>
          <a:prstGeom prst="rect">
            <a:avLst/>
          </a:prstGeom>
          <a:solidFill>
            <a:srgbClr val="5798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D3A7124A-0CBE-4428-84BC-35A158F1EB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44" y="1595500"/>
            <a:ext cx="495288" cy="495288"/>
          </a:xfrm>
          <a:prstGeom prst="rect">
            <a:avLst/>
          </a:prstGeom>
        </p:spPr>
      </p:pic>
      <p:sp>
        <p:nvSpPr>
          <p:cNvPr id="16" name="橢圓 15">
            <a:extLst>
              <a:ext uri="{FF2B5EF4-FFF2-40B4-BE49-F238E27FC236}">
                <a16:creationId xmlns:a16="http://schemas.microsoft.com/office/drawing/2014/main" id="{3523F712-AC25-42E1-8C7C-CE584F238114}"/>
              </a:ext>
            </a:extLst>
          </p:cNvPr>
          <p:cNvSpPr/>
          <p:nvPr/>
        </p:nvSpPr>
        <p:spPr>
          <a:xfrm>
            <a:off x="7529437" y="1557963"/>
            <a:ext cx="513040" cy="5193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514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一般登入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886995B0-31EE-44EA-8A77-3C30C5699022}"/>
              </a:ext>
            </a:extLst>
          </p:cNvPr>
          <p:cNvGrpSpPr/>
          <p:nvPr/>
        </p:nvGrpSpPr>
        <p:grpSpPr>
          <a:xfrm>
            <a:off x="677862" y="1676400"/>
            <a:ext cx="8305800" cy="4395711"/>
            <a:chOff x="685800" y="1600200"/>
            <a:chExt cx="8262978" cy="4373048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A3124C3-81C6-4693-B1BB-A7F2EA738F09}"/>
                </a:ext>
              </a:extLst>
            </p:cNvPr>
            <p:cNvGrpSpPr/>
            <p:nvPr/>
          </p:nvGrpSpPr>
          <p:grpSpPr>
            <a:xfrm>
              <a:off x="685800" y="1600200"/>
              <a:ext cx="8262978" cy="4373048"/>
              <a:chOff x="685800" y="1600200"/>
              <a:chExt cx="8262978" cy="4373048"/>
            </a:xfrm>
          </p:grpSpPr>
          <p:pic>
            <p:nvPicPr>
              <p:cNvPr id="12" name="圖片 11">
                <a:extLst>
                  <a:ext uri="{FF2B5EF4-FFF2-40B4-BE49-F238E27FC236}">
                    <a16:creationId xmlns:a16="http://schemas.microsoft.com/office/drawing/2014/main" id="{B1DEE051-835F-4FB2-9F6B-875AFA5CEB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800" y="1600200"/>
                <a:ext cx="8262978" cy="4373048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13" name="橢圓 12">
                <a:extLst>
                  <a:ext uri="{FF2B5EF4-FFF2-40B4-BE49-F238E27FC236}">
                    <a16:creationId xmlns:a16="http://schemas.microsoft.com/office/drawing/2014/main" id="{AE85E4AC-B85E-4106-B40B-2C981E20AA1E}"/>
                  </a:ext>
                </a:extLst>
              </p:cNvPr>
              <p:cNvSpPr/>
              <p:nvPr/>
            </p:nvSpPr>
            <p:spPr bwMode="auto">
              <a:xfrm>
                <a:off x="797002" y="5330516"/>
                <a:ext cx="1107998" cy="603863"/>
              </a:xfrm>
              <a:prstGeom prst="ellips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15" name="圓角矩形圖說文字 9">
              <a:extLst>
                <a:ext uri="{FF2B5EF4-FFF2-40B4-BE49-F238E27FC236}">
                  <a16:creationId xmlns:a16="http://schemas.microsoft.com/office/drawing/2014/main" id="{B862A786-AF44-492C-BE1C-3F07D5CF4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633" y="3474680"/>
              <a:ext cx="1887538" cy="624088"/>
            </a:xfrm>
            <a:prstGeom prst="wedgeRoundRectCallout">
              <a:avLst>
                <a:gd name="adj1" fmla="val -62679"/>
                <a:gd name="adj2" fmla="val 44425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帳號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密碼</a:t>
              </a:r>
            </a:p>
          </p:txBody>
        </p:sp>
      </p:grpSp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0" t="86908" b="1222"/>
          <a:stretch/>
        </p:blipFill>
        <p:spPr>
          <a:xfrm>
            <a:off x="4010023" y="5534811"/>
            <a:ext cx="1752600" cy="3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517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58</a:t>
            </a:fld>
            <a:endParaRPr lang="en-US" altLang="zh-TW"/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7741AC65-1B99-479D-8CC2-E903D9477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Rectangle 23">
            <a:extLst>
              <a:ext uri="{FF2B5EF4-FFF2-40B4-BE49-F238E27FC236}">
                <a16:creationId xmlns:a16="http://schemas.microsoft.com/office/drawing/2014/main" id="{417855E7-4CDF-4C98-A274-EF84EC152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2972C9B-C026-4C82-A731-4A6043687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B8DFF856-9DB0-4FA6-95E0-593037D6FDD3}"/>
              </a:ext>
            </a:extLst>
          </p:cNvPr>
          <p:cNvGrpSpPr/>
          <p:nvPr/>
        </p:nvGrpSpPr>
        <p:grpSpPr>
          <a:xfrm>
            <a:off x="1058119" y="3962400"/>
            <a:ext cx="542081" cy="1377387"/>
            <a:chOff x="1058119" y="3962400"/>
            <a:chExt cx="542081" cy="1377387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A4FAF447-1BE2-429D-8DF0-A5E87F4DDE12}"/>
                </a:ext>
              </a:extLst>
            </p:cNvPr>
            <p:cNvSpPr/>
            <p:nvPr/>
          </p:nvSpPr>
          <p:spPr bwMode="auto">
            <a:xfrm>
              <a:off x="1066800" y="3962400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B9255EBF-CB2F-4CB3-B2D8-6BFD4C62F400}"/>
                </a:ext>
              </a:extLst>
            </p:cNvPr>
            <p:cNvSpPr/>
            <p:nvPr/>
          </p:nvSpPr>
          <p:spPr bwMode="auto">
            <a:xfrm>
              <a:off x="1058119" y="4572000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B452B34C-E2FE-4596-98D8-6389A7BF30CA}"/>
                </a:ext>
              </a:extLst>
            </p:cNvPr>
            <p:cNvSpPr/>
            <p:nvPr/>
          </p:nvSpPr>
          <p:spPr bwMode="auto">
            <a:xfrm>
              <a:off x="1066800" y="5187387"/>
              <a:ext cx="5334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DCED371D-55CA-4135-A935-F9720C47D4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42"/>
          <a:stretch/>
        </p:blipFill>
        <p:spPr>
          <a:xfrm>
            <a:off x="574647" y="1509862"/>
            <a:ext cx="8477387" cy="4509938"/>
          </a:xfrm>
          <a:prstGeom prst="rect">
            <a:avLst/>
          </a:prstGeom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698A304-60AF-453D-A1A9-7AE515BDAC6D}"/>
              </a:ext>
            </a:extLst>
          </p:cNvPr>
          <p:cNvSpPr/>
          <p:nvPr/>
        </p:nvSpPr>
        <p:spPr bwMode="auto">
          <a:xfrm>
            <a:off x="4191000" y="5410200"/>
            <a:ext cx="2057400" cy="4572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52012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809E3BCC-A4FE-4172-AFAD-95AD94260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78" y="1470247"/>
            <a:ext cx="365655" cy="394125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59</a:t>
            </a:fld>
            <a:endParaRPr lang="en-US" altLang="zh-TW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1" t="12222" r="9462"/>
          <a:stretch/>
        </p:blipFill>
        <p:spPr>
          <a:xfrm>
            <a:off x="457200" y="1442283"/>
            <a:ext cx="3744531" cy="501386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657600"/>
            <a:ext cx="4157662" cy="1764066"/>
          </a:xfrm>
          <a:prstGeom prst="rect">
            <a:avLst/>
          </a:prstGeom>
        </p:spPr>
      </p:pic>
      <p:sp>
        <p:nvSpPr>
          <p:cNvPr id="9" name="Rectangle 22">
            <a:extLst>
              <a:ext uri="{FF2B5EF4-FFF2-40B4-BE49-F238E27FC236}">
                <a16:creationId xmlns:a16="http://schemas.microsoft.com/office/drawing/2014/main" id="{347440AB-ECB0-4FCA-B005-ED510424C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353CCC2F-40EC-43A4-8691-4BFF2F959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82625"/>
            <a:ext cx="5105399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教育雲端帳號登入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2" name="Rectangle 22">
            <a:extLst>
              <a:ext uri="{FF2B5EF4-FFF2-40B4-BE49-F238E27FC236}">
                <a16:creationId xmlns:a16="http://schemas.microsoft.com/office/drawing/2014/main" id="{10D35DEF-6E6E-485A-8304-F57E3BC96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3" name="圓角矩形圖說文字 12"/>
          <p:cNvSpPr/>
          <p:nvPr/>
        </p:nvSpPr>
        <p:spPr bwMode="auto">
          <a:xfrm>
            <a:off x="5562600" y="2600641"/>
            <a:ext cx="3200399" cy="752159"/>
          </a:xfrm>
          <a:prstGeom prst="wedgeRoundRectCallout">
            <a:avLst>
              <a:gd name="adj1" fmla="val -34509"/>
              <a:gd name="adj2" fmla="val 75015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>
                <a:latin typeface="Arial" charset="0"/>
              </a:rPr>
              <a:t>登入後點擊同意授權</a:t>
            </a:r>
            <a:endParaRPr lang="en-US" altLang="zh-CN" dirty="0">
              <a:latin typeface="Arial" charset="0"/>
            </a:endParaRPr>
          </a:p>
          <a:p>
            <a:pPr eaLnBrk="1" hangingPunct="1"/>
            <a:r>
              <a:rPr lang="zh-CN" altLang="en-US" dirty="0">
                <a:latin typeface="Arial" charset="0"/>
              </a:rPr>
              <a:t>以完成教育雲端帳號的授權</a:t>
            </a:r>
            <a:endParaRPr lang="en-US" altLang="zh-TW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05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</a:t>
            </a:fld>
            <a:endParaRPr lang="en-US" altLang="zh-TW"/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0D5D313C-D422-49BB-BB9C-AED42E10A972}"/>
              </a:ext>
            </a:extLst>
          </p:cNvPr>
          <p:cNvGrpSpPr/>
          <p:nvPr/>
        </p:nvGrpSpPr>
        <p:grpSpPr>
          <a:xfrm>
            <a:off x="3502572" y="1573617"/>
            <a:ext cx="2160000" cy="4674783"/>
            <a:chOff x="3502572" y="1573617"/>
            <a:chExt cx="2160000" cy="4674783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572" y="1573617"/>
              <a:ext cx="2160000" cy="4674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8014D736-85CA-4183-B26F-9A69A195CBD4}"/>
                </a:ext>
              </a:extLst>
            </p:cNvPr>
            <p:cNvSpPr txBox="1"/>
            <p:nvPr/>
          </p:nvSpPr>
          <p:spPr>
            <a:xfrm>
              <a:off x="3696724" y="1847259"/>
              <a:ext cx="1836000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CN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90C08FC7-71A9-45AA-9E79-4C265792A636}"/>
              </a:ext>
            </a:extLst>
          </p:cNvPr>
          <p:cNvGrpSpPr/>
          <p:nvPr/>
        </p:nvGrpSpPr>
        <p:grpSpPr>
          <a:xfrm>
            <a:off x="656896" y="1573617"/>
            <a:ext cx="2160000" cy="4674783"/>
            <a:chOff x="656896" y="1573617"/>
            <a:chExt cx="2160000" cy="4674783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6" y="1573617"/>
              <a:ext cx="2160000" cy="4674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F74BA52D-E8B6-471C-88EF-C2A46FD5BCC6}"/>
                </a:ext>
              </a:extLst>
            </p:cNvPr>
            <p:cNvSpPr txBox="1"/>
            <p:nvPr/>
          </p:nvSpPr>
          <p:spPr>
            <a:xfrm>
              <a:off x="838023" y="1841789"/>
              <a:ext cx="1872000" cy="1261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教育部</a:t>
              </a:r>
              <a:r>
                <a:rPr lang="en-US" altLang="zh-CN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112</a:t>
              </a:r>
              <a:r>
                <a:rPr lang="zh-TW" altLang="en-US" sz="700" b="0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年度青年教育與就業儲蓄帳戶方案</a:t>
              </a: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F8EA0D1A-9ABD-42A3-A841-B0C756F9421A}"/>
              </a:ext>
            </a:extLst>
          </p:cNvPr>
          <p:cNvGrpSpPr/>
          <p:nvPr/>
        </p:nvGrpSpPr>
        <p:grpSpPr>
          <a:xfrm>
            <a:off x="6348248" y="1573617"/>
            <a:ext cx="2160000" cy="4674783"/>
            <a:chOff x="6348248" y="1573617"/>
            <a:chExt cx="2160000" cy="4674783"/>
          </a:xfrm>
        </p:grpSpPr>
        <p:grpSp>
          <p:nvGrpSpPr>
            <p:cNvPr id="25" name="群組 24">
              <a:extLst>
                <a:ext uri="{FF2B5EF4-FFF2-40B4-BE49-F238E27FC236}">
                  <a16:creationId xmlns:a16="http://schemas.microsoft.com/office/drawing/2014/main" id="{35D47E02-3827-4231-AA9D-7945617A9EBE}"/>
                </a:ext>
              </a:extLst>
            </p:cNvPr>
            <p:cNvGrpSpPr/>
            <p:nvPr/>
          </p:nvGrpSpPr>
          <p:grpSpPr>
            <a:xfrm>
              <a:off x="6348248" y="1573617"/>
              <a:ext cx="2160000" cy="4674783"/>
              <a:chOff x="6348248" y="1573617"/>
              <a:chExt cx="2160000" cy="4674783"/>
            </a:xfrm>
          </p:grpSpPr>
          <p:pic>
            <p:nvPicPr>
              <p:cNvPr id="27" name="圖片 2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8248" y="1573617"/>
                <a:ext cx="2160000" cy="467478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8" name="文字方塊 27">
                <a:extLst>
                  <a:ext uri="{FF2B5EF4-FFF2-40B4-BE49-F238E27FC236}">
                    <a16:creationId xmlns:a16="http://schemas.microsoft.com/office/drawing/2014/main" id="{92ED46E8-4AE8-4FD6-83C8-5D21527B1091}"/>
                  </a:ext>
                </a:extLst>
              </p:cNvPr>
              <p:cNvSpPr txBox="1"/>
              <p:nvPr/>
            </p:nvSpPr>
            <p:spPr>
              <a:xfrm>
                <a:off x="6553200" y="1847548"/>
                <a:ext cx="1836000" cy="126120"/>
              </a:xfrm>
              <a:prstGeom prst="rect">
                <a:avLst/>
              </a:prstGeom>
              <a:solidFill>
                <a:srgbClr val="FFAC06"/>
              </a:solidFill>
              <a:ln>
                <a:noFill/>
              </a:ln>
            </p:spPr>
            <p:txBody>
              <a:bodyPr wrap="square" lIns="0" tIns="36000" rIns="0" bIns="0" rtlCol="0">
                <a:spAutoFit/>
              </a:bodyPr>
              <a:lstStyle/>
              <a:p>
                <a:pPr algn="ctr">
                  <a:lnSpc>
                    <a:spcPts val="700"/>
                  </a:lnSpc>
                </a:pP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教育部</a:t>
                </a:r>
                <a:r>
                  <a:rPr lang="en-US" altLang="zh-CN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112</a:t>
                </a:r>
                <a:r>
                  <a:rPr lang="zh-TW" altLang="en-US" sz="700" b="0" dirty="0">
                    <a:solidFill>
                      <a:schemeClr val="bg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年度青年教育與就業儲蓄帳戶方案</a:t>
                </a:r>
              </a:p>
            </p:txBody>
          </p:sp>
        </p:grp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8CEDA3A3-7DF8-4B64-9F3B-B76E431E0B7E}"/>
                </a:ext>
              </a:extLst>
            </p:cNvPr>
            <p:cNvSpPr txBox="1"/>
            <p:nvPr/>
          </p:nvSpPr>
          <p:spPr>
            <a:xfrm>
              <a:off x="6553200" y="5029200"/>
              <a:ext cx="1726276" cy="446720"/>
            </a:xfrm>
            <a:prstGeom prst="rect">
              <a:avLst/>
            </a:prstGeom>
            <a:solidFill>
              <a:srgbClr val="F1F1F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非學校型實驗教育</a:t>
              </a:r>
              <a:r>
                <a:rPr lang="en-US" altLang="zh-TW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非與學校合作</a:t>
              </a:r>
              <a:r>
                <a:rPr lang="en-US" altLang="zh-TW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)11</a:t>
              </a:r>
              <a:r>
                <a:rPr lang="en-US" altLang="zh-CN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年帳</a:t>
              </a:r>
              <a:endParaRPr lang="en-US" altLang="zh-TW" sz="700" b="0" dirty="0">
                <a:solidFill>
                  <a:srgbClr val="2121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密申請</a:t>
              </a:r>
              <a:r>
                <a:rPr lang="en-US" altLang="zh-TW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請將姓名、電話等聯絡資訊</a:t>
              </a:r>
              <a:r>
                <a:rPr lang="en-US" altLang="zh-TW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EMAIL</a:t>
              </a:r>
            </a:p>
            <a:p>
              <a:pPr>
                <a:lnSpc>
                  <a:spcPts val="800"/>
                </a:lnSpc>
              </a:pPr>
              <a:r>
                <a:rPr lang="zh-TW" altLang="en-US" sz="700" b="0" dirty="0">
                  <a:solidFill>
                    <a:srgbClr val="212123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到</a:t>
              </a:r>
              <a:r>
                <a:rPr lang="en-US" altLang="zh-TW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youngcloud@mail.ncnu.edu.tw </a:t>
              </a:r>
              <a:r>
                <a:rPr lang="zh-TW" altLang="en-US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信箱</a:t>
              </a:r>
              <a:r>
                <a:rPr lang="en-US" altLang="zh-TW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, </a:t>
              </a:r>
              <a:r>
                <a:rPr lang="zh-TW" altLang="en-US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本</a:t>
              </a:r>
              <a:endParaRPr lang="en-US" altLang="zh-TW" sz="700" b="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lnSpc>
                  <a:spcPts val="800"/>
                </a:lnSpc>
              </a:pPr>
              <a:r>
                <a:rPr lang="zh-TW" altLang="en-US" sz="700" b="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中心會盡速協助開通帳號。</a:t>
              </a:r>
              <a:endParaRPr lang="zh-TW" altLang="en-US" sz="700" b="0" dirty="0">
                <a:solidFill>
                  <a:srgbClr val="21212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橢圓 28"/>
          <p:cNvSpPr/>
          <p:nvPr/>
        </p:nvSpPr>
        <p:spPr bwMode="auto">
          <a:xfrm>
            <a:off x="6992938" y="4495800"/>
            <a:ext cx="931862" cy="457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B68B2052-3D25-49F5-B8F1-0122F074AD6F}"/>
              </a:ext>
            </a:extLst>
          </p:cNvPr>
          <p:cNvSpPr/>
          <p:nvPr/>
        </p:nvSpPr>
        <p:spPr bwMode="auto">
          <a:xfrm>
            <a:off x="736600" y="2362200"/>
            <a:ext cx="1973423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E72134C-9F9F-4233-A6FA-C4DED31A4C7E}"/>
              </a:ext>
            </a:extLst>
          </p:cNvPr>
          <p:cNvSpPr/>
          <p:nvPr/>
        </p:nvSpPr>
        <p:spPr bwMode="auto">
          <a:xfrm>
            <a:off x="3585288" y="2819400"/>
            <a:ext cx="1973423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202C923-FA8D-4FFF-988D-81A529CA1117}"/>
              </a:ext>
            </a:extLst>
          </p:cNvPr>
          <p:cNvSpPr/>
          <p:nvPr/>
        </p:nvSpPr>
        <p:spPr bwMode="auto">
          <a:xfrm>
            <a:off x="6415777" y="3263460"/>
            <a:ext cx="1973423" cy="110622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7BBFB2A3-D8EA-4E5B-A4F2-A788FA36115E}"/>
              </a:ext>
            </a:extLst>
          </p:cNvPr>
          <p:cNvSpPr txBox="1"/>
          <p:nvPr/>
        </p:nvSpPr>
        <p:spPr>
          <a:xfrm>
            <a:off x="382336" y="24087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1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C02CE014-6F1F-4339-A27B-2F03548EBF7B}"/>
              </a:ext>
            </a:extLst>
          </p:cNvPr>
          <p:cNvSpPr txBox="1"/>
          <p:nvPr/>
        </p:nvSpPr>
        <p:spPr>
          <a:xfrm>
            <a:off x="3211726" y="28810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2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415F6494-FEC1-4756-9DC5-D36F91F3BC5C}"/>
              </a:ext>
            </a:extLst>
          </p:cNvPr>
          <p:cNvSpPr txBox="1"/>
          <p:nvPr/>
        </p:nvSpPr>
        <p:spPr>
          <a:xfrm>
            <a:off x="6057402" y="363190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3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003C4F2-1FFC-4AE7-8083-CC8CDF861E21}"/>
              </a:ext>
            </a:extLst>
          </p:cNvPr>
          <p:cNvSpPr txBox="1"/>
          <p:nvPr/>
        </p:nvSpPr>
        <p:spPr>
          <a:xfrm>
            <a:off x="6643519" y="45712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>
                <a:solidFill>
                  <a:srgbClr val="FF0000"/>
                </a:solidFill>
              </a:rPr>
              <a:t>4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7" name="Rectangle 22">
            <a:extLst>
              <a:ext uri="{FF2B5EF4-FFF2-40B4-BE49-F238E27FC236}">
                <a16:creationId xmlns:a16="http://schemas.microsoft.com/office/drawing/2014/main" id="{B8D0B8EE-D036-40B7-94C0-9814414B1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38" name="Rectangle 23">
            <a:extLst>
              <a:ext uri="{FF2B5EF4-FFF2-40B4-BE49-F238E27FC236}">
                <a16:creationId xmlns:a16="http://schemas.microsoft.com/office/drawing/2014/main" id="{916BDA3C-FD11-4376-8EA3-9D971F588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id="{DB15FC45-897C-4287-8C0A-2AD544E81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24280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60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種子教師申請帳密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5CD8917-B7B9-4F7E-A8EA-DEB758D1E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431" y="1324752"/>
            <a:ext cx="5393137" cy="5135738"/>
          </a:xfrm>
          <a:prstGeom prst="rect">
            <a:avLst/>
          </a:prstGeom>
        </p:spPr>
      </p:pic>
      <p:sp>
        <p:nvSpPr>
          <p:cNvPr id="12" name="圓角矩形圖說文字 10">
            <a:extLst>
              <a:ext uri="{FF2B5EF4-FFF2-40B4-BE49-F238E27FC236}">
                <a16:creationId xmlns:a16="http://schemas.microsoft.com/office/drawing/2014/main" id="{8A17E730-0837-4AA9-AFA3-72AF7EF6A24B}"/>
              </a:ext>
            </a:extLst>
          </p:cNvPr>
          <p:cNvSpPr/>
          <p:nvPr/>
        </p:nvSpPr>
        <p:spPr bwMode="auto">
          <a:xfrm>
            <a:off x="6781800" y="3892621"/>
            <a:ext cx="2362200" cy="1524000"/>
          </a:xfrm>
          <a:prstGeom prst="wedgeRoundRectCallout">
            <a:avLst>
              <a:gd name="adj1" fmla="val -62323"/>
              <a:gd name="adj2" fmla="val 23752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填寫帳號密碼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CN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後送出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系統將會寄出驗證信進行確認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/>
            <a:endParaRPr kumimoji="1" lang="en-US" altLang="zh-TW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050602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新建帳號驗證信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7" name="圖片 6"/>
          <p:cNvPicPr/>
          <p:nvPr/>
        </p:nvPicPr>
        <p:blipFill rotWithShape="1">
          <a:blip r:embed="rId3"/>
          <a:srcRect l="-1" r="2849" b="22501"/>
          <a:stretch/>
        </p:blipFill>
        <p:spPr>
          <a:xfrm>
            <a:off x="685800" y="3505200"/>
            <a:ext cx="5638800" cy="25908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1" name="肘形接點 14">
            <a:extLst>
              <a:ext uri="{FF2B5EF4-FFF2-40B4-BE49-F238E27FC236}">
                <a16:creationId xmlns:a16="http://schemas.microsoft.com/office/drawing/2014/main" id="{81D5BA15-6D5F-4804-8B88-CACA254FE860}"/>
              </a:ext>
            </a:extLst>
          </p:cNvPr>
          <p:cNvCxnSpPr>
            <a:cxnSpLocks/>
          </p:cNvCxnSpPr>
          <p:nvPr/>
        </p:nvCxnSpPr>
        <p:spPr bwMode="auto">
          <a:xfrm>
            <a:off x="5105400" y="2488800"/>
            <a:ext cx="540000" cy="864000"/>
          </a:xfrm>
          <a:prstGeom prst="bentConnector2">
            <a:avLst/>
          </a:prstGeom>
          <a:ln w="3810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圖片 12">
            <a:extLst>
              <a:ext uri="{FF2B5EF4-FFF2-40B4-BE49-F238E27FC236}">
                <a16:creationId xmlns:a16="http://schemas.microsoft.com/office/drawing/2014/main" id="{A71DD5E8-4A4E-4095-B6F1-C6D47CE3DD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93" t="60508" r="36644" b="12599"/>
          <a:stretch/>
        </p:blipFill>
        <p:spPr bwMode="auto">
          <a:xfrm>
            <a:off x="6586355" y="3889572"/>
            <a:ext cx="2160000" cy="131457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720F1BC-D040-4050-8BF1-A19B1F475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859217"/>
            <a:ext cx="4338136" cy="1209672"/>
          </a:xfrm>
          <a:prstGeom prst="rect">
            <a:avLst/>
          </a:prstGeom>
        </p:spPr>
      </p:pic>
      <p:sp>
        <p:nvSpPr>
          <p:cNvPr id="12" name="圓角矩形圖說文字 8">
            <a:extLst>
              <a:ext uri="{FF2B5EF4-FFF2-40B4-BE49-F238E27FC236}">
                <a16:creationId xmlns:a16="http://schemas.microsoft.com/office/drawing/2014/main" id="{9771AA73-D745-45C6-AF39-89EDEE2424F2}"/>
              </a:ext>
            </a:extLst>
          </p:cNvPr>
          <p:cNvSpPr/>
          <p:nvPr/>
        </p:nvSpPr>
        <p:spPr bwMode="auto">
          <a:xfrm>
            <a:off x="3733800" y="4704952"/>
            <a:ext cx="2819400" cy="706889"/>
          </a:xfrm>
          <a:prstGeom prst="wedgeRoundRectCallout">
            <a:avLst>
              <a:gd name="adj1" fmla="val -98280"/>
              <a:gd name="adj2" fmla="val 16835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zh-TW" dirty="0"/>
              <a:t>登入信箱後點選帳號開通驗證信之【開通網址】</a:t>
            </a:r>
            <a:endParaRPr lang="en-US" altLang="zh-TW" dirty="0">
              <a:latin typeface="Arial" charset="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605438" y="4865567"/>
            <a:ext cx="472123" cy="470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1B5366BC-7688-4517-8038-AAD0C076C5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1066800" y="1501700"/>
            <a:ext cx="3951786" cy="1851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313941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62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學校暨縣市資料維護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56CE8FA3-D288-43D6-AB1F-DC9EB34A288D}"/>
              </a:ext>
            </a:extLst>
          </p:cNvPr>
          <p:cNvGrpSpPr/>
          <p:nvPr/>
        </p:nvGrpSpPr>
        <p:grpSpPr>
          <a:xfrm>
            <a:off x="795210" y="1432159"/>
            <a:ext cx="7553580" cy="4914188"/>
            <a:chOff x="685800" y="1432159"/>
            <a:chExt cx="7553580" cy="4914188"/>
          </a:xfrm>
        </p:grpSpPr>
        <p:grpSp>
          <p:nvGrpSpPr>
            <p:cNvPr id="30" name="群組 29">
              <a:extLst>
                <a:ext uri="{FF2B5EF4-FFF2-40B4-BE49-F238E27FC236}">
                  <a16:creationId xmlns:a16="http://schemas.microsoft.com/office/drawing/2014/main" id="{4A6FE473-E379-4C49-B598-F010BE9EB894}"/>
                </a:ext>
              </a:extLst>
            </p:cNvPr>
            <p:cNvGrpSpPr/>
            <p:nvPr/>
          </p:nvGrpSpPr>
          <p:grpSpPr>
            <a:xfrm>
              <a:off x="685800" y="1432159"/>
              <a:ext cx="7553580" cy="4914188"/>
              <a:chOff x="0" y="0"/>
              <a:chExt cx="6104255" cy="3971290"/>
            </a:xfrm>
          </p:grpSpPr>
          <p:grpSp>
            <p:nvGrpSpPr>
              <p:cNvPr id="31" name="群組 30">
                <a:extLst>
                  <a:ext uri="{FF2B5EF4-FFF2-40B4-BE49-F238E27FC236}">
                    <a16:creationId xmlns:a16="http://schemas.microsoft.com/office/drawing/2014/main" id="{A9E6D86F-9751-479C-85C2-B7E0C0A05207}"/>
                  </a:ext>
                </a:extLst>
              </p:cNvPr>
              <p:cNvGrpSpPr/>
              <p:nvPr/>
            </p:nvGrpSpPr>
            <p:grpSpPr>
              <a:xfrm>
                <a:off x="0" y="0"/>
                <a:ext cx="6104255" cy="3971290"/>
                <a:chOff x="0" y="0"/>
                <a:chExt cx="6104255" cy="3971290"/>
              </a:xfrm>
            </p:grpSpPr>
            <p:grpSp>
              <p:nvGrpSpPr>
                <p:cNvPr id="38" name="群組 37">
                  <a:extLst>
                    <a:ext uri="{FF2B5EF4-FFF2-40B4-BE49-F238E27FC236}">
                      <a16:creationId xmlns:a16="http://schemas.microsoft.com/office/drawing/2014/main" id="{00D6D99E-E259-4075-A576-6A739279A80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104255" cy="3971290"/>
                  <a:chOff x="0" y="0"/>
                  <a:chExt cx="5344795" cy="3477260"/>
                </a:xfrm>
              </p:grpSpPr>
              <p:pic>
                <p:nvPicPr>
                  <p:cNvPr id="40" name="圖片 39">
                    <a:extLst>
                      <a:ext uri="{FF2B5EF4-FFF2-40B4-BE49-F238E27FC236}">
                        <a16:creationId xmlns:a16="http://schemas.microsoft.com/office/drawing/2014/main" id="{77A00671-9026-4902-A7E0-47BBFCB0272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963"/>
                  <a:stretch/>
                </p:blipFill>
                <p:spPr bwMode="auto">
                  <a:xfrm>
                    <a:off x="0" y="0"/>
                    <a:ext cx="5344795" cy="3477260"/>
                  </a:xfrm>
                  <a:prstGeom prst="rect">
                    <a:avLst/>
                  </a:prstGeom>
                  <a:ln>
                    <a:solidFill>
                      <a:schemeClr val="bg1">
                        <a:lumMod val="85000"/>
                      </a:schemeClr>
                    </a:solidFill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sp>
                <p:nvSpPr>
                  <p:cNvPr id="42" name="圓角矩形 44">
                    <a:extLst>
                      <a:ext uri="{FF2B5EF4-FFF2-40B4-BE49-F238E27FC236}">
                        <a16:creationId xmlns:a16="http://schemas.microsoft.com/office/drawing/2014/main" id="{601A6FCF-4A17-4A1A-9DDC-E2974E876CF2}"/>
                      </a:ext>
                    </a:extLst>
                  </p:cNvPr>
                  <p:cNvSpPr/>
                  <p:nvPr/>
                </p:nvSpPr>
                <p:spPr>
                  <a:xfrm>
                    <a:off x="117764" y="1842655"/>
                    <a:ext cx="5106670" cy="1288473"/>
                  </a:xfrm>
                  <a:prstGeom prst="roundRect">
                    <a:avLst/>
                  </a:prstGeom>
                  <a:noFill/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zh-TW" altLang="en-US"/>
                  </a:p>
                </p:txBody>
              </p:sp>
            </p:grpSp>
            <p:pic>
              <p:nvPicPr>
                <p:cNvPr id="39" name="圖片 38">
                  <a:extLst>
                    <a:ext uri="{FF2B5EF4-FFF2-40B4-BE49-F238E27FC236}">
                      <a16:creationId xmlns:a16="http://schemas.microsoft.com/office/drawing/2014/main" id="{2B92E1AA-5CDD-4DD0-8027-224B4D8A65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62"/>
                <a:stretch/>
              </p:blipFill>
              <p:spPr bwMode="auto">
                <a:xfrm>
                  <a:off x="127888" y="1214937"/>
                  <a:ext cx="5650865" cy="84137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649B1162-987C-4D95-AC31-140ECEF6A997}"/>
                  </a:ext>
                </a:extLst>
              </p:cNvPr>
              <p:cNvSpPr/>
              <p:nvPr/>
            </p:nvSpPr>
            <p:spPr>
              <a:xfrm>
                <a:off x="4845133" y="932213"/>
                <a:ext cx="576000" cy="942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437D3136-865A-4857-BAD4-DF0FE02D9750}"/>
                  </a:ext>
                </a:extLst>
              </p:cNvPr>
              <p:cNvSpPr/>
              <p:nvPr/>
            </p:nvSpPr>
            <p:spPr>
              <a:xfrm>
                <a:off x="4405746" y="825335"/>
                <a:ext cx="648000" cy="942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2ACC926B-A370-4234-B082-EC161275C2FD}"/>
                  </a:ext>
                </a:extLst>
              </p:cNvPr>
              <p:cNvSpPr/>
              <p:nvPr/>
            </p:nvSpPr>
            <p:spPr>
              <a:xfrm>
                <a:off x="1050967" y="2553194"/>
                <a:ext cx="575945" cy="939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F715C1A2-CE05-4268-AC5F-C8BC164B47BE}"/>
                  </a:ext>
                </a:extLst>
              </p:cNvPr>
              <p:cNvSpPr/>
              <p:nvPr/>
            </p:nvSpPr>
            <p:spPr>
              <a:xfrm>
                <a:off x="1050967" y="2735436"/>
                <a:ext cx="1007745" cy="1080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7EA52708-6CD7-49F4-A080-5B020A96E8A9}"/>
                  </a:ext>
                </a:extLst>
              </p:cNvPr>
              <p:cNvSpPr/>
              <p:nvPr/>
            </p:nvSpPr>
            <p:spPr>
              <a:xfrm>
                <a:off x="1045029" y="2933205"/>
                <a:ext cx="575945" cy="9398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EEAF3BA2-ACA8-4D58-9B38-BBF274CD155A}"/>
                  </a:ext>
                </a:extLst>
              </p:cNvPr>
              <p:cNvSpPr/>
              <p:nvPr/>
            </p:nvSpPr>
            <p:spPr>
              <a:xfrm>
                <a:off x="3782291" y="2933205"/>
                <a:ext cx="576000" cy="9421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/>
              </a:p>
            </p:txBody>
          </p:sp>
        </p:grp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43637C16-96C0-4AF4-B70D-9DD7A2DF3B9B}"/>
                </a:ext>
              </a:extLst>
            </p:cNvPr>
            <p:cNvSpPr/>
            <p:nvPr/>
          </p:nvSpPr>
          <p:spPr>
            <a:xfrm>
              <a:off x="5389336" y="4596508"/>
              <a:ext cx="712759" cy="1165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 dirty="0"/>
            </a:p>
          </p:txBody>
        </p:sp>
      </p:grpSp>
      <p:sp>
        <p:nvSpPr>
          <p:cNvPr id="43" name="圓角矩形圖說文字 9">
            <a:extLst>
              <a:ext uri="{FF2B5EF4-FFF2-40B4-BE49-F238E27FC236}">
                <a16:creationId xmlns:a16="http://schemas.microsoft.com/office/drawing/2014/main" id="{1F3CF2EB-C759-461D-B895-C1601DB2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0911" y="3471727"/>
            <a:ext cx="3581400" cy="479341"/>
          </a:xfrm>
          <a:prstGeom prst="wedgeRoundRectCallout">
            <a:avLst>
              <a:gd name="adj1" fmla="val -34807"/>
              <a:gd name="adj2" fmla="val 83426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填寫並確認承辦單位聯絡資訊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圓角矩形圖說文字 9">
            <a:extLst>
              <a:ext uri="{FF2B5EF4-FFF2-40B4-BE49-F238E27FC236}">
                <a16:creationId xmlns:a16="http://schemas.microsoft.com/office/drawing/2014/main" id="{61BF4937-A953-471F-BCDE-2BC28ABC6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652333"/>
            <a:ext cx="5621339" cy="749556"/>
          </a:xfrm>
          <a:prstGeom prst="wedgeRoundRectCallout">
            <a:avLst>
              <a:gd name="adj1" fmla="val -33074"/>
              <a:gd name="adj2" fmla="val -8360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學校承辦單位請填寫處室名稱，例如教務處、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學務處、實習處、輔導處（室）等校內單位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t="5683" b="-1"/>
          <a:stretch/>
        </p:blipFill>
        <p:spPr>
          <a:xfrm>
            <a:off x="5424248" y="1517501"/>
            <a:ext cx="577613" cy="618408"/>
          </a:xfrm>
          <a:prstGeom prst="rect">
            <a:avLst/>
          </a:prstGeom>
        </p:spPr>
      </p:pic>
      <p:sp>
        <p:nvSpPr>
          <p:cNvPr id="25" name="橢圓 24">
            <a:extLst>
              <a:ext uri="{FF2B5EF4-FFF2-40B4-BE49-F238E27FC236}">
                <a16:creationId xmlns:a16="http://schemas.microsoft.com/office/drawing/2014/main" id="{D89AF24E-581A-4C0A-96A7-219BF77C2B2F}"/>
              </a:ext>
            </a:extLst>
          </p:cNvPr>
          <p:cNvSpPr/>
          <p:nvPr/>
        </p:nvSpPr>
        <p:spPr>
          <a:xfrm>
            <a:off x="5940524" y="1481079"/>
            <a:ext cx="612963" cy="690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sz="1200" kern="10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26" name="圓角矩形圖說文字 16">
            <a:extLst>
              <a:ext uri="{FF2B5EF4-FFF2-40B4-BE49-F238E27FC236}">
                <a16:creationId xmlns:a16="http://schemas.microsoft.com/office/drawing/2014/main" id="{ACD82580-39D9-4CB1-B7EF-BB2F445756F6}"/>
              </a:ext>
            </a:extLst>
          </p:cNvPr>
          <p:cNvSpPr/>
          <p:nvPr/>
        </p:nvSpPr>
        <p:spPr bwMode="auto">
          <a:xfrm>
            <a:off x="5773266" y="2307134"/>
            <a:ext cx="2439344" cy="618408"/>
          </a:xfrm>
          <a:prstGeom prst="wedgeRoundRectCallout">
            <a:avLst>
              <a:gd name="adj1" fmla="val -28982"/>
              <a:gd name="adj2" fmla="val -71953"/>
              <a:gd name="adj3" fmla="val 16667"/>
            </a:avLst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登入成功後點選</a:t>
            </a:r>
            <a:endParaRPr lang="en-US" altLang="zh-TW" dirty="0">
              <a:latin typeface="Arial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dirty="0">
                <a:latin typeface="Arial" charset="0"/>
              </a:rPr>
              <a:t>學校暨縣市資料維護</a:t>
            </a:r>
            <a:endParaRPr lang="en-US" altLang="zh-TW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6762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0405E3B7-3C54-4F7E-802D-5C4766873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81" y="1828800"/>
            <a:ext cx="7130952" cy="4499206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學校初審</a:t>
            </a: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9" name="圓角矩形圖說文字 9">
            <a:extLst>
              <a:ext uri="{FF2B5EF4-FFF2-40B4-BE49-F238E27FC236}">
                <a16:creationId xmlns:a16="http://schemas.microsoft.com/office/drawing/2014/main" id="{0BB06420-0BF1-4992-B407-0CD945580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3" y="4114800"/>
            <a:ext cx="1004347" cy="477259"/>
          </a:xfrm>
          <a:prstGeom prst="wedgeRoundRectCallout">
            <a:avLst>
              <a:gd name="adj1" fmla="val 91332"/>
              <a:gd name="adj2" fmla="val 99804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計畫別</a:t>
            </a:r>
          </a:p>
        </p:txBody>
      </p:sp>
      <p:sp>
        <p:nvSpPr>
          <p:cNvPr id="20" name="圓角矩形圖說文字 9">
            <a:extLst>
              <a:ext uri="{FF2B5EF4-FFF2-40B4-BE49-F238E27FC236}">
                <a16:creationId xmlns:a16="http://schemas.microsoft.com/office/drawing/2014/main" id="{654AEF40-4A6D-41D0-AED4-A89F96EC8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0124" y="4876800"/>
            <a:ext cx="2029614" cy="400443"/>
          </a:xfrm>
          <a:prstGeom prst="wedgeRoundRectCallout">
            <a:avLst>
              <a:gd name="adj1" fmla="val -51374"/>
              <a:gd name="adj2" fmla="val 102141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申請學生資料</a:t>
            </a:r>
          </a:p>
        </p:txBody>
      </p:sp>
      <p:sp>
        <p:nvSpPr>
          <p:cNvPr id="21" name="圓角矩形圖說文字 9">
            <a:extLst>
              <a:ext uri="{FF2B5EF4-FFF2-40B4-BE49-F238E27FC236}">
                <a16:creationId xmlns:a16="http://schemas.microsoft.com/office/drawing/2014/main" id="{78F3CE38-3074-40DC-8957-8EACE6662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895600"/>
            <a:ext cx="2029614" cy="400443"/>
          </a:xfrm>
          <a:prstGeom prst="wedgeRoundRectCallout">
            <a:avLst>
              <a:gd name="adj1" fmla="val -40386"/>
              <a:gd name="adj2" fmla="val 129988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學校審查資料</a:t>
            </a:r>
          </a:p>
        </p:txBody>
      </p:sp>
      <p:sp>
        <p:nvSpPr>
          <p:cNvPr id="38" name="橢圓 37">
            <a:extLst>
              <a:ext uri="{FF2B5EF4-FFF2-40B4-BE49-F238E27FC236}">
                <a16:creationId xmlns:a16="http://schemas.microsoft.com/office/drawing/2014/main" id="{D89AF24E-581A-4C0A-96A7-219BF77C2B2F}"/>
              </a:ext>
            </a:extLst>
          </p:cNvPr>
          <p:cNvSpPr/>
          <p:nvPr/>
        </p:nvSpPr>
        <p:spPr>
          <a:xfrm>
            <a:off x="6754014" y="1938796"/>
            <a:ext cx="689163" cy="6901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sz="1200" kern="10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655FDDB-FA10-4999-A894-8C833FDADF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114800"/>
            <a:ext cx="277812" cy="1555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ECA08B6-FAC3-4527-9BDE-FACCCCA98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550" y="4128588"/>
            <a:ext cx="496581" cy="1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702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405E3B7-3C54-4F7E-802D-5C4766873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77413"/>
            <a:ext cx="7467600" cy="4711611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學校初審</a:t>
            </a: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畫面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8" name="圓角矩形 311">
            <a:extLst>
              <a:ext uri="{FF2B5EF4-FFF2-40B4-BE49-F238E27FC236}">
                <a16:creationId xmlns:a16="http://schemas.microsoft.com/office/drawing/2014/main" id="{D158F1CE-9BFA-44CF-986A-61776281E931}"/>
              </a:ext>
            </a:extLst>
          </p:cNvPr>
          <p:cNvSpPr/>
          <p:nvPr/>
        </p:nvSpPr>
        <p:spPr>
          <a:xfrm>
            <a:off x="838200" y="2362200"/>
            <a:ext cx="2151792" cy="6096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9" name="圓角矩形 311">
            <a:extLst>
              <a:ext uri="{FF2B5EF4-FFF2-40B4-BE49-F238E27FC236}">
                <a16:creationId xmlns:a16="http://schemas.microsoft.com/office/drawing/2014/main" id="{9942E4D3-53AC-4814-8945-8DB9B986D028}"/>
              </a:ext>
            </a:extLst>
          </p:cNvPr>
          <p:cNvSpPr/>
          <p:nvPr/>
        </p:nvSpPr>
        <p:spPr>
          <a:xfrm>
            <a:off x="6705600" y="1589726"/>
            <a:ext cx="674252" cy="77247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7" name="圓角矩形圖說文字 9">
            <a:extLst>
              <a:ext uri="{FF2B5EF4-FFF2-40B4-BE49-F238E27FC236}">
                <a16:creationId xmlns:a16="http://schemas.microsoft.com/office/drawing/2014/main" id="{2B9CDB00-2555-4BE5-A741-6EE591C53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5800" y="3276600"/>
            <a:ext cx="3208200" cy="2193290"/>
          </a:xfrm>
          <a:prstGeom prst="wedgeRoundRectCallout">
            <a:avLst>
              <a:gd name="adj1" fmla="val -58662"/>
              <a:gd name="adj2" fmla="val 24382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t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學校推薦學生名冊建立</a:t>
            </a:r>
            <a:endParaRPr lang="en-US" altLang="zh-TW" sz="1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青年就業領航計畫</a:t>
            </a:r>
            <a:endParaRPr lang="en-US" altLang="zh-TW" sz="1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青年體驗學習計畫</a:t>
            </a:r>
            <a:endParaRPr lang="en-US" altLang="zh-TW" sz="1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zh-TW" sz="165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學生自行登入系統填報申請書學生基本資料待學校初審後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上傳會議紀錄</a:t>
            </a:r>
          </a:p>
          <a:p>
            <a:pPr marL="285750" indent="-28575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165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推薦名單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zh-TW" altLang="en-US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959BF57-9B07-4966-90FB-69DF4268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2594" y="3886201"/>
            <a:ext cx="277812" cy="15557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12861FE6-3AFE-4677-AE84-380A7D563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3944" y="3899989"/>
            <a:ext cx="496581" cy="1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716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5B5E0822-9DA6-4438-80F7-E7A91F097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95" y="1295400"/>
            <a:ext cx="7550300" cy="518795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415048" y="64805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078623" y="682625"/>
            <a:ext cx="5201456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填寫學校宣導情形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7280079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20175F74-D416-411D-9B83-313ACE2E5396}"/>
              </a:ext>
            </a:extLst>
          </p:cNvPr>
          <p:cNvGrpSpPr/>
          <p:nvPr/>
        </p:nvGrpSpPr>
        <p:grpSpPr>
          <a:xfrm>
            <a:off x="788895" y="2590800"/>
            <a:ext cx="5283029" cy="1800899"/>
            <a:chOff x="743117" y="2560321"/>
            <a:chExt cx="5283029" cy="1800899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8383BAFE-8844-4277-8A9D-C47A754CC1F7}"/>
                </a:ext>
              </a:extLst>
            </p:cNvPr>
            <p:cNvGrpSpPr/>
            <p:nvPr/>
          </p:nvGrpSpPr>
          <p:grpSpPr>
            <a:xfrm>
              <a:off x="1873825" y="3415311"/>
              <a:ext cx="4152321" cy="945909"/>
              <a:chOff x="1797625" y="3351706"/>
              <a:chExt cx="4152321" cy="945909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1836C26A-DA68-4874-B422-DAF76B216669}"/>
                  </a:ext>
                </a:extLst>
              </p:cNvPr>
              <p:cNvSpPr/>
              <p:nvPr/>
            </p:nvSpPr>
            <p:spPr>
              <a:xfrm>
                <a:off x="2336355" y="4153615"/>
                <a:ext cx="504000" cy="14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4BF2F092-BE50-4530-A39A-DB1512E65E69}"/>
                  </a:ext>
                </a:extLst>
              </p:cNvPr>
              <p:cNvSpPr/>
              <p:nvPr/>
            </p:nvSpPr>
            <p:spPr>
              <a:xfrm>
                <a:off x="1797625" y="3619666"/>
                <a:ext cx="1342391" cy="14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dirty="0"/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41A59468-D9CB-409D-8EEC-74CC3AAFEBAB}"/>
                  </a:ext>
                </a:extLst>
              </p:cNvPr>
              <p:cNvSpPr/>
              <p:nvPr/>
            </p:nvSpPr>
            <p:spPr>
              <a:xfrm>
                <a:off x="1812231" y="3351706"/>
                <a:ext cx="478155" cy="144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42833199-FABA-413E-B852-860B66A86DB3}"/>
                  </a:ext>
                </a:extLst>
              </p:cNvPr>
              <p:cNvSpPr/>
              <p:nvPr/>
            </p:nvSpPr>
            <p:spPr>
              <a:xfrm>
                <a:off x="5288222" y="3887298"/>
                <a:ext cx="661724" cy="15749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46E12FCA-C661-4334-9831-31B9CAB60D4B}"/>
                  </a:ext>
                </a:extLst>
              </p:cNvPr>
              <p:cNvSpPr/>
              <p:nvPr/>
            </p:nvSpPr>
            <p:spPr>
              <a:xfrm>
                <a:off x="1807095" y="3921124"/>
                <a:ext cx="661725" cy="11366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38" name="圓角矩形 311">
              <a:extLst>
                <a:ext uri="{FF2B5EF4-FFF2-40B4-BE49-F238E27FC236}">
                  <a16:creationId xmlns:a16="http://schemas.microsoft.com/office/drawing/2014/main" id="{1A4BE177-33F6-42A0-B68F-11246B53380A}"/>
                </a:ext>
              </a:extLst>
            </p:cNvPr>
            <p:cNvSpPr/>
            <p:nvPr/>
          </p:nvSpPr>
          <p:spPr>
            <a:xfrm>
              <a:off x="743117" y="2560321"/>
              <a:ext cx="626153" cy="457200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40" name="圓角矩形 311">
            <a:extLst>
              <a:ext uri="{FF2B5EF4-FFF2-40B4-BE49-F238E27FC236}">
                <a16:creationId xmlns:a16="http://schemas.microsoft.com/office/drawing/2014/main" id="{ACDF0F1C-CA6E-4530-A21A-48A5F7DCA415}"/>
              </a:ext>
            </a:extLst>
          </p:cNvPr>
          <p:cNvSpPr/>
          <p:nvPr/>
        </p:nvSpPr>
        <p:spPr>
          <a:xfrm>
            <a:off x="922078" y="4990747"/>
            <a:ext cx="3192722" cy="1226979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41" name="圓角矩形圖說文字 9">
            <a:extLst>
              <a:ext uri="{FF2B5EF4-FFF2-40B4-BE49-F238E27FC236}">
                <a16:creationId xmlns:a16="http://schemas.microsoft.com/office/drawing/2014/main" id="{09FF6836-E0C6-410D-8804-82F303ACF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0" y="1680060"/>
            <a:ext cx="1737714" cy="688735"/>
          </a:xfrm>
          <a:prstGeom prst="wedgeRoundRectCallout">
            <a:avLst>
              <a:gd name="adj1" fmla="val 20488"/>
              <a:gd name="adj2" fmla="val 76300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點選即出現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學校資料</a:t>
            </a:r>
          </a:p>
        </p:txBody>
      </p:sp>
      <p:sp>
        <p:nvSpPr>
          <p:cNvPr id="39" name="圓角矩形圖說文字 9">
            <a:extLst>
              <a:ext uri="{FF2B5EF4-FFF2-40B4-BE49-F238E27FC236}">
                <a16:creationId xmlns:a16="http://schemas.microsoft.com/office/drawing/2014/main" id="{2B5E3077-E366-4277-A4D8-D32B5E296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319699"/>
            <a:ext cx="3427065" cy="749555"/>
          </a:xfrm>
          <a:prstGeom prst="wedgeRoundRectCallout">
            <a:avLst>
              <a:gd name="adj1" fmla="val -56921"/>
              <a:gd name="adj2" fmla="val -837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聯絡資訊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帶入資料維護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方案宣導情形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9DAA575A-803C-48DC-A8FA-65C9F2D9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208" y="2756937"/>
            <a:ext cx="320552" cy="17950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5B581D9F-F552-450F-9B33-BAB273A5BD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1754" y="2768953"/>
            <a:ext cx="551446" cy="14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7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5C58941-CF28-4CB8-95EA-C10A3C5BA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44" y="1472579"/>
            <a:ext cx="7391400" cy="490709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學校操作介面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(7/12)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6" name="圓角矩形圖說文字 9">
            <a:extLst>
              <a:ext uri="{FF2B5EF4-FFF2-40B4-BE49-F238E27FC236}">
                <a16:creationId xmlns:a16="http://schemas.microsoft.com/office/drawing/2014/main" id="{F7DCE1ED-5069-446B-A08D-4EFC97F73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1828800"/>
            <a:ext cx="3354000" cy="1447800"/>
          </a:xfrm>
          <a:prstGeom prst="wedgeRoundRectCallout">
            <a:avLst>
              <a:gd name="adj1" fmla="val -32054"/>
              <a:gd name="adj2" fmla="val 63619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PDF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初審會議紀錄及簽到表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青年就業領航計畫總表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青年體驗學習計畫總表</a:t>
            </a:r>
          </a:p>
          <a:p>
            <a:pPr algn="ctr" eaLnBrk="1" hangingPunct="1">
              <a:spcBef>
                <a:spcPct val="0"/>
              </a:spcBef>
              <a:buNone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415048" y="64805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9" name="Rectangle 23"/>
          <p:cNvSpPr>
            <a:spLocks noChangeArrowheads="1"/>
          </p:cNvSpPr>
          <p:nvPr/>
        </p:nvSpPr>
        <p:spPr bwMode="auto">
          <a:xfrm>
            <a:off x="2078623" y="682625"/>
            <a:ext cx="5201456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填寫學校宣導情形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Rectangle 22"/>
          <p:cNvSpPr>
            <a:spLocks noChangeArrowheads="1"/>
          </p:cNvSpPr>
          <p:nvPr/>
        </p:nvSpPr>
        <p:spPr bwMode="auto">
          <a:xfrm>
            <a:off x="7280079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18678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34AFDE1-C431-437E-81EE-58910ACF3D10}"/>
              </a:ext>
            </a:extLst>
          </p:cNvPr>
          <p:cNvGrpSpPr/>
          <p:nvPr/>
        </p:nvGrpSpPr>
        <p:grpSpPr>
          <a:xfrm>
            <a:off x="75198" y="1295400"/>
            <a:ext cx="6996000" cy="5266173"/>
            <a:chOff x="75198" y="1295400"/>
            <a:chExt cx="6996000" cy="5266173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129A19F-01A5-4060-850A-B68DED99E95F}"/>
                </a:ext>
              </a:extLst>
            </p:cNvPr>
            <p:cNvGrpSpPr/>
            <p:nvPr/>
          </p:nvGrpSpPr>
          <p:grpSpPr>
            <a:xfrm>
              <a:off x="75198" y="1295400"/>
              <a:ext cx="6996000" cy="5266173"/>
              <a:chOff x="245060" y="1271954"/>
              <a:chExt cx="6996000" cy="5266173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7A24F227-21C9-45CC-812C-0CC64D55AD64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693862" y="1271954"/>
                <a:ext cx="5547198" cy="526617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9" name="圓角矩形 311">
                <a:extLst>
                  <a:ext uri="{FF2B5EF4-FFF2-40B4-BE49-F238E27FC236}">
                    <a16:creationId xmlns:a16="http://schemas.microsoft.com/office/drawing/2014/main" id="{068E87DD-42D2-406C-9712-E559DFA23A22}"/>
                  </a:ext>
                </a:extLst>
              </p:cNvPr>
              <p:cNvSpPr/>
              <p:nvPr/>
            </p:nvSpPr>
            <p:spPr>
              <a:xfrm>
                <a:off x="1617661" y="1884729"/>
                <a:ext cx="393701" cy="345693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0" name="圓角矩形圖說文字 9">
                <a:extLst>
                  <a:ext uri="{FF2B5EF4-FFF2-40B4-BE49-F238E27FC236}">
                    <a16:creationId xmlns:a16="http://schemas.microsoft.com/office/drawing/2014/main" id="{B67D9960-3508-4593-BCF1-32764018E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060" y="2567354"/>
                <a:ext cx="1800000" cy="749555"/>
              </a:xfrm>
              <a:prstGeom prst="wedgeRoundRectCallout">
                <a:avLst>
                  <a:gd name="adj1" fmla="val 37880"/>
                  <a:gd name="adj2" fmla="val -92761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點選即出現</a:t>
                </a:r>
                <a:endPara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 eaLnBrk="1" hangingPunct="1">
                  <a:spcBef>
                    <a:spcPct val="0"/>
                  </a:spcBef>
                  <a:buNone/>
                </a:pPr>
                <a:r>
                  <a:rPr lang="zh-TW" altLang="en-US" sz="20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申請學生資料</a:t>
                </a:r>
              </a:p>
            </p:txBody>
          </p:sp>
        </p:grpSp>
        <p:sp>
          <p:nvSpPr>
            <p:cNvPr id="12" name="圓角矩形 311">
              <a:extLst>
                <a:ext uri="{FF2B5EF4-FFF2-40B4-BE49-F238E27FC236}">
                  <a16:creationId xmlns:a16="http://schemas.microsoft.com/office/drawing/2014/main" id="{99D26A1D-FD1A-439A-B916-4538B302393E}"/>
                </a:ext>
              </a:extLst>
            </p:cNvPr>
            <p:cNvSpPr/>
            <p:nvPr/>
          </p:nvSpPr>
          <p:spPr>
            <a:xfrm>
              <a:off x="5638800" y="1676400"/>
              <a:ext cx="465477" cy="573324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11" name="圓角矩形圖說文字 9">
            <a:extLst>
              <a:ext uri="{FF2B5EF4-FFF2-40B4-BE49-F238E27FC236}">
                <a16:creationId xmlns:a16="http://schemas.microsoft.com/office/drawing/2014/main" id="{0A436517-1F9E-4E8B-B90D-C6FE246A3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536" y="2367668"/>
            <a:ext cx="2573338" cy="751064"/>
          </a:xfrm>
          <a:prstGeom prst="wedgeRoundRectCallout">
            <a:avLst>
              <a:gd name="adj1" fmla="val -43656"/>
              <a:gd name="adj2" fmla="val -8179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確認收到後勾選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spcBef>
                <a:spcPct val="0"/>
              </a:spcBef>
              <a:buNone/>
            </a:pP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紙本申請書已繳交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0061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43162FFE-9739-4885-A31B-7A2476F4B7E8}"/>
              </a:ext>
            </a:extLst>
          </p:cNvPr>
          <p:cNvGrpSpPr/>
          <p:nvPr/>
        </p:nvGrpSpPr>
        <p:grpSpPr>
          <a:xfrm>
            <a:off x="1219200" y="1524000"/>
            <a:ext cx="7203329" cy="4651375"/>
            <a:chOff x="1511935" y="2007552"/>
            <a:chExt cx="6144711" cy="3967798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EDE64449-5D00-44D2-A559-CEC2FA545E49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11935" y="2007552"/>
              <a:ext cx="6120130" cy="2842895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BEEA21E-D161-48EE-B059-13EE75BA5FD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536516" y="4953000"/>
              <a:ext cx="6120130" cy="1022350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4782866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69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初審學生申請書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(3/3)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304D941D-D58E-4CA5-8141-878EE94836B7}"/>
              </a:ext>
            </a:extLst>
          </p:cNvPr>
          <p:cNvGrpSpPr/>
          <p:nvPr/>
        </p:nvGrpSpPr>
        <p:grpSpPr>
          <a:xfrm>
            <a:off x="883444" y="2365089"/>
            <a:ext cx="7696200" cy="3048329"/>
            <a:chOff x="762000" y="2362200"/>
            <a:chExt cx="8080138" cy="3200400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35416609-BD0D-4C2E-9426-1AFFB92EAD00}"/>
                </a:ext>
              </a:extLst>
            </p:cNvPr>
            <p:cNvGrpSpPr/>
            <p:nvPr/>
          </p:nvGrpSpPr>
          <p:grpSpPr>
            <a:xfrm>
              <a:off x="762000" y="2362200"/>
              <a:ext cx="8018303" cy="3200400"/>
              <a:chOff x="1066799" y="2362200"/>
              <a:chExt cx="7445567" cy="2971800"/>
            </a:xfrm>
          </p:grpSpPr>
          <p:pic>
            <p:nvPicPr>
              <p:cNvPr id="7" name="圖片 6">
                <a:extLst>
                  <a:ext uri="{FF2B5EF4-FFF2-40B4-BE49-F238E27FC236}">
                    <a16:creationId xmlns:a16="http://schemas.microsoft.com/office/drawing/2014/main" id="{D088DDDD-7502-43E1-8BDF-3E17866CE884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6799" y="2362200"/>
                <a:ext cx="7445567" cy="2971800"/>
              </a:xfrm>
              <a:prstGeom prst="rect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</p:spPr>
          </p:pic>
          <p:sp>
            <p:nvSpPr>
              <p:cNvPr id="9" name="圓角矩形 223">
                <a:extLst>
                  <a:ext uri="{FF2B5EF4-FFF2-40B4-BE49-F238E27FC236}">
                    <a16:creationId xmlns:a16="http://schemas.microsoft.com/office/drawing/2014/main" id="{3297886E-6FC8-43C0-B82B-8E894DD2FB10}"/>
                  </a:ext>
                </a:extLst>
              </p:cNvPr>
              <p:cNvSpPr/>
              <p:nvPr/>
            </p:nvSpPr>
            <p:spPr>
              <a:xfrm>
                <a:off x="1447800" y="2444994"/>
                <a:ext cx="1788369" cy="737513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0" name="圓角矩形 241">
                <a:extLst>
                  <a:ext uri="{FF2B5EF4-FFF2-40B4-BE49-F238E27FC236}">
                    <a16:creationId xmlns:a16="http://schemas.microsoft.com/office/drawing/2014/main" id="{866DD106-D218-4B2C-A46C-7F88C18A1118}"/>
                  </a:ext>
                </a:extLst>
              </p:cNvPr>
              <p:cNvSpPr/>
              <p:nvPr/>
            </p:nvSpPr>
            <p:spPr>
              <a:xfrm>
                <a:off x="1752600" y="4800600"/>
                <a:ext cx="916908" cy="394669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  <p:sp>
            <p:nvSpPr>
              <p:cNvPr id="11" name="圓角矩形 223">
                <a:extLst>
                  <a:ext uri="{FF2B5EF4-FFF2-40B4-BE49-F238E27FC236}">
                    <a16:creationId xmlns:a16="http://schemas.microsoft.com/office/drawing/2014/main" id="{30F79ED6-EDF6-409C-940C-0A8B26A6DFCD}"/>
                  </a:ext>
                </a:extLst>
              </p:cNvPr>
              <p:cNvSpPr/>
              <p:nvPr/>
            </p:nvSpPr>
            <p:spPr>
              <a:xfrm>
                <a:off x="3837359" y="2444993"/>
                <a:ext cx="4011241" cy="831607"/>
              </a:xfrm>
              <a:prstGeom prst="round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/>
              </a:p>
            </p:txBody>
          </p:sp>
        </p:grpSp>
        <p:sp>
          <p:nvSpPr>
            <p:cNvPr id="12" name="圓角矩形圖說文字 9">
              <a:extLst>
                <a:ext uri="{FF2B5EF4-FFF2-40B4-BE49-F238E27FC236}">
                  <a16:creationId xmlns:a16="http://schemas.microsoft.com/office/drawing/2014/main" id="{196D4793-DAFE-49D7-A8DA-3C193A21F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3571076"/>
              <a:ext cx="3355738" cy="1852000"/>
            </a:xfrm>
            <a:prstGeom prst="wedgeRoundRectCallout">
              <a:avLst>
                <a:gd name="adj1" fmla="val -54623"/>
                <a:gd name="adj2" fmla="val -74277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【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學校初審</a:t>
              </a: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】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可選擇：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推薦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不推薦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altLang="zh-TW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 </a:t>
              </a: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退回學生修改</a:t>
              </a:r>
              <a:endPara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填寫初審意見並點選更新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062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</a:t>
            </a:fld>
            <a:endParaRPr lang="en-US" alt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2021/10/6</a:t>
            </a:r>
            <a:endParaRPr lang="en-US" altLang="zh-TW" dirty="0"/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E920DFB-664D-4AA0-83D3-1A49F4D92617}"/>
              </a:ext>
            </a:extLst>
          </p:cNvPr>
          <p:cNvGrpSpPr/>
          <p:nvPr/>
        </p:nvGrpSpPr>
        <p:grpSpPr>
          <a:xfrm>
            <a:off x="3572944" y="1447800"/>
            <a:ext cx="2317200" cy="4687200"/>
            <a:chOff x="0" y="0"/>
            <a:chExt cx="2707005" cy="5993765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54151B70-D6F5-495A-ABA4-DB3BBF1C7474}"/>
                </a:ext>
              </a:extLst>
            </p:cNvPr>
            <p:cNvGrpSpPr/>
            <p:nvPr/>
          </p:nvGrpSpPr>
          <p:grpSpPr>
            <a:xfrm>
              <a:off x="0" y="0"/>
              <a:ext cx="2707005" cy="5993765"/>
              <a:chOff x="0" y="0"/>
              <a:chExt cx="2707005" cy="5993765"/>
            </a:xfrm>
          </p:grpSpPr>
          <p:grpSp>
            <p:nvGrpSpPr>
              <p:cNvPr id="23" name="群組 22">
                <a:extLst>
                  <a:ext uri="{FF2B5EF4-FFF2-40B4-BE49-F238E27FC236}">
                    <a16:creationId xmlns:a16="http://schemas.microsoft.com/office/drawing/2014/main" id="{4D4EA1A0-CF8D-4207-9415-4BFCB8A4346A}"/>
                  </a:ext>
                </a:extLst>
              </p:cNvPr>
              <p:cNvGrpSpPr/>
              <p:nvPr/>
            </p:nvGrpSpPr>
            <p:grpSpPr>
              <a:xfrm>
                <a:off x="0" y="0"/>
                <a:ext cx="2707005" cy="5993765"/>
                <a:chOff x="0" y="0"/>
                <a:chExt cx="2846705" cy="6303010"/>
              </a:xfrm>
            </p:grpSpPr>
            <p:pic>
              <p:nvPicPr>
                <p:cNvPr id="27" name="圖片 26">
                  <a:extLst>
                    <a:ext uri="{FF2B5EF4-FFF2-40B4-BE49-F238E27FC236}">
                      <a16:creationId xmlns:a16="http://schemas.microsoft.com/office/drawing/2014/main" id="{CF42BCC6-A00B-444B-B741-1426AB372B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2846705" cy="6303010"/>
                </a:xfrm>
                <a:prstGeom prst="rect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</a:ln>
              </p:spPr>
            </p:pic>
            <p:sp>
              <p:nvSpPr>
                <p:cNvPr id="28" name="橢圓 27">
                  <a:extLst>
                    <a:ext uri="{FF2B5EF4-FFF2-40B4-BE49-F238E27FC236}">
                      <a16:creationId xmlns:a16="http://schemas.microsoft.com/office/drawing/2014/main" id="{74A0327F-F475-4C8A-8F16-89704F079894}"/>
                    </a:ext>
                  </a:extLst>
                </p:cNvPr>
                <p:cNvSpPr/>
                <p:nvPr/>
              </p:nvSpPr>
              <p:spPr>
                <a:xfrm>
                  <a:off x="1330037" y="5725391"/>
                  <a:ext cx="1220747" cy="523972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  <p:pic>
            <p:nvPicPr>
              <p:cNvPr id="26" name="內容版面配置區 4">
                <a:extLst>
                  <a:ext uri="{FF2B5EF4-FFF2-40B4-BE49-F238E27FC236}">
                    <a16:creationId xmlns:a16="http://schemas.microsoft.com/office/drawing/2014/main" id="{C4F7CAFC-7F7E-4A03-848C-6D9DFF3984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826" t="5461" r="9180" b="91006"/>
              <a:stretch/>
            </p:blipFill>
            <p:spPr>
              <a:xfrm>
                <a:off x="53295" y="51016"/>
                <a:ext cx="2600413" cy="239589"/>
              </a:xfrm>
              <a:prstGeom prst="rect">
                <a:avLst/>
              </a:prstGeom>
            </p:spPr>
          </p:pic>
        </p:grp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95F77CE-1956-4461-8BCA-1A02B9892CD1}"/>
                </a:ext>
              </a:extLst>
            </p:cNvPr>
            <p:cNvSpPr/>
            <p:nvPr/>
          </p:nvSpPr>
          <p:spPr>
            <a:xfrm>
              <a:off x="299258" y="4089862"/>
              <a:ext cx="556953" cy="23275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zh-TW" altLang="en-US"/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7085AF91-9301-4344-B3E5-556749D4320C}"/>
              </a:ext>
            </a:extLst>
          </p:cNvPr>
          <p:cNvSpPr txBox="1"/>
          <p:nvPr/>
        </p:nvSpPr>
        <p:spPr>
          <a:xfrm>
            <a:off x="3595753" y="1518316"/>
            <a:ext cx="2271579" cy="126120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r>
              <a:rPr lang="zh-TW" altLang="en-US" sz="8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8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sz="8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8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15" name="Rectangle 22">
            <a:extLst>
              <a:ext uri="{FF2B5EF4-FFF2-40B4-BE49-F238E27FC236}">
                <a16:creationId xmlns:a16="http://schemas.microsoft.com/office/drawing/2014/main" id="{CD6D10AF-1C4C-4B21-8631-C5EF998C8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6" name="Rectangle 23">
            <a:extLst>
              <a:ext uri="{FF2B5EF4-FFF2-40B4-BE49-F238E27FC236}">
                <a16:creationId xmlns:a16="http://schemas.microsoft.com/office/drawing/2014/main" id="{8FF89D6F-DC03-4D1C-A1D6-66D8C7D03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682625"/>
            <a:ext cx="4768850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申請學生資格驗證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Rectangle 22">
            <a:extLst>
              <a:ext uri="{FF2B5EF4-FFF2-40B4-BE49-F238E27FC236}">
                <a16:creationId xmlns:a16="http://schemas.microsoft.com/office/drawing/2014/main" id="{39C5FCB7-50D0-4CD9-8498-6BB26A941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088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419794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F00C225E-4CFE-4EC6-8FFE-A7E81143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" y="1343110"/>
            <a:ext cx="7170707" cy="4524289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7022553" y="6533937"/>
            <a:ext cx="2134016" cy="324063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70</a:t>
            </a:fld>
            <a:endParaRPr lang="en-US" altLang="zh-TW" dirty="0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送出複審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29" name="圓角矩形 223">
            <a:extLst>
              <a:ext uri="{FF2B5EF4-FFF2-40B4-BE49-F238E27FC236}">
                <a16:creationId xmlns:a16="http://schemas.microsoft.com/office/drawing/2014/main" id="{E55C0472-D828-4DA5-99CA-085828DF11CF}"/>
              </a:ext>
            </a:extLst>
          </p:cNvPr>
          <p:cNvSpPr/>
          <p:nvPr/>
        </p:nvSpPr>
        <p:spPr>
          <a:xfrm>
            <a:off x="3880804" y="3574805"/>
            <a:ext cx="742905" cy="333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0" name="圓角矩形 223">
            <a:extLst>
              <a:ext uri="{FF2B5EF4-FFF2-40B4-BE49-F238E27FC236}">
                <a16:creationId xmlns:a16="http://schemas.microsoft.com/office/drawing/2014/main" id="{BEBAAA85-20AF-4A53-B6AC-AA9D57A563DA}"/>
              </a:ext>
            </a:extLst>
          </p:cNvPr>
          <p:cNvSpPr/>
          <p:nvPr/>
        </p:nvSpPr>
        <p:spPr>
          <a:xfrm>
            <a:off x="4800600" y="3574805"/>
            <a:ext cx="652564" cy="3336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1" name="圓角矩形 223">
            <a:extLst>
              <a:ext uri="{FF2B5EF4-FFF2-40B4-BE49-F238E27FC236}">
                <a16:creationId xmlns:a16="http://schemas.microsoft.com/office/drawing/2014/main" id="{8F6AD63A-F046-477F-A719-8DFE259C3EF2}"/>
              </a:ext>
            </a:extLst>
          </p:cNvPr>
          <p:cNvSpPr/>
          <p:nvPr/>
        </p:nvSpPr>
        <p:spPr>
          <a:xfrm>
            <a:off x="5563607" y="3498558"/>
            <a:ext cx="989593" cy="48611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35" name="圓角矩形圖說文字 9">
            <a:extLst>
              <a:ext uri="{FF2B5EF4-FFF2-40B4-BE49-F238E27FC236}">
                <a16:creationId xmlns:a16="http://schemas.microsoft.com/office/drawing/2014/main" id="{045842AC-9765-44C3-A154-7201F749E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06763"/>
            <a:ext cx="2736533" cy="1723289"/>
          </a:xfrm>
          <a:prstGeom prst="wedgeRoundRectCallout">
            <a:avLst>
              <a:gd name="adj1" fmla="val -55435"/>
              <a:gd name="adj2" fmla="val -73924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下載總表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青年就業領航計畫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l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青年體驗學習計畫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上傳總表後確認資料送出複審</a:t>
            </a:r>
          </a:p>
          <a:p>
            <a:pPr eaLnBrk="1" hangingPunct="1">
              <a:spcBef>
                <a:spcPct val="0"/>
              </a:spcBef>
              <a:buNone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5AC0C79D-12B1-4BD2-9DEF-F352DB242F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864" y="3634831"/>
            <a:ext cx="277812" cy="155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816EC33-A41A-496E-9388-54B248DA3E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0419" y="3657600"/>
            <a:ext cx="496581" cy="1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7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2AAB547A-C7FF-4DA5-93A3-FC4B8694E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202" y="3855364"/>
            <a:ext cx="6079728" cy="2012036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CC1D85C-2604-4E29-A3CC-A194CA26D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895"/>
          <a:stretch/>
        </p:blipFill>
        <p:spPr>
          <a:xfrm>
            <a:off x="1468962" y="1558162"/>
            <a:ext cx="5867400" cy="194072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CN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送出複審</a:t>
            </a:r>
            <a:r>
              <a:rPr lang="en-US" altLang="zh-CN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0" name="圓角矩形 396">
            <a:extLst>
              <a:ext uri="{FF2B5EF4-FFF2-40B4-BE49-F238E27FC236}">
                <a16:creationId xmlns:a16="http://schemas.microsoft.com/office/drawing/2014/main" id="{ECADD4C1-F6AA-4B19-87BF-D84950E0838B}"/>
              </a:ext>
            </a:extLst>
          </p:cNvPr>
          <p:cNvSpPr/>
          <p:nvPr/>
        </p:nvSpPr>
        <p:spPr>
          <a:xfrm>
            <a:off x="5573499" y="2682653"/>
            <a:ext cx="886612" cy="289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sp>
        <p:nvSpPr>
          <p:cNvPr id="29" name="圓角矩形圖說文字 9">
            <a:extLst>
              <a:ext uri="{FF2B5EF4-FFF2-40B4-BE49-F238E27FC236}">
                <a16:creationId xmlns:a16="http://schemas.microsoft.com/office/drawing/2014/main" id="{4A340CE0-1594-4DCE-AFA7-B2C66DAFC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74000" y="2821490"/>
            <a:ext cx="1908000" cy="1692000"/>
          </a:xfrm>
          <a:prstGeom prst="wedgeRoundRectCallout">
            <a:avLst>
              <a:gd name="adj1" fmla="val -84519"/>
              <a:gd name="adj2" fmla="val -38309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確認資料送出複審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按鈕，點選送出資料後無法再修改</a:t>
            </a:r>
          </a:p>
        </p:txBody>
      </p:sp>
      <p:sp>
        <p:nvSpPr>
          <p:cNvPr id="30" name="圓角矩形圖說文字 9">
            <a:extLst>
              <a:ext uri="{FF2B5EF4-FFF2-40B4-BE49-F238E27FC236}">
                <a16:creationId xmlns:a16="http://schemas.microsoft.com/office/drawing/2014/main" id="{4C815E6F-5699-46CC-8A66-3ECE1D4D9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644435"/>
            <a:ext cx="2934075" cy="756000"/>
          </a:xfrm>
          <a:prstGeom prst="wedgeRoundRectCallout">
            <a:avLst>
              <a:gd name="adj1" fmla="val -25591"/>
              <a:gd name="adj2" fmla="val -9103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已送出複審階段即完成學校及縣市填報流程</a:t>
            </a:r>
          </a:p>
        </p:txBody>
      </p:sp>
      <p:sp>
        <p:nvSpPr>
          <p:cNvPr id="41" name="圓角矩形 396">
            <a:extLst>
              <a:ext uri="{FF2B5EF4-FFF2-40B4-BE49-F238E27FC236}">
                <a16:creationId xmlns:a16="http://schemas.microsoft.com/office/drawing/2014/main" id="{5DDDD429-B0ED-4618-898B-14515140CD76}"/>
              </a:ext>
            </a:extLst>
          </p:cNvPr>
          <p:cNvSpPr/>
          <p:nvPr/>
        </p:nvSpPr>
        <p:spPr>
          <a:xfrm>
            <a:off x="6677318" y="5010691"/>
            <a:ext cx="886612" cy="28914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C434FE8-C24E-4468-A79F-689645B35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082631"/>
            <a:ext cx="277812" cy="155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6D0AC3C7-6099-4C7E-8FAC-B08D349CA2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5105400"/>
            <a:ext cx="496581" cy="13280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EF47800-5BFE-4305-BAAE-23B49122A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1823" y="2743702"/>
            <a:ext cx="277812" cy="155575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DAE3FACF-B26E-4995-8679-2983C41CD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2757490"/>
            <a:ext cx="496581" cy="1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53292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838200" y="3328987"/>
            <a:ext cx="7772400" cy="1362075"/>
          </a:xfrm>
        </p:spPr>
        <p:txBody>
          <a:bodyPr/>
          <a:lstStyle/>
          <a:p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</a:t>
            </a:r>
            <a:r>
              <a:rPr lang="en-US" altLang="zh-TW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</a:t>
            </a:r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操作介面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838200" y="1828800"/>
            <a:ext cx="7772400" cy="15001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86142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73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(1/6)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524000"/>
            <a:ext cx="2160000" cy="46747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矩形 8"/>
          <p:cNvSpPr/>
          <p:nvPr/>
        </p:nvSpPr>
        <p:spPr bwMode="auto">
          <a:xfrm>
            <a:off x="3962400" y="1981200"/>
            <a:ext cx="304800" cy="2286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14" name="肘形接點 13"/>
          <p:cNvCxnSpPr>
            <a:stCxn id="9" idx="1"/>
            <a:endCxn id="15" idx="3"/>
          </p:cNvCxnSpPr>
          <p:nvPr/>
        </p:nvCxnSpPr>
        <p:spPr bwMode="auto">
          <a:xfrm rot="10800000" flipV="1">
            <a:off x="2144582" y="2095500"/>
            <a:ext cx="1817819" cy="457200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矩形 14"/>
          <p:cNvSpPr/>
          <p:nvPr/>
        </p:nvSpPr>
        <p:spPr bwMode="auto">
          <a:xfrm>
            <a:off x="1230181" y="2095500"/>
            <a:ext cx="914400" cy="914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已完成填報的雙週誌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3962399" y="2819401"/>
            <a:ext cx="304800" cy="1905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  <p:cxnSp>
        <p:nvCxnSpPr>
          <p:cNvPr id="19" name="肘形接點 18"/>
          <p:cNvCxnSpPr>
            <a:stCxn id="18" idx="1"/>
            <a:endCxn id="20" idx="3"/>
          </p:cNvCxnSpPr>
          <p:nvPr/>
        </p:nvCxnSpPr>
        <p:spPr bwMode="auto">
          <a:xfrm rot="10800000" flipV="1">
            <a:off x="1981201" y="2914650"/>
            <a:ext cx="1981199" cy="1003891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矩形 19"/>
          <p:cNvSpPr/>
          <p:nvPr/>
        </p:nvSpPr>
        <p:spPr bwMode="auto">
          <a:xfrm>
            <a:off x="1066800" y="3461342"/>
            <a:ext cx="914400" cy="9144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CN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rPr>
              <a:t>未完成的雙週誌</a:t>
            </a:r>
            <a:endParaRPr kumimoji="1" lang="zh-TW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360248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74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4B96695-F548-4F86-8D41-526A6B7F27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99" y="1501007"/>
            <a:ext cx="2157401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0E6B1A0-C3E1-4CDE-938C-D378511FA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300" y="1501007"/>
            <a:ext cx="2157400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7672D63A-D676-4679-8CE5-D9AD7F488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512" y="1501007"/>
            <a:ext cx="2157400" cy="46743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9653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75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843" y="1524396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99" y="1524397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699" y="1563485"/>
            <a:ext cx="2157401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325690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76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(3/5)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1D96458-C3E1-419F-9CB1-FAFC255AD4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4918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77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760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C794290C-0AAD-4921-B0CB-24ECF81C8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735" y="1661514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03C5AA4-581B-4005-84A8-B46E30A147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503" y="1658382"/>
            <a:ext cx="1980000" cy="4285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865131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78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雙週誌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(5/5)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199"/>
            <a:ext cx="2160000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600199"/>
            <a:ext cx="2160000" cy="4674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9"/>
          <a:stretch/>
        </p:blipFill>
        <p:spPr>
          <a:xfrm>
            <a:off x="6019800" y="1600199"/>
            <a:ext cx="2160000" cy="44249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943869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79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</a:t>
            </a: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05607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115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8156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2021/10/14</a:t>
            </a:r>
            <a:endParaRPr lang="en-US" altLang="zh-TW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en-US" altLang="zh-TW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</a:t>
            </a:r>
            <a:r>
              <a:rPr lang="zh-TW" altLang="en-US" sz="32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驗證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9917404F-2E2B-44C6-B2EE-35112C97BA30}"/>
              </a:ext>
            </a:extLst>
          </p:cNvPr>
          <p:cNvGrpSpPr/>
          <p:nvPr/>
        </p:nvGrpSpPr>
        <p:grpSpPr>
          <a:xfrm>
            <a:off x="1809463" y="1392667"/>
            <a:ext cx="2535944" cy="4993413"/>
            <a:chOff x="0" y="0"/>
            <a:chExt cx="2773680" cy="5615305"/>
          </a:xfrm>
        </p:grpSpPr>
        <p:grpSp>
          <p:nvGrpSpPr>
            <p:cNvPr id="21" name="群組 20">
              <a:extLst>
                <a:ext uri="{FF2B5EF4-FFF2-40B4-BE49-F238E27FC236}">
                  <a16:creationId xmlns:a16="http://schemas.microsoft.com/office/drawing/2014/main" id="{F3D12998-5360-4373-98D1-868A5BA120BD}"/>
                </a:ext>
              </a:extLst>
            </p:cNvPr>
            <p:cNvGrpSpPr/>
            <p:nvPr/>
          </p:nvGrpSpPr>
          <p:grpSpPr>
            <a:xfrm>
              <a:off x="0" y="0"/>
              <a:ext cx="2773680" cy="5615305"/>
              <a:chOff x="0" y="0"/>
              <a:chExt cx="2773680" cy="5615305"/>
            </a:xfrm>
          </p:grpSpPr>
          <p:pic>
            <p:nvPicPr>
              <p:cNvPr id="23" name="圖片 22">
                <a:extLst>
                  <a:ext uri="{FF2B5EF4-FFF2-40B4-BE49-F238E27FC236}">
                    <a16:creationId xmlns:a16="http://schemas.microsoft.com/office/drawing/2014/main" id="{79116540-408F-4942-A237-FC7E898EBA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2773680" cy="5615305"/>
              </a:xfrm>
              <a:prstGeom prst="rect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09ADEA21-8C11-42FA-8903-3E321CA406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3" t="30450" r="13062" b="52760"/>
              <a:stretch/>
            </p:blipFill>
            <p:spPr bwMode="auto">
              <a:xfrm>
                <a:off x="51954" y="1579418"/>
                <a:ext cx="2636520" cy="113538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grpSp>
            <p:nvGrpSpPr>
              <p:cNvPr id="25" name="群組 24">
                <a:extLst>
                  <a:ext uri="{FF2B5EF4-FFF2-40B4-BE49-F238E27FC236}">
                    <a16:creationId xmlns:a16="http://schemas.microsoft.com/office/drawing/2014/main" id="{6E3C22A0-ECFC-420F-97C9-653D56060570}"/>
                  </a:ext>
                </a:extLst>
              </p:cNvPr>
              <p:cNvGrpSpPr/>
              <p:nvPr/>
            </p:nvGrpSpPr>
            <p:grpSpPr>
              <a:xfrm>
                <a:off x="135082" y="1579417"/>
                <a:ext cx="2553335" cy="3804283"/>
                <a:chOff x="39627" y="830278"/>
                <a:chExt cx="2180314" cy="3424857"/>
              </a:xfrm>
            </p:grpSpPr>
            <p:sp>
              <p:nvSpPr>
                <p:cNvPr id="26" name="橢圓 25">
                  <a:extLst>
                    <a:ext uri="{FF2B5EF4-FFF2-40B4-BE49-F238E27FC236}">
                      <a16:creationId xmlns:a16="http://schemas.microsoft.com/office/drawing/2014/main" id="{B93A8677-7E8E-4B24-B8F8-7AB593A26BCE}"/>
                    </a:ext>
                  </a:extLst>
                </p:cNvPr>
                <p:cNvSpPr/>
                <p:nvPr/>
              </p:nvSpPr>
              <p:spPr>
                <a:xfrm>
                  <a:off x="775855" y="3676072"/>
                  <a:ext cx="608601" cy="579063"/>
                </a:xfrm>
                <a:prstGeom prst="ellipse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  <p:sp>
              <p:nvSpPr>
                <p:cNvPr id="27" name="圓角矩形 250">
                  <a:extLst>
                    <a:ext uri="{FF2B5EF4-FFF2-40B4-BE49-F238E27FC236}">
                      <a16:creationId xmlns:a16="http://schemas.microsoft.com/office/drawing/2014/main" id="{3DA6FE15-A600-417C-8826-E6892DCF3777}"/>
                    </a:ext>
                  </a:extLst>
                </p:cNvPr>
                <p:cNvSpPr/>
                <p:nvPr/>
              </p:nvSpPr>
              <p:spPr>
                <a:xfrm>
                  <a:off x="39627" y="830278"/>
                  <a:ext cx="2180314" cy="1031032"/>
                </a:xfrm>
                <a:prstGeom prst="roundRect">
                  <a:avLst/>
                </a:prstGeom>
                <a:noFill/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TW" altLang="en-US"/>
                </a:p>
              </p:txBody>
            </p:sp>
          </p:grpSp>
        </p:grpSp>
        <p:pic>
          <p:nvPicPr>
            <p:cNvPr id="22" name="內容版面配置區 4">
              <a:extLst>
                <a:ext uri="{FF2B5EF4-FFF2-40B4-BE49-F238E27FC236}">
                  <a16:creationId xmlns:a16="http://schemas.microsoft.com/office/drawing/2014/main" id="{F7B8E7C4-006E-418C-9E9B-9496433B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6" t="5461" r="9180" b="91006"/>
            <a:stretch/>
          </p:blipFill>
          <p:spPr>
            <a:xfrm>
              <a:off x="51954" y="51954"/>
              <a:ext cx="2686685" cy="250825"/>
            </a:xfrm>
            <a:prstGeom prst="rect">
              <a:avLst/>
            </a:prstGeom>
          </p:spPr>
        </p:pic>
      </p:grp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BF80762-A7A8-4DD5-AE2B-95C54E275581}"/>
              </a:ext>
            </a:extLst>
          </p:cNvPr>
          <p:cNvSpPr txBox="1"/>
          <p:nvPr/>
        </p:nvSpPr>
        <p:spPr>
          <a:xfrm>
            <a:off x="1841499" y="1418333"/>
            <a:ext cx="2503908" cy="219928"/>
          </a:xfrm>
          <a:prstGeom prst="rect">
            <a:avLst/>
          </a:prstGeom>
          <a:solidFill>
            <a:srgbClr val="FFAC06"/>
          </a:solidFill>
          <a:ln>
            <a:noFill/>
          </a:ln>
        </p:spPr>
        <p:txBody>
          <a:bodyPr wrap="square" lIns="0" tIns="36000" rIns="0" bIns="0" rtlCol="0">
            <a:spAutoFit/>
          </a:bodyPr>
          <a:lstStyle/>
          <a:p>
            <a:pPr algn="ctr">
              <a:lnSpc>
                <a:spcPts val="700"/>
              </a:lnSpc>
            </a:pPr>
            <a:endParaRPr lang="en-US" altLang="zh-TW" sz="900" b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700"/>
              </a:lnSpc>
            </a:pPr>
            <a:r>
              <a:rPr lang="zh-TW" altLang="en-US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教育部</a:t>
            </a:r>
            <a:r>
              <a:rPr lang="en-US" altLang="zh-TW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en-US" altLang="zh-CN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900" b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年度青年教育與就業儲蓄帳戶方案</a:t>
            </a:r>
          </a:p>
        </p:txBody>
      </p:sp>
      <p:sp>
        <p:nvSpPr>
          <p:cNvPr id="29" name="直線圖說文字 1 51">
            <a:extLst>
              <a:ext uri="{FF2B5EF4-FFF2-40B4-BE49-F238E27FC236}">
                <a16:creationId xmlns:a16="http://schemas.microsoft.com/office/drawing/2014/main" id="{D94EEFFD-2DAA-419C-90FA-32C4CE95C2CB}"/>
              </a:ext>
            </a:extLst>
          </p:cNvPr>
          <p:cNvSpPr/>
          <p:nvPr/>
        </p:nvSpPr>
        <p:spPr>
          <a:xfrm>
            <a:off x="4191000" y="3889374"/>
            <a:ext cx="3460430" cy="1822768"/>
          </a:xfrm>
          <a:prstGeom prst="borderCallout1">
            <a:avLst>
              <a:gd name="adj1" fmla="val 70803"/>
              <a:gd name="adj2" fmla="val 224"/>
              <a:gd name="adj3" fmla="val 83887"/>
              <a:gd name="adj4" fmla="val -37955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546" t="-3806" r="-16215" b="-9722"/>
            </a:stretch>
          </a:blip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sz="1200" kern="10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10BFA866-B530-40BB-8E4B-92616F60F43E}"/>
              </a:ext>
            </a:extLst>
          </p:cNvPr>
          <p:cNvCxnSpPr>
            <a:cxnSpLocks/>
            <a:endCxn id="31" idx="1"/>
          </p:cNvCxnSpPr>
          <p:nvPr/>
        </p:nvCxnSpPr>
        <p:spPr bwMode="auto">
          <a:xfrm flipV="1">
            <a:off x="4191000" y="2316806"/>
            <a:ext cx="716756" cy="18480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AEC6FB1C-3CD3-4CFE-96C9-0CEBB77A6B90}"/>
              </a:ext>
            </a:extLst>
          </p:cNvPr>
          <p:cNvSpPr/>
          <p:nvPr/>
        </p:nvSpPr>
        <p:spPr bwMode="auto">
          <a:xfrm>
            <a:off x="4907756" y="1868193"/>
            <a:ext cx="4097338" cy="89722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zh-TW" dirty="0"/>
              <a:t>重要資訊、未來儲蓄金發給、</a:t>
            </a:r>
            <a:endParaRPr lang="en-US" altLang="zh-TW" dirty="0"/>
          </a:p>
          <a:p>
            <a:pPr eaLnBrk="1" hangingPunct="1"/>
            <a:r>
              <a:rPr lang="zh-TW" altLang="zh-TW" dirty="0"/>
              <a:t>就學及兵役配套等有關，請正確填寫</a:t>
            </a:r>
            <a:endParaRPr lang="en-US" altLang="zh-TW" dirty="0"/>
          </a:p>
          <a:p>
            <a:pPr eaLnBrk="1" hangingPunct="1"/>
            <a:r>
              <a:rPr lang="en-US" altLang="zh-TW" dirty="0"/>
              <a:t>(</a:t>
            </a:r>
            <a:r>
              <a:rPr lang="zh-TW" altLang="en-US" dirty="0"/>
              <a:t>請使用私人信箱，勿使用學校信箱</a:t>
            </a:r>
            <a:r>
              <a:rPr lang="en-US" altLang="zh-TW" dirty="0"/>
              <a:t>)</a:t>
            </a:r>
            <a:endParaRPr kumimoji="1" lang="zh-TW" altLang="en-US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3B86F468-20C6-4FFB-971D-D0376F11C484}"/>
              </a:ext>
            </a:extLst>
          </p:cNvPr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979125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80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70376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89" y="1570376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779" y="1570376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99517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81</a:t>
            </a:fld>
            <a:endParaRPr lang="en-US" altLang="zh-TW"/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4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我的帳戶</a:t>
            </a:r>
            <a:r>
              <a: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(2/2)</a:t>
            </a:r>
            <a:endParaRPr lang="zh-TW" altLang="en-US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852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524000"/>
            <a:ext cx="2160000" cy="4674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98336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381000" y="3445164"/>
            <a:ext cx="8534400" cy="1362075"/>
          </a:xfrm>
        </p:spPr>
        <p:txBody>
          <a:bodyPr/>
          <a:lstStyle/>
          <a:p>
            <a:pPr algn="ctr"/>
            <a:r>
              <a:rPr lang="zh-TW" altLang="en-US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「青年就業領航計畫」青年操作介面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1"/>
          </p:nvPr>
        </p:nvSpPr>
        <p:spPr>
          <a:xfrm>
            <a:off x="914400" y="1928813"/>
            <a:ext cx="7772400" cy="1500187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35177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83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學生登入後介面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9B68A19D-FAF0-4141-A9FD-597BBAE89C4D}"/>
              </a:ext>
            </a:extLst>
          </p:cNvPr>
          <p:cNvGrpSpPr/>
          <p:nvPr/>
        </p:nvGrpSpPr>
        <p:grpSpPr>
          <a:xfrm>
            <a:off x="1416844" y="1428404"/>
            <a:ext cx="6629400" cy="4943567"/>
            <a:chOff x="1416844" y="1428404"/>
            <a:chExt cx="6629400" cy="4943567"/>
          </a:xfrm>
        </p:grpSpPr>
        <p:graphicFrame>
          <p:nvGraphicFramePr>
            <p:cNvPr id="9" name="物件 8"/>
            <p:cNvGraphicFramePr>
              <a:graphicFrameLocks noChangeAspect="1"/>
            </p:cNvGraphicFramePr>
            <p:nvPr/>
          </p:nvGraphicFramePr>
          <p:xfrm>
            <a:off x="1416844" y="1428404"/>
            <a:ext cx="6629400" cy="494356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5" r:id="rId4" imgW="13980600" imgH="10425240" progId="">
                    <p:embed/>
                  </p:oleObj>
                </mc:Choice>
                <mc:Fallback>
                  <p:oleObj r:id="rId4" imgW="13980600" imgH="10425240" progId="">
                    <p:embed/>
                    <p:pic>
                      <p:nvPicPr>
                        <p:cNvPr id="9" name="物件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416844" y="1428404"/>
                          <a:ext cx="6629400" cy="494356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9"/>
            <p:cNvSpPr>
              <a:spLocks noChangeArrowheads="1"/>
            </p:cNvSpPr>
            <p:nvPr/>
          </p:nvSpPr>
          <p:spPr bwMode="auto">
            <a:xfrm>
              <a:off x="4572000" y="1600200"/>
              <a:ext cx="673100" cy="585787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51645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84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06369D-E568-4E5E-918D-3EAD0967E4FA}"/>
              </a:ext>
            </a:extLst>
          </p:cNvPr>
          <p:cNvGrpSpPr/>
          <p:nvPr/>
        </p:nvGrpSpPr>
        <p:grpSpPr>
          <a:xfrm>
            <a:off x="0" y="1870807"/>
            <a:ext cx="9140656" cy="4060063"/>
            <a:chOff x="-646855" y="2289412"/>
            <a:chExt cx="8748687" cy="3885960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1C68F62-382B-4BC6-A85B-A438E641FD62}"/>
                </a:ext>
              </a:extLst>
            </p:cNvPr>
            <p:cNvGrpSpPr/>
            <p:nvPr/>
          </p:nvGrpSpPr>
          <p:grpSpPr>
            <a:xfrm>
              <a:off x="-646855" y="2289412"/>
              <a:ext cx="8748687" cy="3885960"/>
              <a:chOff x="984277" y="1752837"/>
              <a:chExt cx="8748687" cy="3885960"/>
            </a:xfrm>
          </p:grpSpPr>
          <p:grpSp>
            <p:nvGrpSpPr>
              <p:cNvPr id="7" name="群組 6">
                <a:extLst>
                  <a:ext uri="{FF2B5EF4-FFF2-40B4-BE49-F238E27FC236}">
                    <a16:creationId xmlns:a16="http://schemas.microsoft.com/office/drawing/2014/main" id="{1E49EE52-977B-4340-B1C3-CE5AEB2FF651}"/>
                  </a:ext>
                </a:extLst>
              </p:cNvPr>
              <p:cNvGrpSpPr/>
              <p:nvPr/>
            </p:nvGrpSpPr>
            <p:grpSpPr>
              <a:xfrm>
                <a:off x="984277" y="1752837"/>
                <a:ext cx="8748687" cy="3885960"/>
                <a:chOff x="2203477" y="457437"/>
                <a:chExt cx="8748687" cy="3885960"/>
              </a:xfrm>
            </p:grpSpPr>
            <p:grpSp>
              <p:nvGrpSpPr>
                <p:cNvPr id="6" name="群組 5">
                  <a:extLst>
                    <a:ext uri="{FF2B5EF4-FFF2-40B4-BE49-F238E27FC236}">
                      <a16:creationId xmlns:a16="http://schemas.microsoft.com/office/drawing/2014/main" id="{EC55378F-8D6A-4863-90D7-420DFA015116}"/>
                    </a:ext>
                  </a:extLst>
                </p:cNvPr>
                <p:cNvGrpSpPr/>
                <p:nvPr/>
              </p:nvGrpSpPr>
              <p:grpSpPr>
                <a:xfrm>
                  <a:off x="2203477" y="457437"/>
                  <a:ext cx="8748687" cy="3885960"/>
                  <a:chOff x="513777" y="2087799"/>
                  <a:chExt cx="8748687" cy="3885960"/>
                </a:xfrm>
              </p:grpSpPr>
              <p:grpSp>
                <p:nvGrpSpPr>
                  <p:cNvPr id="15" name="群組 14">
                    <a:extLst>
                      <a:ext uri="{FF2B5EF4-FFF2-40B4-BE49-F238E27FC236}">
                        <a16:creationId xmlns:a16="http://schemas.microsoft.com/office/drawing/2014/main" id="{D950E1EA-679F-49F0-82E9-3758FE8D270C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818822" y="2087799"/>
                    <a:ext cx="7443642" cy="3885960"/>
                    <a:chOff x="-43360" y="290112"/>
                    <a:chExt cx="4718829" cy="2464517"/>
                  </a:xfrm>
                </p:grpSpPr>
                <p:pic>
                  <p:nvPicPr>
                    <p:cNvPr id="16" name="圖片 15">
                      <a:extLst>
                        <a:ext uri="{FF2B5EF4-FFF2-40B4-BE49-F238E27FC236}">
                          <a16:creationId xmlns:a16="http://schemas.microsoft.com/office/drawing/2014/main" id="{84087C96-22E5-4A86-8640-F15F310D44C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-43360" y="290112"/>
                      <a:ext cx="4718829" cy="2464517"/>
                    </a:xfrm>
                    <a:prstGeom prst="rect">
                      <a:avLst/>
                    </a:prstGeom>
                    <a:ln>
                      <a:solidFill>
                        <a:schemeClr val="tx1"/>
                      </a:solidFill>
                    </a:ln>
                  </p:spPr>
                </p:pic>
                <p:sp>
                  <p:nvSpPr>
                    <p:cNvPr id="17" name="橢圓 16">
                      <a:extLst>
                        <a:ext uri="{FF2B5EF4-FFF2-40B4-BE49-F238E27FC236}">
                          <a16:creationId xmlns:a16="http://schemas.microsoft.com/office/drawing/2014/main" id="{264A3FCA-4A99-4EFB-8AF9-4306FC96AA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2951" y="1026251"/>
                      <a:ext cx="1117233" cy="300715"/>
                    </a:xfrm>
                    <a:prstGeom prst="ellipse">
                      <a:avLst/>
                    </a:prstGeom>
                    <a:noFill/>
                    <a:ln w="28575" cap="sq">
                      <a:solidFill>
                        <a:srgbClr val="FF0000"/>
                      </a:solidFill>
                      <a:miter lim="800000"/>
                    </a:ln>
                    <a:effectLst>
                      <a:outerShdw dir="4800000" algn="tl" rotWithShape="0">
                        <a:srgbClr val="000000">
                          <a:alpha val="40000"/>
                        </a:srgb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zh-TW" altLang="en-US"/>
                    </a:p>
                  </p:txBody>
                </p:sp>
              </p:grpSp>
              <p:sp>
                <p:nvSpPr>
                  <p:cNvPr id="43019" name="圓角矩形圖說文字 9"/>
                  <p:cNvSpPr>
                    <a:spLocks noChangeArrowheads="1"/>
                  </p:cNvSpPr>
                  <p:nvPr/>
                </p:nvSpPr>
                <p:spPr bwMode="auto">
                  <a:xfrm>
                    <a:off x="513777" y="4632455"/>
                    <a:ext cx="1523843" cy="372641"/>
                  </a:xfrm>
                  <a:prstGeom prst="wedgeRoundRectCallout">
                    <a:avLst>
                      <a:gd name="adj1" fmla="val 50129"/>
                      <a:gd name="adj2" fmla="val -142324"/>
                      <a:gd name="adj3" fmla="val 16667"/>
                    </a:avLst>
                  </a:prstGeom>
                  <a:solidFill>
                    <a:srgbClr val="FFFF00"/>
                  </a:solidFill>
                  <a:ln w="9525" algn="ctr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>
                      <a:lnSpc>
                        <a:spcPts val="2100"/>
                      </a:lnSpc>
                      <a:spcBef>
                        <a:spcPct val="0"/>
                      </a:spcBef>
                      <a:buNone/>
                    </a:pPr>
                    <a:r>
                      <a: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2.</a:t>
                    </a:r>
                    <a:r>
                      <a:rPr lang="zh-TW" altLang="en-US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雙週誌補填</a:t>
                    </a:r>
                  </a:p>
                </p:txBody>
              </p:sp>
            </p:grpSp>
            <p:sp>
              <p:nvSpPr>
                <p:cNvPr id="43017" name="圓角矩形圖說文字 9"/>
                <p:cNvSpPr>
                  <a:spLocks noChangeArrowheads="1"/>
                </p:cNvSpPr>
                <p:nvPr/>
              </p:nvSpPr>
              <p:spPr bwMode="auto">
                <a:xfrm>
                  <a:off x="2570346" y="1419459"/>
                  <a:ext cx="2100455" cy="397389"/>
                </a:xfrm>
                <a:prstGeom prst="wedgeRoundRectCallout">
                  <a:avLst>
                    <a:gd name="adj1" fmla="val 16489"/>
                    <a:gd name="adj2" fmla="val 153437"/>
                    <a:gd name="adj3" fmla="val 16667"/>
                  </a:avLst>
                </a:prstGeom>
                <a:solidFill>
                  <a:srgbClr val="FFFF00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lnSpc>
                      <a:spcPts val="21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1.</a:t>
                  </a:r>
                  <a:r>
                    <a:rPr lang="zh-TW" altLang="en-US" sz="18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點選雙週誌填報</a:t>
                  </a:r>
                </a:p>
              </p:txBody>
            </p:sp>
          </p:grpSp>
          <p:sp>
            <p:nvSpPr>
              <p:cNvPr id="18" name="圓角矩形圖說文字 9"/>
              <p:cNvSpPr>
                <a:spLocks noChangeArrowheads="1"/>
              </p:cNvSpPr>
              <p:nvPr/>
            </p:nvSpPr>
            <p:spPr bwMode="auto">
              <a:xfrm>
                <a:off x="2945714" y="4562799"/>
                <a:ext cx="1312782" cy="360080"/>
              </a:xfrm>
              <a:prstGeom prst="wedgeRoundRectCallout">
                <a:avLst>
                  <a:gd name="adj1" fmla="val -45905"/>
                  <a:gd name="adj2" fmla="val -146365"/>
                  <a:gd name="adj3" fmla="val 16667"/>
                </a:avLst>
              </a:prstGeom>
              <a:solidFill>
                <a:srgbClr val="FFFF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lnSpc>
                    <a:spcPts val="2100"/>
                  </a:lnSpc>
                  <a:spcBef>
                    <a:spcPct val="0"/>
                  </a:spcBef>
                  <a:buNone/>
                </a:pPr>
                <a:r>
                  <a:rPr lang="en-US" altLang="zh-TW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3.</a:t>
                </a:r>
                <a:r>
                  <a:rPr lang="zh-TW" altLang="en-US" sz="18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輔導需求</a:t>
                </a:r>
              </a:p>
            </p:txBody>
          </p:sp>
        </p:grpSp>
        <p:sp>
          <p:nvSpPr>
            <p:cNvPr id="43023" name="圓角矩形圖說文字 9"/>
            <p:cNvSpPr>
              <a:spLocks noChangeArrowheads="1"/>
            </p:cNvSpPr>
            <p:nvPr/>
          </p:nvSpPr>
          <p:spPr bwMode="auto">
            <a:xfrm>
              <a:off x="3637452" y="3302496"/>
              <a:ext cx="1980000" cy="384712"/>
            </a:xfrm>
            <a:prstGeom prst="wedgeRoundRectCallout">
              <a:avLst>
                <a:gd name="adj1" fmla="val -59665"/>
                <a:gd name="adj2" fmla="val 5825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18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青年就業領航計畫</a:t>
              </a:r>
            </a:p>
          </p:txBody>
        </p: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8D957895-9DDA-434A-B357-91E0F52CB0BE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994E56FF-A127-48B6-B23C-42520ABD2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B703ADCC-C227-45FE-A115-AF7AD20A9E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(1/6)</a:t>
              </a:r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C95F4FC9-20EE-46DB-B9BE-2A7AF9D86E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86904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>
            <a:extLst>
              <a:ext uri="{FF2B5EF4-FFF2-40B4-BE49-F238E27FC236}">
                <a16:creationId xmlns:a16="http://schemas.microsoft.com/office/drawing/2014/main" id="{F13845F5-32D2-4B40-A37D-F7D3B35F741F}"/>
              </a:ext>
            </a:extLst>
          </p:cNvPr>
          <p:cNvGrpSpPr/>
          <p:nvPr/>
        </p:nvGrpSpPr>
        <p:grpSpPr>
          <a:xfrm>
            <a:off x="685800" y="1454411"/>
            <a:ext cx="8257333" cy="4946389"/>
            <a:chOff x="685800" y="1454411"/>
            <a:chExt cx="8257333" cy="4946389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5800" y="1454411"/>
              <a:ext cx="8257333" cy="4946389"/>
            </a:xfrm>
            <a:prstGeom prst="rect">
              <a:avLst/>
            </a:prstGeom>
          </p:spPr>
        </p:pic>
        <p:cxnSp>
          <p:nvCxnSpPr>
            <p:cNvPr id="7" name="直線接點 6">
              <a:extLst>
                <a:ext uri="{FF2B5EF4-FFF2-40B4-BE49-F238E27FC236}">
                  <a16:creationId xmlns:a16="http://schemas.microsoft.com/office/drawing/2014/main" id="{269A9746-D402-4EA2-A719-D9C39266DFE6}"/>
                </a:ext>
              </a:extLst>
            </p:cNvPr>
            <p:cNvCxnSpPr/>
            <p:nvPr/>
          </p:nvCxnSpPr>
          <p:spPr bwMode="auto">
            <a:xfrm>
              <a:off x="3763141" y="1600200"/>
              <a:ext cx="961259" cy="0"/>
            </a:xfrm>
            <a:prstGeom prst="line">
              <a:avLst/>
            </a:prstGeom>
            <a:solidFill>
              <a:schemeClr val="accent1"/>
            </a:solidFill>
            <a:ln w="263525" cap="flat" cmpd="sng" algn="ctr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D5625B29-5C85-4BA6-85FE-BCD0BC21AE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-1607"/>
          <a:stretch/>
        </p:blipFill>
        <p:spPr>
          <a:xfrm>
            <a:off x="2185358" y="2414782"/>
            <a:ext cx="6700814" cy="3909818"/>
          </a:xfrm>
          <a:prstGeom prst="rect">
            <a:avLst/>
          </a:prstGeom>
        </p:spPr>
      </p:pic>
      <p:sp>
        <p:nvSpPr>
          <p:cNvPr id="43018" name="橢圓 10"/>
          <p:cNvSpPr>
            <a:spLocks noChangeArrowheads="1"/>
          </p:cNvSpPr>
          <p:nvPr/>
        </p:nvSpPr>
        <p:spPr bwMode="auto">
          <a:xfrm flipV="1">
            <a:off x="457200" y="1915942"/>
            <a:ext cx="1608849" cy="427039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sp>
        <p:nvSpPr>
          <p:cNvPr id="43022" name="橢圓 10"/>
          <p:cNvSpPr>
            <a:spLocks noChangeArrowheads="1"/>
          </p:cNvSpPr>
          <p:nvPr/>
        </p:nvSpPr>
        <p:spPr bwMode="auto">
          <a:xfrm>
            <a:off x="4220341" y="2255166"/>
            <a:ext cx="2209800" cy="68103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sp>
        <p:nvSpPr>
          <p:cNvPr id="43023" name="圓角矩形圖說文字 9"/>
          <p:cNvSpPr>
            <a:spLocks noChangeArrowheads="1"/>
          </p:cNvSpPr>
          <p:nvPr/>
        </p:nvSpPr>
        <p:spPr bwMode="auto">
          <a:xfrm>
            <a:off x="6422258" y="2163871"/>
            <a:ext cx="2162175" cy="427038"/>
          </a:xfrm>
          <a:prstGeom prst="wedgeRoundRectCallout">
            <a:avLst>
              <a:gd name="adj1" fmla="val -61861"/>
              <a:gd name="adj2" fmla="val 439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欄位查看權限提醒</a:t>
            </a: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6705600" y="4953000"/>
            <a:ext cx="2104771" cy="381000"/>
          </a:xfrm>
          <a:prstGeom prst="wedgeRoundRectCallout">
            <a:avLst>
              <a:gd name="adj1" fmla="val -30170"/>
              <a:gd name="adj2" fmla="val -9262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填寫體驗學習內容</a:t>
            </a:r>
          </a:p>
        </p:txBody>
      </p:sp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0" y="2506399"/>
            <a:ext cx="1841500" cy="427039"/>
          </a:xfrm>
          <a:prstGeom prst="wedgeRoundRectCallout">
            <a:avLst>
              <a:gd name="adj1" fmla="val 25243"/>
              <a:gd name="adj2" fmla="val -125826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點選雙週誌填報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85</a:t>
            </a:fld>
            <a:endParaRPr lang="en-US" altLang="zh-TW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BC4B164E-2E45-46DF-9CBD-E4158877D7E3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7" name="Rectangle 22">
              <a:extLst>
                <a:ext uri="{FF2B5EF4-FFF2-40B4-BE49-F238E27FC236}">
                  <a16:creationId xmlns:a16="http://schemas.microsoft.com/office/drawing/2014/main" id="{7E762D03-4301-42C4-85A1-A1FD5E3AFD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9" name="Rectangle 23">
              <a:extLst>
                <a:ext uri="{FF2B5EF4-FFF2-40B4-BE49-F238E27FC236}">
                  <a16:creationId xmlns:a16="http://schemas.microsoft.com/office/drawing/2014/main" id="{AC712E81-5EF8-4AEB-B7D4-98A4701CCF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(2/6)</a:t>
              </a:r>
            </a:p>
          </p:txBody>
        </p:sp>
        <p:sp>
          <p:nvSpPr>
            <p:cNvPr id="20" name="Rectangle 22">
              <a:extLst>
                <a:ext uri="{FF2B5EF4-FFF2-40B4-BE49-F238E27FC236}">
                  <a16:creationId xmlns:a16="http://schemas.microsoft.com/office/drawing/2014/main" id="{EE074DAB-8742-4EAA-9049-15636072B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62436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5106"/>
            <a:ext cx="7734300" cy="4616598"/>
          </a:xfrm>
          <a:prstGeom prst="rect">
            <a:avLst/>
          </a:prstGeom>
        </p:spPr>
      </p:pic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7480240" y="4722786"/>
            <a:ext cx="1264354" cy="458814"/>
          </a:xfrm>
          <a:prstGeom prst="wedgeRoundRectCallout">
            <a:avLst>
              <a:gd name="adj1" fmla="val -33531"/>
              <a:gd name="adj2" fmla="val -94902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建議事項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86</a:t>
            </a:fld>
            <a:endParaRPr lang="en-US" altLang="zh-TW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C1AE89-F842-4722-95F1-D602A4A4552B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7DCF23F0-84E9-4FB5-BD28-08313995F3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48282E3E-F8FF-4005-B3C7-0E8679AEB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(3/6)</a:t>
              </a: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B48F38C7-BC66-42E5-8FA9-F3FAECBCB7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56718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87</a:t>
            </a:fld>
            <a:endParaRPr lang="en-US" altLang="zh-TW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705" y="1595437"/>
            <a:ext cx="7325677" cy="4576763"/>
          </a:xfrm>
          <a:prstGeom prst="rect">
            <a:avLst/>
          </a:prstGeom>
        </p:spPr>
      </p:pic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76200" y="4683523"/>
            <a:ext cx="1295400" cy="421877"/>
          </a:xfrm>
          <a:prstGeom prst="wedgeRoundRectCallout">
            <a:avLst>
              <a:gd name="adj1" fmla="val 118185"/>
              <a:gd name="adj2" fmla="val -78182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體驗情形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603F23CA-8833-4CA7-B7E4-E8BF70A36D34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0" name="Rectangle 22">
              <a:extLst>
                <a:ext uri="{FF2B5EF4-FFF2-40B4-BE49-F238E27FC236}">
                  <a16:creationId xmlns:a16="http://schemas.microsoft.com/office/drawing/2014/main" id="{C75601FC-2FF3-443C-A1E6-57BBC5592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6F8492B7-32BB-49E0-AAB2-058D2AC3B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(4/6)</a:t>
              </a:r>
            </a:p>
          </p:txBody>
        </p:sp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F48565D0-41C0-4993-9E24-454542E5BB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52074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BE35CD1E-6991-4232-9788-BDDCC367FB1B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11" name="Rectangle 22">
              <a:extLst>
                <a:ext uri="{FF2B5EF4-FFF2-40B4-BE49-F238E27FC236}">
                  <a16:creationId xmlns:a16="http://schemas.microsoft.com/office/drawing/2014/main" id="{A424F3CF-32E1-4BA4-993F-0D106DE68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065BEBED-2B1A-44CE-819E-EA8EFD38B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(5/6)</a:t>
              </a:r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D881E2F7-A4CF-4A22-B368-0B7957E12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95101"/>
            <a:ext cx="7947809" cy="4167188"/>
          </a:xfrm>
          <a:prstGeom prst="rect">
            <a:avLst/>
          </a:prstGeom>
        </p:spPr>
      </p:pic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228600" y="5867400"/>
            <a:ext cx="1752600" cy="457200"/>
          </a:xfrm>
          <a:prstGeom prst="wedgeRoundRectCallout">
            <a:avLst>
              <a:gd name="adj1" fmla="val 104170"/>
              <a:gd name="adj2" fmla="val -100977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亮點青年推薦</a:t>
            </a: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6096000" y="3276600"/>
            <a:ext cx="2808000" cy="720000"/>
          </a:xfrm>
          <a:prstGeom prst="wedgeRoundRectCallout">
            <a:avLst>
              <a:gd name="adj1" fmla="val -63445"/>
              <a:gd name="adj2" fmla="val -32275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需教育部／勞動部提供之輔導諮詢項目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732742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58A414C-12F0-4CDC-82E9-621D6BB84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24000"/>
            <a:ext cx="7984752" cy="4887592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2D9DC7CA-A37D-4AD5-8CF7-64BCA487D811}"/>
              </a:ext>
            </a:extLst>
          </p:cNvPr>
          <p:cNvGrpSpPr/>
          <p:nvPr/>
        </p:nvGrpSpPr>
        <p:grpSpPr>
          <a:xfrm>
            <a:off x="1752600" y="682624"/>
            <a:ext cx="6047123" cy="612775"/>
            <a:chOff x="1841500" y="682625"/>
            <a:chExt cx="5744136" cy="612775"/>
          </a:xfrm>
        </p:grpSpPr>
        <p:sp>
          <p:nvSpPr>
            <p:cNvPr id="43013" name="Rectangle 22"/>
            <p:cNvSpPr>
              <a:spLocks noChangeArrowheads="1"/>
            </p:cNvSpPr>
            <p:nvPr/>
          </p:nvSpPr>
          <p:spPr bwMode="auto">
            <a:xfrm>
              <a:off x="1841500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 dirty="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5" name="Rectangle 23"/>
            <p:cNvSpPr>
              <a:spLocks noChangeArrowheads="1"/>
            </p:cNvSpPr>
            <p:nvPr/>
          </p:nvSpPr>
          <p:spPr bwMode="auto">
            <a:xfrm>
              <a:off x="2506663" y="682625"/>
              <a:ext cx="4449762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雙週誌填寫介面</a:t>
              </a:r>
              <a:r>
                <a:rPr lang="en-US" altLang="zh-TW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(6/6)</a:t>
              </a:r>
            </a:p>
          </p:txBody>
        </p:sp>
        <p:sp>
          <p:nvSpPr>
            <p:cNvPr id="43015" name="Rectangle 22"/>
            <p:cNvSpPr>
              <a:spLocks noChangeArrowheads="1"/>
            </p:cNvSpPr>
            <p:nvPr/>
          </p:nvSpPr>
          <p:spPr bwMode="auto">
            <a:xfrm>
              <a:off x="6956425" y="682625"/>
              <a:ext cx="629211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1379BD9-0125-4B90-8839-01407A0E1240}"/>
              </a:ext>
            </a:extLst>
          </p:cNvPr>
          <p:cNvGrpSpPr/>
          <p:nvPr/>
        </p:nvGrpSpPr>
        <p:grpSpPr>
          <a:xfrm>
            <a:off x="409577" y="1905000"/>
            <a:ext cx="7820023" cy="3352800"/>
            <a:chOff x="228601" y="1905000"/>
            <a:chExt cx="7820023" cy="3352800"/>
          </a:xfrm>
        </p:grpSpPr>
        <p:sp>
          <p:nvSpPr>
            <p:cNvPr id="43017" name="圓角矩形圖說文字 9"/>
            <p:cNvSpPr>
              <a:spLocks noChangeArrowheads="1"/>
            </p:cNvSpPr>
            <p:nvPr/>
          </p:nvSpPr>
          <p:spPr bwMode="auto">
            <a:xfrm>
              <a:off x="228601" y="3265516"/>
              <a:ext cx="2016000" cy="432000"/>
            </a:xfrm>
            <a:prstGeom prst="wedgeRoundRectCallout">
              <a:avLst>
                <a:gd name="adj1" fmla="val 11003"/>
                <a:gd name="adj2" fmla="val -218071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點選雙週誌補填</a:t>
              </a:r>
            </a:p>
          </p:txBody>
        </p:sp>
        <p:sp>
          <p:nvSpPr>
            <p:cNvPr id="18" name="圓角矩形圖說文字 9"/>
            <p:cNvSpPr>
              <a:spLocks noChangeArrowheads="1"/>
            </p:cNvSpPr>
            <p:nvPr/>
          </p:nvSpPr>
          <p:spPr bwMode="auto">
            <a:xfrm>
              <a:off x="5787776" y="4800600"/>
              <a:ext cx="2260848" cy="457200"/>
            </a:xfrm>
            <a:prstGeom prst="wedgeRoundRectCallout">
              <a:avLst>
                <a:gd name="adj1" fmla="val -58533"/>
                <a:gd name="adj2" fmla="val -50791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填寫體驗學習內容</a:t>
              </a:r>
            </a:p>
          </p:txBody>
        </p:sp>
        <p:sp>
          <p:nvSpPr>
            <p:cNvPr id="12" name="橢圓 10"/>
            <p:cNvSpPr>
              <a:spLocks noChangeArrowheads="1"/>
            </p:cNvSpPr>
            <p:nvPr/>
          </p:nvSpPr>
          <p:spPr bwMode="auto">
            <a:xfrm>
              <a:off x="2895600" y="1905000"/>
              <a:ext cx="2286000" cy="523306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  <p:sp>
          <p:nvSpPr>
            <p:cNvPr id="13" name="圓角矩形圖說文字 9"/>
            <p:cNvSpPr>
              <a:spLocks noChangeArrowheads="1"/>
            </p:cNvSpPr>
            <p:nvPr/>
          </p:nvSpPr>
          <p:spPr bwMode="auto">
            <a:xfrm>
              <a:off x="5787776" y="2032611"/>
              <a:ext cx="2016000" cy="394066"/>
            </a:xfrm>
            <a:prstGeom prst="wedgeRoundRectCallout">
              <a:avLst>
                <a:gd name="adj1" fmla="val -97738"/>
                <a:gd name="adj2" fmla="val -16023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選擇補填的週次</a:t>
              </a:r>
            </a:p>
          </p:txBody>
        </p:sp>
      </p:grp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89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01185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</a:t>
            </a:fld>
            <a:endParaRPr lang="en-US" altLang="zh-TW"/>
          </a:p>
        </p:txBody>
      </p:sp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1524000" y="682624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2209800" y="682625"/>
            <a:ext cx="5065713" cy="612773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行動電話驗證</a:t>
            </a: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7275513" y="682623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C9F7122B-AFDE-4A01-8133-C59E47021AB7}"/>
              </a:ext>
            </a:extLst>
          </p:cNvPr>
          <p:cNvGrpSpPr/>
          <p:nvPr/>
        </p:nvGrpSpPr>
        <p:grpSpPr>
          <a:xfrm>
            <a:off x="2438400" y="1600200"/>
            <a:ext cx="2328989" cy="4789909"/>
            <a:chOff x="1524000" y="1806042"/>
            <a:chExt cx="2160000" cy="444235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71" b="1"/>
            <a:stretch/>
          </p:blipFill>
          <p:spPr>
            <a:xfrm>
              <a:off x="1524000" y="1806042"/>
              <a:ext cx="2160000" cy="4442358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F75BB04B-9823-4FC6-87C2-A67F2100CA6C}"/>
                </a:ext>
              </a:extLst>
            </p:cNvPr>
            <p:cNvSpPr txBox="1"/>
            <p:nvPr/>
          </p:nvSpPr>
          <p:spPr>
            <a:xfrm>
              <a:off x="1637701" y="1876713"/>
              <a:ext cx="1932598" cy="117920"/>
            </a:xfrm>
            <a:prstGeom prst="rect">
              <a:avLst/>
            </a:prstGeom>
            <a:solidFill>
              <a:srgbClr val="FFAC06"/>
            </a:solidFill>
            <a:ln>
              <a:noFill/>
            </a:ln>
          </p:spPr>
          <p:txBody>
            <a:bodyPr wrap="square" lIns="0" tIns="36000" rIns="0" bIns="0" rtlCol="0">
              <a:spAutoFit/>
            </a:bodyPr>
            <a:lstStyle/>
            <a:p>
              <a:pPr algn="ctr">
                <a:lnSpc>
                  <a:spcPts val="700"/>
                </a:lnSpc>
              </a:pPr>
              <a:r>
                <a:rPr lang="zh-TW" altLang="en-US" sz="800" b="0" dirty="0">
                  <a:solidFill>
                    <a:srgbClr val="FFF7E9"/>
                  </a:solidFill>
                </a:rPr>
                <a:t>教育部</a:t>
              </a:r>
              <a:r>
                <a:rPr lang="en-US" altLang="zh-TW" sz="800" b="0" dirty="0">
                  <a:solidFill>
                    <a:srgbClr val="FFF7E9"/>
                  </a:solidFill>
                </a:rPr>
                <a:t>11</a:t>
              </a:r>
              <a:r>
                <a:rPr lang="en-US" altLang="zh-CN" sz="800" b="0" dirty="0">
                  <a:solidFill>
                    <a:srgbClr val="FFF7E9"/>
                  </a:solidFill>
                </a:rPr>
                <a:t>2</a:t>
              </a:r>
              <a:r>
                <a:rPr lang="zh-TW" altLang="en-US" sz="800" b="0" dirty="0">
                  <a:solidFill>
                    <a:srgbClr val="FFF7E9"/>
                  </a:solidFill>
                </a:rPr>
                <a:t>年度青年教育與就業儲蓄帳戶方案</a:t>
              </a:r>
              <a:endParaRPr lang="en-US" altLang="zh-TW" sz="800" b="0" dirty="0">
                <a:solidFill>
                  <a:srgbClr val="FFF7E9"/>
                </a:solidFill>
              </a:endParaRPr>
            </a:p>
          </p:txBody>
        </p:sp>
      </p:grpSp>
      <p:sp>
        <p:nvSpPr>
          <p:cNvPr id="19" name="直線圖說文字 1 193">
            <a:extLst>
              <a:ext uri="{FF2B5EF4-FFF2-40B4-BE49-F238E27FC236}">
                <a16:creationId xmlns:a16="http://schemas.microsoft.com/office/drawing/2014/main" id="{3BB78724-85F8-4211-AAC2-5C76BACCD8B4}"/>
              </a:ext>
            </a:extLst>
          </p:cNvPr>
          <p:cNvSpPr/>
          <p:nvPr/>
        </p:nvSpPr>
        <p:spPr>
          <a:xfrm>
            <a:off x="3810000" y="3306248"/>
            <a:ext cx="2411046" cy="808257"/>
          </a:xfrm>
          <a:prstGeom prst="borderCallout1">
            <a:avLst>
              <a:gd name="adj1" fmla="val 51203"/>
              <a:gd name="adj2" fmla="val -29"/>
              <a:gd name="adj3" fmla="val 79882"/>
              <a:gd name="adj4" fmla="val -19753"/>
            </a:avLst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200" kern="100">
                <a:effectLst/>
                <a:ea typeface="新細明體" panose="02020500000000000000" pitchFamily="18" charset="-120"/>
                <a:cs typeface="Times New Roman" panose="02020603050405020304" pitchFamily="18" charset="0"/>
              </a:rPr>
              <a:t> </a:t>
            </a:r>
            <a:endParaRPr lang="zh-TW" sz="1200" kern="100">
              <a:effectLst/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3098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607067"/>
            <a:ext cx="6784717" cy="4884343"/>
          </a:xfrm>
          <a:prstGeom prst="rect">
            <a:avLst/>
          </a:prstGeom>
        </p:spPr>
      </p:pic>
      <p:sp>
        <p:nvSpPr>
          <p:cNvPr id="43013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06663" y="68262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輔導需求填報介面</a:t>
            </a:r>
            <a:endParaRPr lang="en-US" altLang="zh-TW" sz="36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015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12" name="橢圓 10"/>
          <p:cNvSpPr>
            <a:spLocks noChangeArrowheads="1"/>
          </p:cNvSpPr>
          <p:nvPr/>
        </p:nvSpPr>
        <p:spPr bwMode="auto">
          <a:xfrm>
            <a:off x="6972300" y="4396619"/>
            <a:ext cx="838200" cy="544997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sp>
        <p:nvSpPr>
          <p:cNvPr id="18" name="圓角矩形圖說文字 9"/>
          <p:cNvSpPr>
            <a:spLocks noChangeArrowheads="1"/>
          </p:cNvSpPr>
          <p:nvPr/>
        </p:nvSpPr>
        <p:spPr bwMode="auto">
          <a:xfrm>
            <a:off x="6705600" y="5349922"/>
            <a:ext cx="2286000" cy="441277"/>
          </a:xfrm>
          <a:prstGeom prst="wedgeRoundRectCallout">
            <a:avLst>
              <a:gd name="adj1" fmla="val -73547"/>
              <a:gd name="adj2" fmla="val -48909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lnSpc>
                <a:spcPts val="2500"/>
              </a:lnSpc>
              <a:spcBef>
                <a:spcPct val="0"/>
              </a:spcBef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填寫輔導需求的紀錄</a:t>
            </a:r>
          </a:p>
        </p:txBody>
      </p:sp>
      <p:sp>
        <p:nvSpPr>
          <p:cNvPr id="43017" name="圓角矩形圖說文字 9"/>
          <p:cNvSpPr>
            <a:spLocks noChangeArrowheads="1"/>
          </p:cNvSpPr>
          <p:nvPr/>
        </p:nvSpPr>
        <p:spPr bwMode="auto">
          <a:xfrm>
            <a:off x="685800" y="3200400"/>
            <a:ext cx="1219200" cy="685800"/>
          </a:xfrm>
          <a:prstGeom prst="wedgeRoundRectCallout">
            <a:avLst>
              <a:gd name="adj1" fmla="val 39156"/>
              <a:gd name="adj2" fmla="val -12653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點選輔導需求填報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90</a:t>
            </a:fld>
            <a:endParaRPr lang="en-US" altLang="zh-TW" dirty="0"/>
          </a:p>
        </p:txBody>
      </p:sp>
      <p:sp>
        <p:nvSpPr>
          <p:cNvPr id="13" name="圓角矩形圖說文字 9"/>
          <p:cNvSpPr>
            <a:spLocks noChangeArrowheads="1"/>
          </p:cNvSpPr>
          <p:nvPr/>
        </p:nvSpPr>
        <p:spPr bwMode="auto">
          <a:xfrm>
            <a:off x="7429500" y="1810904"/>
            <a:ext cx="1409700" cy="650477"/>
          </a:xfrm>
          <a:prstGeom prst="wedgeRoundRectCallout">
            <a:avLst>
              <a:gd name="adj1" fmla="val -52730"/>
              <a:gd name="adj2" fmla="val 104929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青年填報有輔導需求</a:t>
            </a:r>
          </a:p>
        </p:txBody>
      </p:sp>
    </p:spTree>
    <p:extLst>
      <p:ext uri="{BB962C8B-B14F-4D97-AF65-F5344CB8AC3E}">
        <p14:creationId xmlns:p14="http://schemas.microsoft.com/office/powerpoint/2010/main" val="418514706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群組 10">
            <a:extLst>
              <a:ext uri="{FF2B5EF4-FFF2-40B4-BE49-F238E27FC236}">
                <a16:creationId xmlns:a16="http://schemas.microsoft.com/office/drawing/2014/main" id="{1EFBFEC2-33C6-4368-B42D-71C8FD136B4E}"/>
              </a:ext>
            </a:extLst>
          </p:cNvPr>
          <p:cNvGrpSpPr/>
          <p:nvPr/>
        </p:nvGrpSpPr>
        <p:grpSpPr>
          <a:xfrm>
            <a:off x="1476465" y="758825"/>
            <a:ext cx="6550025" cy="612775"/>
            <a:chOff x="1841500" y="682625"/>
            <a:chExt cx="6550025" cy="612775"/>
          </a:xfrm>
        </p:grpSpPr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F748849F-E2CB-4B40-A185-322B69C33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150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CAF825-B096-47A6-A2D9-AC36BDE8FA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6662" y="682625"/>
              <a:ext cx="5265738" cy="612775"/>
            </a:xfrm>
            <a:prstGeom prst="rect">
              <a:avLst/>
            </a:prstGeom>
            <a:solidFill>
              <a:srgbClr val="CAFEE3"/>
            </a:solidFill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marL="2065338" lvl="2" indent="-2065338" algn="ctr">
                <a:lnSpc>
                  <a:spcPct val="125000"/>
                </a:lnSpc>
                <a:spcBef>
                  <a:spcPts val="0"/>
                </a:spcBef>
                <a:defRPr/>
              </a:pPr>
              <a:r>
                <a:rPr lang="zh-TW" altLang="en-US" sz="3600" dirty="0">
                  <a:solidFill>
                    <a:srgbClr val="0033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請假資料</a:t>
              </a:r>
              <a:endParaRPr lang="en-US" altLang="zh-TW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Rectangle 22">
              <a:extLst>
                <a:ext uri="{FF2B5EF4-FFF2-40B4-BE49-F238E27FC236}">
                  <a16:creationId xmlns:a16="http://schemas.microsoft.com/office/drawing/2014/main" id="{AFE7D454-3FCE-4269-8953-6AD3CC312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27950" y="682625"/>
              <a:ext cx="663575" cy="612775"/>
            </a:xfrm>
            <a:prstGeom prst="rect">
              <a:avLst/>
            </a:prstGeom>
            <a:solidFill>
              <a:srgbClr val="003300"/>
            </a:solidFill>
            <a:ln>
              <a:noFill/>
            </a:ln>
            <a:effectLst>
              <a:outerShdw dist="71842" dir="2700000" algn="ctr" rotWithShape="0">
                <a:srgbClr val="008000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ja-JP" sz="4400">
                <a:solidFill>
                  <a:schemeClr val="bg1"/>
                </a:solidFill>
                <a:ea typeface="華康中黑體(P)" pitchFamily="34" charset="-120"/>
              </a:endParaRPr>
            </a:p>
          </p:txBody>
        </p:sp>
      </p:grp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FD23823-867B-4FB9-8ABF-FB52FBF1D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91</a:t>
            </a:fld>
            <a:endParaRPr lang="en-US" altLang="zh-TW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C9B43F8-FF71-4436-9F29-585A0D6B8B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6581" y="1524000"/>
            <a:ext cx="5432222" cy="5035550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116863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92</a:t>
            </a:fld>
            <a:endParaRPr lang="en-US" altLang="zh-TW" dirty="0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就業歷程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20268DD-BE8A-4063-8C2D-AB4321EEFF87}"/>
              </a:ext>
            </a:extLst>
          </p:cNvPr>
          <p:cNvGrpSpPr/>
          <p:nvPr/>
        </p:nvGrpSpPr>
        <p:grpSpPr>
          <a:xfrm>
            <a:off x="304800" y="1333500"/>
            <a:ext cx="7543800" cy="5257800"/>
            <a:chOff x="76200" y="1333500"/>
            <a:chExt cx="7543800" cy="5257800"/>
          </a:xfrm>
        </p:grpSpPr>
        <p:graphicFrame>
          <p:nvGraphicFramePr>
            <p:cNvPr id="9" name="物件 8"/>
            <p:cNvGraphicFramePr>
              <a:graphicFrameLocks noChangeAspect="1"/>
            </p:cNvGraphicFramePr>
            <p:nvPr/>
          </p:nvGraphicFramePr>
          <p:xfrm>
            <a:off x="1381125" y="1333500"/>
            <a:ext cx="6238875" cy="5257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66" r:id="rId4" imgW="8317440" imgH="7009200" progId="">
                    <p:embed/>
                  </p:oleObj>
                </mc:Choice>
                <mc:Fallback>
                  <p:oleObj r:id="rId4" imgW="8317440" imgH="7009200" progId="">
                    <p:embed/>
                    <p:pic>
                      <p:nvPicPr>
                        <p:cNvPr id="9" name="物件 8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381125" y="1333500"/>
                          <a:ext cx="6238875" cy="5257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105400" y="1447800"/>
              <a:ext cx="609600" cy="5334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  <p:sp>
          <p:nvSpPr>
            <p:cNvPr id="8" name="圓角矩形圖說文字 9"/>
            <p:cNvSpPr>
              <a:spLocks noChangeArrowheads="1"/>
            </p:cNvSpPr>
            <p:nvPr/>
          </p:nvSpPr>
          <p:spPr bwMode="auto">
            <a:xfrm>
              <a:off x="76200" y="4267200"/>
              <a:ext cx="1304925" cy="381000"/>
            </a:xfrm>
            <a:prstGeom prst="wedgeRoundRectCallout">
              <a:avLst>
                <a:gd name="adj1" fmla="val 75054"/>
                <a:gd name="adj2" fmla="val -29795"/>
                <a:gd name="adj3" fmla="val 16667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zh-TW" altLang="en-US" sz="2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展開明細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93526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93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每季工作天數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7" name="橢圓 10"/>
          <p:cNvSpPr>
            <a:spLocks noChangeArrowheads="1"/>
          </p:cNvSpPr>
          <p:nvPr/>
        </p:nvSpPr>
        <p:spPr bwMode="auto">
          <a:xfrm>
            <a:off x="6172200" y="1447800"/>
            <a:ext cx="640080" cy="573024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6A897998-136B-4B74-A680-9885387CFD27}"/>
              </a:ext>
            </a:extLst>
          </p:cNvPr>
          <p:cNvGrpSpPr/>
          <p:nvPr/>
        </p:nvGrpSpPr>
        <p:grpSpPr>
          <a:xfrm>
            <a:off x="1605757" y="1301750"/>
            <a:ext cx="6324600" cy="5400675"/>
            <a:chOff x="1605757" y="1301750"/>
            <a:chExt cx="6324600" cy="5400675"/>
          </a:xfrm>
        </p:grpSpPr>
        <p:graphicFrame>
          <p:nvGraphicFramePr>
            <p:cNvPr id="8" name="物件 7"/>
            <p:cNvGraphicFramePr>
              <a:graphicFrameLocks noChangeAspect="1"/>
            </p:cNvGraphicFramePr>
            <p:nvPr/>
          </p:nvGraphicFramePr>
          <p:xfrm>
            <a:off x="1605757" y="1301750"/>
            <a:ext cx="6324600" cy="5400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90" r:id="rId4" imgW="8431560" imgH="7200000" progId="">
                    <p:embed/>
                  </p:oleObj>
                </mc:Choice>
                <mc:Fallback>
                  <p:oleObj r:id="rId4" imgW="8431560" imgH="7200000" progId="">
                    <p:embed/>
                    <p:pic>
                      <p:nvPicPr>
                        <p:cNvPr id="8" name="物件 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605757" y="1301750"/>
                          <a:ext cx="6324600" cy="5400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E354627-8D58-4D94-8E1C-92301D66E6CA}"/>
                </a:ext>
              </a:extLst>
            </p:cNvPr>
            <p:cNvSpPr/>
            <p:nvPr/>
          </p:nvSpPr>
          <p:spPr bwMode="auto">
            <a:xfrm>
              <a:off x="6553200" y="2166874"/>
              <a:ext cx="838200" cy="271526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華康中黑體(P)" pitchFamily="34" charset="-120"/>
              </a:endParaRPr>
            </a:p>
          </p:txBody>
        </p:sp>
      </p:grpSp>
      <p:sp>
        <p:nvSpPr>
          <p:cNvPr id="11" name="橢圓 10"/>
          <p:cNvSpPr>
            <a:spLocks noChangeArrowheads="1"/>
          </p:cNvSpPr>
          <p:nvPr/>
        </p:nvSpPr>
        <p:spPr bwMode="auto">
          <a:xfrm>
            <a:off x="6172200" y="1414399"/>
            <a:ext cx="609600" cy="6064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1800">
              <a:ea typeface="華康中黑體(P)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18602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CDEE2C-21C5-4456-B333-4F0652D408EC}" type="slidenum">
              <a:rPr lang="en-US" altLang="zh-TW" smtClean="0"/>
              <a:pPr/>
              <a:t>94</a:t>
            </a:fld>
            <a:endParaRPr lang="en-US" altLang="zh-TW"/>
          </a:p>
        </p:txBody>
      </p:sp>
      <p:sp>
        <p:nvSpPr>
          <p:cNvPr id="4" name="Rectangle 22"/>
          <p:cNvSpPr>
            <a:spLocks noChangeArrowheads="1"/>
          </p:cNvSpPr>
          <p:nvPr/>
        </p:nvSpPr>
        <p:spPr bwMode="auto">
          <a:xfrm>
            <a:off x="1841500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auto">
          <a:xfrm>
            <a:off x="2543176" y="676275"/>
            <a:ext cx="4449762" cy="612775"/>
          </a:xfrm>
          <a:prstGeom prst="rect">
            <a:avLst/>
          </a:prstGeom>
          <a:solidFill>
            <a:srgbClr val="CAFEE3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marL="2065338" lvl="2" indent="-2065338" algn="ctr">
              <a:lnSpc>
                <a:spcPct val="125000"/>
              </a:lnSpc>
              <a:spcBef>
                <a:spcPts val="0"/>
              </a:spcBef>
              <a:defRPr/>
            </a:pPr>
            <a:r>
              <a:rPr lang="zh-TW" altLang="en-US" sz="36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個人帳戶</a:t>
            </a: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6956425" y="682625"/>
            <a:ext cx="663575" cy="612775"/>
          </a:xfrm>
          <a:prstGeom prst="rect">
            <a:avLst/>
          </a:prstGeom>
          <a:solidFill>
            <a:srgbClr val="003300"/>
          </a:solidFill>
          <a:ln>
            <a:noFill/>
          </a:ln>
          <a:effectLst>
            <a:outerShdw dist="71842" dir="2700000" algn="ctr" rotWithShape="0">
              <a:srgbClr val="008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ja-JP" sz="4400">
              <a:solidFill>
                <a:schemeClr val="bg1"/>
              </a:solidFill>
              <a:ea typeface="華康中黑體(P)" pitchFamily="34" charset="-12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0E7CD7A-2850-4F80-8BA9-7B5D8128C507}"/>
              </a:ext>
            </a:extLst>
          </p:cNvPr>
          <p:cNvGrpSpPr/>
          <p:nvPr/>
        </p:nvGrpSpPr>
        <p:grpSpPr>
          <a:xfrm>
            <a:off x="1600200" y="1320143"/>
            <a:ext cx="6172200" cy="5391150"/>
            <a:chOff x="1458310" y="1320143"/>
            <a:chExt cx="6172200" cy="5391150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F78CF330-E984-443A-A3EF-2B8A05290949}"/>
                </a:ext>
              </a:extLst>
            </p:cNvPr>
            <p:cNvGrpSpPr/>
            <p:nvPr/>
          </p:nvGrpSpPr>
          <p:grpSpPr>
            <a:xfrm>
              <a:off x="1458310" y="1320143"/>
              <a:ext cx="6172200" cy="5391150"/>
              <a:chOff x="1458310" y="1320143"/>
              <a:chExt cx="6172200" cy="5391150"/>
            </a:xfrm>
          </p:grpSpPr>
          <p:graphicFrame>
            <p:nvGraphicFramePr>
              <p:cNvPr id="8" name="物件 7"/>
              <p:cNvGraphicFramePr>
                <a:graphicFrameLocks noChangeAspect="1"/>
              </p:cNvGraphicFramePr>
              <p:nvPr/>
            </p:nvGraphicFramePr>
            <p:xfrm>
              <a:off x="1458310" y="1320143"/>
              <a:ext cx="6172200" cy="539115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314" r:id="rId4" imgW="8228520" imgH="7187040" progId="">
                      <p:embed/>
                    </p:oleObj>
                  </mc:Choice>
                  <mc:Fallback>
                    <p:oleObj r:id="rId4" imgW="8228520" imgH="7187040" progId="">
                      <p:embed/>
                      <p:pic>
                        <p:nvPicPr>
                          <p:cNvPr id="8" name="物件 7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458310" y="1320143"/>
                            <a:ext cx="6172200" cy="539115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C3D35EB9-94DB-48F5-A640-A42AE830C59D}"/>
                  </a:ext>
                </a:extLst>
              </p:cNvPr>
              <p:cNvSpPr/>
              <p:nvPr/>
            </p:nvSpPr>
            <p:spPr bwMode="auto">
              <a:xfrm>
                <a:off x="6318394" y="2150400"/>
                <a:ext cx="990600" cy="309600"/>
              </a:xfrm>
              <a:prstGeom prst="rect">
                <a:avLst/>
              </a:prstGeom>
              <a:solidFill>
                <a:schemeClr val="bg2">
                  <a:lumMod val="20000"/>
                  <a:lumOff val="8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華康中黑體(P)" pitchFamily="34" charset="-120"/>
                </a:endParaRPr>
              </a:p>
            </p:txBody>
          </p:sp>
        </p:grpSp>
        <p:sp>
          <p:nvSpPr>
            <p:cNvPr id="7" name="橢圓 10"/>
            <p:cNvSpPr>
              <a:spLocks noChangeArrowheads="1"/>
            </p:cNvSpPr>
            <p:nvPr/>
          </p:nvSpPr>
          <p:spPr bwMode="auto">
            <a:xfrm>
              <a:off x="5562600" y="1447800"/>
              <a:ext cx="609600" cy="533400"/>
            </a:xfrm>
            <a:prstGeom prst="ellips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TW" altLang="en-US" sz="1800">
                <a:ea typeface="華康中黑體(P)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881375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10069" y="32545"/>
            <a:ext cx="9038087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FontTx/>
              <a:buNone/>
            </a:pPr>
            <a:endParaRPr lang="zh-TW" altLang="zh-TW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9220" name="矩形 1"/>
          <p:cNvSpPr>
            <a:spLocks noChangeArrowheads="1"/>
          </p:cNvSpPr>
          <p:nvPr/>
        </p:nvSpPr>
        <p:spPr bwMode="auto">
          <a:xfrm>
            <a:off x="76200" y="1219200"/>
            <a:ext cx="8991600" cy="307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None/>
            </a:pPr>
            <a:r>
              <a:rPr lang="zh-TW" altLang="en-US" sz="4400" dirty="0">
                <a:solidFill>
                  <a:srgbClr val="0033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客服電話：</a:t>
            </a:r>
            <a:endParaRPr lang="en-US" altLang="zh-TW" sz="4400" dirty="0">
              <a:solidFill>
                <a:srgbClr val="0033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049-2910960</a:t>
            </a: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 </a:t>
            </a: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#3763</a:t>
            </a:r>
            <a:r>
              <a:rPr lang="zh-TW" altLang="en-US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、</a:t>
            </a: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#3760</a:t>
            </a:r>
            <a:b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</a:br>
            <a:r>
              <a:rPr lang="zh-TW" altLang="en-US" sz="4400" dirty="0"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客服信箱：</a:t>
            </a:r>
            <a:endParaRPr lang="en-US" altLang="zh-TW" sz="4400" dirty="0"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  <a:p>
            <a:pPr eaLnBrk="1" hangingPunct="1">
              <a:buNone/>
            </a:pPr>
            <a:r>
              <a:rPr lang="en-US" altLang="zh-TW" sz="4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youngcloud@mail.ncnu.edu.tw</a:t>
            </a:r>
            <a:endParaRPr lang="zh-TW" altLang="en-US" sz="4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2019/11/12</a:t>
            </a:r>
          </a:p>
        </p:txBody>
      </p:sp>
      <p:sp>
        <p:nvSpPr>
          <p:cNvPr id="7" name="投影片編號版面配置區 1"/>
          <p:cNvSpPr>
            <a:spLocks noGrp="1"/>
          </p:cNvSpPr>
          <p:nvPr>
            <p:ph type="sldNum" sz="quarter" idx="12"/>
          </p:nvPr>
        </p:nvSpPr>
        <p:spPr>
          <a:xfrm>
            <a:off x="6992938" y="6483350"/>
            <a:ext cx="2133600" cy="324000"/>
          </a:xfrm>
        </p:spPr>
        <p:txBody>
          <a:bodyPr/>
          <a:lstStyle/>
          <a:p>
            <a:fld id="{9CCDEE2C-21C5-4456-B333-4F0652D408EC}" type="slidenum">
              <a:rPr lang="en-US" altLang="zh-TW" smtClean="0"/>
              <a:pPr/>
              <a:t>95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887999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8" descr="bg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90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300" name="文字方塊 1"/>
          <p:cNvSpPr txBox="1">
            <a:spLocks noChangeArrowheads="1"/>
          </p:cNvSpPr>
          <p:nvPr/>
        </p:nvSpPr>
        <p:spPr bwMode="auto">
          <a:xfrm>
            <a:off x="1373188" y="852488"/>
            <a:ext cx="78867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TW" altLang="en-US" sz="66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" pitchFamily="34" charset="-120"/>
            </a:endParaRPr>
          </a:p>
        </p:txBody>
      </p:sp>
      <p:sp>
        <p:nvSpPr>
          <p:cNvPr id="55301" name="矩形 1"/>
          <p:cNvSpPr>
            <a:spLocks noChangeArrowheads="1"/>
          </p:cNvSpPr>
          <p:nvPr/>
        </p:nvSpPr>
        <p:spPr bwMode="auto">
          <a:xfrm>
            <a:off x="609600" y="2995613"/>
            <a:ext cx="678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008000"/>
                </a:solidFill>
                <a:ea typeface="華康中黑體(P)" pitchFamily="34" charset="-120"/>
              </a:rPr>
              <a:t>報告完畢，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zh-TW" altLang="en-US" sz="6000" dirty="0">
                <a:solidFill>
                  <a:srgbClr val="008000"/>
                </a:solidFill>
                <a:ea typeface="華康中黑體(P)" pitchFamily="34" charset="-120"/>
              </a:rPr>
              <a:t>敬請指導！</a:t>
            </a:r>
            <a:endParaRPr lang="en-US" altLang="zh-TW" sz="6000" dirty="0">
              <a:solidFill>
                <a:srgbClr val="008000"/>
              </a:solidFill>
              <a:ea typeface="華康中黑體(P)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720" y="4495993"/>
            <a:ext cx="1461483" cy="1473662"/>
          </a:xfrm>
          <a:prstGeom prst="rect">
            <a:avLst/>
          </a:prstGeom>
        </p:spPr>
      </p:pic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6934200" y="6491410"/>
            <a:ext cx="2133600" cy="366590"/>
          </a:xfrm>
        </p:spPr>
        <p:txBody>
          <a:bodyPr/>
          <a:lstStyle/>
          <a:p>
            <a:fld id="{4EE1032D-139A-4ABA-95FE-349540C8F068}" type="slidenum">
              <a:rPr lang="en-US" altLang="zh-TW" smtClean="0"/>
              <a:pPr/>
              <a:t>96</a:t>
            </a:fld>
            <a:endParaRPr lang="en-US" altLang="zh-TW" dirty="0"/>
          </a:p>
        </p:txBody>
      </p:sp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TW"/>
              <a:t>2021/10/6</a:t>
            </a:r>
            <a:endParaRPr lang="en-US" altLang="zh-TW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53FEBD8-04AE-4DA2-AA47-A95125F92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6465888"/>
            <a:ext cx="9304338" cy="381000"/>
          </a:xfrm>
          <a:prstGeom prst="rect">
            <a:avLst/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zh-TW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教育部「青年教育與就業儲蓄帳戶方案」</a:t>
            </a:r>
            <a:r>
              <a:rPr lang="zh-TW" altLang="en-US" sz="2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" pitchFamily="34" charset="-120"/>
              </a:rPr>
              <a:t>種子教師培訓營</a:t>
            </a:r>
            <a:r>
              <a:rPr lang="zh-TW" altLang="en-US" sz="1800" dirty="0">
                <a:solidFill>
                  <a:schemeClr val="bg1"/>
                </a:solidFill>
                <a:ea typeface="微軟正黑體" panose="020B0604030504040204" pitchFamily="34" charset="-120"/>
                <a:cs typeface="華康中黑體(P)" pitchFamily="34" charset="-120"/>
              </a:rPr>
              <a:t>　</a:t>
            </a:r>
            <a:r>
              <a:rPr lang="zh-TW" altLang="en-US" sz="1500" b="0" dirty="0">
                <a:solidFill>
                  <a:schemeClr val="bg1"/>
                </a:solidFill>
                <a:ea typeface="微軟正黑體" panose="020B0604030504040204" pitchFamily="34" charset="-120"/>
                <a:cs typeface="華康中黑體(P)" pitchFamily="34" charset="-120"/>
              </a:rPr>
              <a:t>　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華康中黑體(P)" pitchFamily="34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預設簡報設計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33422</TotalTime>
  <Words>2097</Words>
  <Application>Microsoft Office PowerPoint</Application>
  <PresentationFormat>如螢幕大小 (4:3)</PresentationFormat>
  <Paragraphs>437</Paragraphs>
  <Slides>96</Slides>
  <Notes>96</Notes>
  <HiddenSlides>0</HiddenSlides>
  <MMClips>0</MMClips>
  <ScaleCrop>false</ScaleCrop>
  <HeadingPairs>
    <vt:vector size="8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0</vt:i4>
      </vt:variant>
      <vt:variant>
        <vt:lpstr>投影片標題</vt:lpstr>
      </vt:variant>
      <vt:variant>
        <vt:i4>96</vt:i4>
      </vt:variant>
    </vt:vector>
  </HeadingPairs>
  <TitlesOfParts>
    <vt:vector size="103" baseType="lpstr">
      <vt:lpstr>華康中黑體(P)</vt:lpstr>
      <vt:lpstr>微軟正黑體</vt:lpstr>
      <vt:lpstr>新細明體</vt:lpstr>
      <vt:lpstr>Arial</vt:lpstr>
      <vt:lpstr>Times New Roman</vt:lpstr>
      <vt:lpstr>Wingdings</vt:lpstr>
      <vt:lpstr>預設簡報設計</vt:lpstr>
      <vt:lpstr>PowerPoint 簡報</vt:lpstr>
      <vt:lpstr>PowerPoint 簡報</vt:lpstr>
      <vt:lpstr>教育部112年 「 青年教育與就業儲蓄帳戶方案」App申請系統介面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教育部112年 「 青年教育與就業儲蓄帳戶方案」 申請系統介面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學校(暨縣市)初審操作系統介面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「青年就業領航計畫」App操作介面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「青年就業領航計畫」青年操作介面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周昕蓓</cp:lastModifiedBy>
  <cp:revision>1470</cp:revision>
  <cp:lastPrinted>2016-12-21T13:21:57Z</cp:lastPrinted>
  <dcterms:created xsi:type="dcterms:W3CDTF">1601-01-01T00:00:00Z</dcterms:created>
  <dcterms:modified xsi:type="dcterms:W3CDTF">2022-10-18T10:35:35Z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