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6" r:id="rId2"/>
    <p:sldMasterId id="2147483662" r:id="rId3"/>
    <p:sldMasterId id="2147483681" r:id="rId4"/>
    <p:sldMasterId id="2147483693" r:id="rId5"/>
  </p:sldMasterIdLst>
  <p:notesMasterIdLst>
    <p:notesMasterId r:id="rId44"/>
  </p:notesMasterIdLst>
  <p:sldIdLst>
    <p:sldId id="495" r:id="rId6"/>
    <p:sldId id="584" r:id="rId7"/>
    <p:sldId id="627" r:id="rId8"/>
    <p:sldId id="638" r:id="rId9"/>
    <p:sldId id="626" r:id="rId10"/>
    <p:sldId id="610" r:id="rId11"/>
    <p:sldId id="586" r:id="rId12"/>
    <p:sldId id="585" r:id="rId13"/>
    <p:sldId id="589" r:id="rId14"/>
    <p:sldId id="631" r:id="rId15"/>
    <p:sldId id="590" r:id="rId16"/>
    <p:sldId id="630" r:id="rId17"/>
    <p:sldId id="609" r:id="rId18"/>
    <p:sldId id="596" r:id="rId19"/>
    <p:sldId id="598" r:id="rId20"/>
    <p:sldId id="599" r:id="rId21"/>
    <p:sldId id="608" r:id="rId22"/>
    <p:sldId id="600" r:id="rId23"/>
    <p:sldId id="602" r:id="rId24"/>
    <p:sldId id="604" r:id="rId25"/>
    <p:sldId id="605" r:id="rId26"/>
    <p:sldId id="606" r:id="rId27"/>
    <p:sldId id="500" r:id="rId28"/>
    <p:sldId id="501" r:id="rId29"/>
    <p:sldId id="633" r:id="rId30"/>
    <p:sldId id="527" r:id="rId31"/>
    <p:sldId id="516" r:id="rId32"/>
    <p:sldId id="532" r:id="rId33"/>
    <p:sldId id="642" r:id="rId34"/>
    <p:sldId id="641" r:id="rId35"/>
    <p:sldId id="643" r:id="rId36"/>
    <p:sldId id="644" r:id="rId37"/>
    <p:sldId id="645" r:id="rId38"/>
    <p:sldId id="646" r:id="rId39"/>
    <p:sldId id="541" r:id="rId40"/>
    <p:sldId id="613" r:id="rId41"/>
    <p:sldId id="534" r:id="rId42"/>
    <p:sldId id="639" r:id="rId43"/>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99"/>
    <a:srgbClr val="669900"/>
    <a:srgbClr val="4A206A"/>
    <a:srgbClr val="9E0000"/>
    <a:srgbClr val="99CC00"/>
    <a:srgbClr val="B84A00"/>
    <a:srgbClr val="FF6600"/>
    <a:srgbClr val="74003A"/>
    <a:srgbClr val="920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0" autoAdjust="0"/>
    <p:restoredTop sz="88665" autoAdjust="0"/>
  </p:normalViewPr>
  <p:slideViewPr>
    <p:cSldViewPr>
      <p:cViewPr varScale="1">
        <p:scale>
          <a:sx n="102" d="100"/>
          <a:sy n="102" d="100"/>
        </p:scale>
        <p:origin x="166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57803-5782-4FEA-8280-229F77284F1A}" type="doc">
      <dgm:prSet loTypeId="urn:microsoft.com/office/officeart/2005/8/layout/radial6" loCatId="cycle" qsTypeId="urn:microsoft.com/office/officeart/2005/8/quickstyle/simple5" qsCatId="simple" csTypeId="urn:microsoft.com/office/officeart/2005/8/colors/accent0_2" csCatId="mainScheme" phldr="1"/>
      <dgm:spPr/>
      <dgm:t>
        <a:bodyPr/>
        <a:lstStyle/>
        <a:p>
          <a:endParaRPr lang="zh-TW" altLang="en-US"/>
        </a:p>
      </dgm:t>
    </dgm:pt>
    <dgm:pt modelId="{D25E733D-959D-429A-ADCD-3F2555AC84F5}">
      <dgm:prSet phldrT="[文字]" custT="1"/>
      <dgm:spPr/>
      <dgm:t>
        <a:bodyPr/>
        <a:lstStyle/>
        <a:p>
          <a:r>
            <a:rPr lang="zh-TW" altLang="en-US" sz="3600" b="1" dirty="0">
              <a:solidFill>
                <a:schemeClr val="accent5">
                  <a:lumMod val="50000"/>
                </a:schemeClr>
              </a:solidFill>
              <a:latin typeface="標楷體" panose="03000509000000000000" pitchFamily="65" charset="-120"/>
              <a:ea typeface="標楷體" panose="03000509000000000000" pitchFamily="65" charset="-120"/>
            </a:rPr>
            <a:t>課程調整</a:t>
          </a:r>
        </a:p>
      </dgm:t>
    </dgm:pt>
    <dgm:pt modelId="{445642F5-78E1-4561-8E36-604385C4A59B}" type="parTrans" cxnId="{E4529D5D-72DA-4B8B-AEFD-6A274757D9D6}">
      <dgm:prSet/>
      <dgm:spPr/>
      <dgm:t>
        <a:bodyPr/>
        <a:lstStyle/>
        <a:p>
          <a:endParaRPr lang="zh-TW" altLang="en-US"/>
        </a:p>
      </dgm:t>
    </dgm:pt>
    <dgm:pt modelId="{002E2571-209C-4BC4-81D2-93426E4C4CD3}" type="sibTrans" cxnId="{E4529D5D-72DA-4B8B-AEFD-6A274757D9D6}">
      <dgm:prSet/>
      <dgm:spPr/>
      <dgm:t>
        <a:bodyPr/>
        <a:lstStyle/>
        <a:p>
          <a:endParaRPr lang="zh-TW" altLang="en-US"/>
        </a:p>
      </dgm:t>
    </dgm:pt>
    <dgm:pt modelId="{91A26686-3E73-4EC3-AF66-6E7656059A53}">
      <dgm:prSet phldrT="[文字]" custT="1"/>
      <dgm:spPr>
        <a:solidFill>
          <a:srgbClr val="669900"/>
        </a:solidFill>
      </dgm:spPr>
      <dgm:t>
        <a:bodyPr/>
        <a:lstStyle/>
        <a:p>
          <a:r>
            <a:rPr lang="zh-TW" altLang="en-US" sz="3200" dirty="0">
              <a:solidFill>
                <a:schemeClr val="bg1"/>
              </a:solidFill>
              <a:latin typeface="標楷體" panose="03000509000000000000" pitchFamily="65" charset="-120"/>
              <a:ea typeface="標楷體" panose="03000509000000000000" pitchFamily="65" charset="-120"/>
            </a:rPr>
            <a:t>學習內容</a:t>
          </a:r>
        </a:p>
      </dgm:t>
    </dgm:pt>
    <dgm:pt modelId="{69792D0C-5039-48AE-A15F-C92C20185EC5}" type="parTrans" cxnId="{832B64A4-75F9-49BF-AC87-86A413756662}">
      <dgm:prSet/>
      <dgm:spPr/>
      <dgm:t>
        <a:bodyPr/>
        <a:lstStyle/>
        <a:p>
          <a:endParaRPr lang="zh-TW" altLang="en-US"/>
        </a:p>
      </dgm:t>
    </dgm:pt>
    <dgm:pt modelId="{EB0AD7ED-5061-4869-8E11-CFE7122D964C}" type="sibTrans" cxnId="{832B64A4-75F9-49BF-AC87-86A413756662}">
      <dgm:prSet/>
      <dgm:spPr>
        <a:solidFill>
          <a:schemeClr val="accent4">
            <a:lumMod val="60000"/>
            <a:lumOff val="40000"/>
          </a:schemeClr>
        </a:solidFill>
      </dgm:spPr>
      <dgm:t>
        <a:bodyPr/>
        <a:lstStyle/>
        <a:p>
          <a:endParaRPr lang="zh-TW" altLang="en-US"/>
        </a:p>
      </dgm:t>
    </dgm:pt>
    <dgm:pt modelId="{6BEE6CD8-3A39-44B7-A97E-76243C9B75DC}">
      <dgm:prSet phldrT="[文字]" custT="1"/>
      <dgm:spPr>
        <a:solidFill>
          <a:schemeClr val="accent4">
            <a:lumMod val="50000"/>
          </a:schemeClr>
        </a:solidFill>
      </dgm:spPr>
      <dgm:t>
        <a:bodyPr/>
        <a:lstStyle/>
        <a:p>
          <a:r>
            <a:rPr lang="zh-TW" altLang="en-US" sz="3200" dirty="0">
              <a:solidFill>
                <a:schemeClr val="bg1"/>
              </a:solidFill>
              <a:latin typeface="標楷體" panose="03000509000000000000" pitchFamily="65" charset="-120"/>
              <a:ea typeface="標楷體" panose="03000509000000000000" pitchFamily="65" charset="-120"/>
            </a:rPr>
            <a:t>學習評量</a:t>
          </a:r>
        </a:p>
      </dgm:t>
    </dgm:pt>
    <dgm:pt modelId="{3C9B8361-18B6-476C-859F-636F124A4883}" type="parTrans" cxnId="{CE7303E2-282B-41E3-A7FB-3FB4057EC4AD}">
      <dgm:prSet/>
      <dgm:spPr/>
      <dgm:t>
        <a:bodyPr/>
        <a:lstStyle/>
        <a:p>
          <a:endParaRPr lang="zh-TW" altLang="en-US"/>
        </a:p>
      </dgm:t>
    </dgm:pt>
    <dgm:pt modelId="{AC941EF9-36E9-4C17-BA45-B0E50A8228B9}" type="sibTrans" cxnId="{CE7303E2-282B-41E3-A7FB-3FB4057EC4AD}">
      <dgm:prSet/>
      <dgm:spPr>
        <a:solidFill>
          <a:schemeClr val="accent4">
            <a:lumMod val="60000"/>
            <a:lumOff val="40000"/>
          </a:schemeClr>
        </a:solidFill>
      </dgm:spPr>
      <dgm:t>
        <a:bodyPr/>
        <a:lstStyle/>
        <a:p>
          <a:endParaRPr lang="zh-TW" altLang="en-US"/>
        </a:p>
      </dgm:t>
    </dgm:pt>
    <dgm:pt modelId="{375D4286-2BB0-4080-AAED-13E71AF47200}">
      <dgm:prSet phldrT="[文字]" custT="1"/>
      <dgm:spPr>
        <a:solidFill>
          <a:srgbClr val="9E0000"/>
        </a:solidFill>
      </dgm:spPr>
      <dgm:t>
        <a:bodyPr/>
        <a:lstStyle/>
        <a:p>
          <a:r>
            <a:rPr lang="zh-TW" altLang="en-US" sz="3200" dirty="0">
              <a:solidFill>
                <a:schemeClr val="bg1"/>
              </a:solidFill>
              <a:latin typeface="標楷體" panose="03000509000000000000" pitchFamily="65" charset="-120"/>
              <a:ea typeface="標楷體" panose="03000509000000000000" pitchFamily="65" charset="-120"/>
            </a:rPr>
            <a:t>學習環境</a:t>
          </a:r>
        </a:p>
      </dgm:t>
    </dgm:pt>
    <dgm:pt modelId="{6AB321F8-ADEF-43F6-B288-C910A7A1A040}" type="parTrans" cxnId="{9CFB73C6-775D-4FD6-B81B-F89BECB339FA}">
      <dgm:prSet/>
      <dgm:spPr/>
      <dgm:t>
        <a:bodyPr/>
        <a:lstStyle/>
        <a:p>
          <a:endParaRPr lang="zh-TW" altLang="en-US"/>
        </a:p>
      </dgm:t>
    </dgm:pt>
    <dgm:pt modelId="{954C5428-CB0C-403A-AEF5-CCCA9798B102}" type="sibTrans" cxnId="{9CFB73C6-775D-4FD6-B81B-F89BECB339FA}">
      <dgm:prSet/>
      <dgm:spPr>
        <a:solidFill>
          <a:schemeClr val="accent4">
            <a:lumMod val="60000"/>
            <a:lumOff val="40000"/>
          </a:schemeClr>
        </a:solidFill>
      </dgm:spPr>
      <dgm:t>
        <a:bodyPr/>
        <a:lstStyle/>
        <a:p>
          <a:endParaRPr lang="zh-TW" altLang="en-US"/>
        </a:p>
      </dgm:t>
    </dgm:pt>
    <dgm:pt modelId="{07B79347-2969-45F4-B372-46C1ACC1F58B}">
      <dgm:prSet phldrT="[文字]" custT="1"/>
      <dgm:spPr>
        <a:solidFill>
          <a:srgbClr val="FFC000"/>
        </a:solidFill>
      </dgm:spPr>
      <dgm:t>
        <a:bodyPr/>
        <a:lstStyle/>
        <a:p>
          <a:r>
            <a:rPr lang="zh-TW" altLang="en-US" sz="3200" dirty="0">
              <a:latin typeface="標楷體" panose="03000509000000000000" pitchFamily="65" charset="-120"/>
              <a:ea typeface="標楷體" panose="03000509000000000000" pitchFamily="65" charset="-120"/>
            </a:rPr>
            <a:t>學習歷程</a:t>
          </a:r>
        </a:p>
      </dgm:t>
    </dgm:pt>
    <dgm:pt modelId="{CD66DBF8-B65F-49D4-B5C6-A520B6634A70}" type="parTrans" cxnId="{9B5EB6BE-E55D-4F29-BCFB-D73BFB478C67}">
      <dgm:prSet/>
      <dgm:spPr/>
      <dgm:t>
        <a:bodyPr/>
        <a:lstStyle/>
        <a:p>
          <a:endParaRPr lang="zh-TW" altLang="en-US"/>
        </a:p>
      </dgm:t>
    </dgm:pt>
    <dgm:pt modelId="{23CCA90D-27CA-4680-BF1B-A58D4EACF491}" type="sibTrans" cxnId="{9B5EB6BE-E55D-4F29-BCFB-D73BFB478C67}">
      <dgm:prSet/>
      <dgm:spPr>
        <a:solidFill>
          <a:schemeClr val="accent4">
            <a:lumMod val="60000"/>
            <a:lumOff val="40000"/>
          </a:schemeClr>
        </a:solidFill>
      </dgm:spPr>
      <dgm:t>
        <a:bodyPr/>
        <a:lstStyle/>
        <a:p>
          <a:endParaRPr lang="zh-TW" altLang="en-US"/>
        </a:p>
      </dgm:t>
    </dgm:pt>
    <dgm:pt modelId="{37E6FB12-5A1E-436B-8221-AE17A8C105ED}" type="pres">
      <dgm:prSet presAssocID="{1F857803-5782-4FEA-8280-229F77284F1A}" presName="Name0" presStyleCnt="0">
        <dgm:presLayoutVars>
          <dgm:chMax val="1"/>
          <dgm:dir/>
          <dgm:animLvl val="ctr"/>
          <dgm:resizeHandles val="exact"/>
        </dgm:presLayoutVars>
      </dgm:prSet>
      <dgm:spPr/>
      <dgm:t>
        <a:bodyPr/>
        <a:lstStyle/>
        <a:p>
          <a:endParaRPr lang="zh-TW" altLang="en-US"/>
        </a:p>
      </dgm:t>
    </dgm:pt>
    <dgm:pt modelId="{9E830D99-D53A-4556-8470-572F52E7486C}" type="pres">
      <dgm:prSet presAssocID="{D25E733D-959D-429A-ADCD-3F2555AC84F5}" presName="centerShape" presStyleLbl="node0" presStyleIdx="0" presStyleCnt="1" custScaleX="146951"/>
      <dgm:spPr/>
      <dgm:t>
        <a:bodyPr/>
        <a:lstStyle/>
        <a:p>
          <a:endParaRPr lang="zh-TW" altLang="en-US"/>
        </a:p>
      </dgm:t>
    </dgm:pt>
    <dgm:pt modelId="{6E2D7F64-627C-48AA-9020-7E48BEE620B0}" type="pres">
      <dgm:prSet presAssocID="{91A26686-3E73-4EC3-AF66-6E7656059A53}" presName="node" presStyleLbl="node1" presStyleIdx="0" presStyleCnt="4" custScaleX="187854">
        <dgm:presLayoutVars>
          <dgm:bulletEnabled val="1"/>
        </dgm:presLayoutVars>
      </dgm:prSet>
      <dgm:spPr/>
      <dgm:t>
        <a:bodyPr/>
        <a:lstStyle/>
        <a:p>
          <a:endParaRPr lang="zh-TW" altLang="en-US"/>
        </a:p>
      </dgm:t>
    </dgm:pt>
    <dgm:pt modelId="{8984ACF5-4FD6-422C-BEF2-C8AA86B00E0F}" type="pres">
      <dgm:prSet presAssocID="{91A26686-3E73-4EC3-AF66-6E7656059A53}" presName="dummy" presStyleCnt="0"/>
      <dgm:spPr/>
    </dgm:pt>
    <dgm:pt modelId="{AC3C5D74-0A00-40E9-B102-4CA5B92A53BE}" type="pres">
      <dgm:prSet presAssocID="{EB0AD7ED-5061-4869-8E11-CFE7122D964C}" presName="sibTrans" presStyleLbl="sibTrans2D1" presStyleIdx="0" presStyleCnt="4"/>
      <dgm:spPr/>
      <dgm:t>
        <a:bodyPr/>
        <a:lstStyle/>
        <a:p>
          <a:endParaRPr lang="zh-TW" altLang="en-US"/>
        </a:p>
      </dgm:t>
    </dgm:pt>
    <dgm:pt modelId="{47A336F4-84EC-4D98-A45C-E1E5EEEF5668}" type="pres">
      <dgm:prSet presAssocID="{6BEE6CD8-3A39-44B7-A97E-76243C9B75DC}" presName="node" presStyleLbl="node1" presStyleIdx="1" presStyleCnt="4" custScaleX="191361" custRadScaleRad="147629">
        <dgm:presLayoutVars>
          <dgm:bulletEnabled val="1"/>
        </dgm:presLayoutVars>
      </dgm:prSet>
      <dgm:spPr/>
      <dgm:t>
        <a:bodyPr/>
        <a:lstStyle/>
        <a:p>
          <a:endParaRPr lang="zh-TW" altLang="en-US"/>
        </a:p>
      </dgm:t>
    </dgm:pt>
    <dgm:pt modelId="{6661E9EE-1874-4650-A8B8-848E449246C4}" type="pres">
      <dgm:prSet presAssocID="{6BEE6CD8-3A39-44B7-A97E-76243C9B75DC}" presName="dummy" presStyleCnt="0"/>
      <dgm:spPr/>
    </dgm:pt>
    <dgm:pt modelId="{C90FCE7A-1929-444E-B159-6F370529C9C2}" type="pres">
      <dgm:prSet presAssocID="{AC941EF9-36E9-4C17-BA45-B0E50A8228B9}" presName="sibTrans" presStyleLbl="sibTrans2D1" presStyleIdx="1" presStyleCnt="4"/>
      <dgm:spPr/>
      <dgm:t>
        <a:bodyPr/>
        <a:lstStyle/>
        <a:p>
          <a:endParaRPr lang="zh-TW" altLang="en-US"/>
        </a:p>
      </dgm:t>
    </dgm:pt>
    <dgm:pt modelId="{4CFB17FD-3831-4E2C-B7F6-DBE12F9FBB18}" type="pres">
      <dgm:prSet presAssocID="{375D4286-2BB0-4080-AAED-13E71AF47200}" presName="node" presStyleLbl="node1" presStyleIdx="2" presStyleCnt="4" custScaleX="190167" custRadScaleRad="100091" custRadScaleInc="-2911">
        <dgm:presLayoutVars>
          <dgm:bulletEnabled val="1"/>
        </dgm:presLayoutVars>
      </dgm:prSet>
      <dgm:spPr/>
      <dgm:t>
        <a:bodyPr/>
        <a:lstStyle/>
        <a:p>
          <a:endParaRPr lang="zh-TW" altLang="en-US"/>
        </a:p>
      </dgm:t>
    </dgm:pt>
    <dgm:pt modelId="{AFF1D147-D9D6-4CED-B253-4689F7F27239}" type="pres">
      <dgm:prSet presAssocID="{375D4286-2BB0-4080-AAED-13E71AF47200}" presName="dummy" presStyleCnt="0"/>
      <dgm:spPr/>
    </dgm:pt>
    <dgm:pt modelId="{AAA60A82-6116-4B4B-AF0A-E952B3210280}" type="pres">
      <dgm:prSet presAssocID="{954C5428-CB0C-403A-AEF5-CCCA9798B102}" presName="sibTrans" presStyleLbl="sibTrans2D1" presStyleIdx="2" presStyleCnt="4"/>
      <dgm:spPr/>
      <dgm:t>
        <a:bodyPr/>
        <a:lstStyle/>
        <a:p>
          <a:endParaRPr lang="zh-TW" altLang="en-US"/>
        </a:p>
      </dgm:t>
    </dgm:pt>
    <dgm:pt modelId="{62638983-2198-47DC-ADBB-B6D393294DAE}" type="pres">
      <dgm:prSet presAssocID="{07B79347-2969-45F4-B372-46C1ACC1F58B}" presName="node" presStyleLbl="node1" presStyleIdx="3" presStyleCnt="4" custScaleX="186734" custRadScaleRad="145316">
        <dgm:presLayoutVars>
          <dgm:bulletEnabled val="1"/>
        </dgm:presLayoutVars>
      </dgm:prSet>
      <dgm:spPr/>
      <dgm:t>
        <a:bodyPr/>
        <a:lstStyle/>
        <a:p>
          <a:endParaRPr lang="zh-TW" altLang="en-US"/>
        </a:p>
      </dgm:t>
    </dgm:pt>
    <dgm:pt modelId="{E08FC507-5CFF-47A0-B8A4-5222BB0D94E8}" type="pres">
      <dgm:prSet presAssocID="{07B79347-2969-45F4-B372-46C1ACC1F58B}" presName="dummy" presStyleCnt="0"/>
      <dgm:spPr/>
    </dgm:pt>
    <dgm:pt modelId="{1836BA96-84A8-4F9D-A87B-C1EA4A70F334}" type="pres">
      <dgm:prSet presAssocID="{23CCA90D-27CA-4680-BF1B-A58D4EACF491}" presName="sibTrans" presStyleLbl="sibTrans2D1" presStyleIdx="3" presStyleCnt="4"/>
      <dgm:spPr/>
      <dgm:t>
        <a:bodyPr/>
        <a:lstStyle/>
        <a:p>
          <a:endParaRPr lang="zh-TW" altLang="en-US"/>
        </a:p>
      </dgm:t>
    </dgm:pt>
  </dgm:ptLst>
  <dgm:cxnLst>
    <dgm:cxn modelId="{92B8E6A1-A995-4EAE-B946-C37DAE6A2DC4}" type="presOf" srcId="{D25E733D-959D-429A-ADCD-3F2555AC84F5}" destId="{9E830D99-D53A-4556-8470-572F52E7486C}" srcOrd="0" destOrd="0" presId="urn:microsoft.com/office/officeart/2005/8/layout/radial6"/>
    <dgm:cxn modelId="{E4529D5D-72DA-4B8B-AEFD-6A274757D9D6}" srcId="{1F857803-5782-4FEA-8280-229F77284F1A}" destId="{D25E733D-959D-429A-ADCD-3F2555AC84F5}" srcOrd="0" destOrd="0" parTransId="{445642F5-78E1-4561-8E36-604385C4A59B}" sibTransId="{002E2571-209C-4BC4-81D2-93426E4C4CD3}"/>
    <dgm:cxn modelId="{03DDFCA3-02DC-4982-8C60-95C4D82BA2D4}" type="presOf" srcId="{6BEE6CD8-3A39-44B7-A97E-76243C9B75DC}" destId="{47A336F4-84EC-4D98-A45C-E1E5EEEF5668}" srcOrd="0" destOrd="0" presId="urn:microsoft.com/office/officeart/2005/8/layout/radial6"/>
    <dgm:cxn modelId="{BAC3FB37-A1A2-46B8-BEB2-833E85201AAF}" type="presOf" srcId="{07B79347-2969-45F4-B372-46C1ACC1F58B}" destId="{62638983-2198-47DC-ADBB-B6D393294DAE}" srcOrd="0" destOrd="0" presId="urn:microsoft.com/office/officeart/2005/8/layout/radial6"/>
    <dgm:cxn modelId="{20675CD1-5B9F-49D1-A5D8-D1783057AEF7}" type="presOf" srcId="{1F857803-5782-4FEA-8280-229F77284F1A}" destId="{37E6FB12-5A1E-436B-8221-AE17A8C105ED}" srcOrd="0" destOrd="0" presId="urn:microsoft.com/office/officeart/2005/8/layout/radial6"/>
    <dgm:cxn modelId="{7245D7AF-F5D9-444E-A3E3-0A17F2533254}" type="presOf" srcId="{23CCA90D-27CA-4680-BF1B-A58D4EACF491}" destId="{1836BA96-84A8-4F9D-A87B-C1EA4A70F334}" srcOrd="0" destOrd="0" presId="urn:microsoft.com/office/officeart/2005/8/layout/radial6"/>
    <dgm:cxn modelId="{A24F6247-2EBA-40B3-AD30-44174DA10039}" type="presOf" srcId="{375D4286-2BB0-4080-AAED-13E71AF47200}" destId="{4CFB17FD-3831-4E2C-B7F6-DBE12F9FBB18}" srcOrd="0" destOrd="0" presId="urn:microsoft.com/office/officeart/2005/8/layout/radial6"/>
    <dgm:cxn modelId="{CE7303E2-282B-41E3-A7FB-3FB4057EC4AD}" srcId="{D25E733D-959D-429A-ADCD-3F2555AC84F5}" destId="{6BEE6CD8-3A39-44B7-A97E-76243C9B75DC}" srcOrd="1" destOrd="0" parTransId="{3C9B8361-18B6-476C-859F-636F124A4883}" sibTransId="{AC941EF9-36E9-4C17-BA45-B0E50A8228B9}"/>
    <dgm:cxn modelId="{A48BEF60-B13B-43DC-ABB5-D5DCE864AC02}" type="presOf" srcId="{91A26686-3E73-4EC3-AF66-6E7656059A53}" destId="{6E2D7F64-627C-48AA-9020-7E48BEE620B0}" srcOrd="0" destOrd="0" presId="urn:microsoft.com/office/officeart/2005/8/layout/radial6"/>
    <dgm:cxn modelId="{FA6FE235-0918-4525-A84A-EEC12F49546E}" type="presOf" srcId="{EB0AD7ED-5061-4869-8E11-CFE7122D964C}" destId="{AC3C5D74-0A00-40E9-B102-4CA5B92A53BE}" srcOrd="0" destOrd="0" presId="urn:microsoft.com/office/officeart/2005/8/layout/radial6"/>
    <dgm:cxn modelId="{B9BAE30A-CDE1-48AB-B136-C4F84B453D69}" type="presOf" srcId="{AC941EF9-36E9-4C17-BA45-B0E50A8228B9}" destId="{C90FCE7A-1929-444E-B159-6F370529C9C2}" srcOrd="0" destOrd="0" presId="urn:microsoft.com/office/officeart/2005/8/layout/radial6"/>
    <dgm:cxn modelId="{4345C5F8-2954-40E4-93C1-B886A066AFC7}" type="presOf" srcId="{954C5428-CB0C-403A-AEF5-CCCA9798B102}" destId="{AAA60A82-6116-4B4B-AF0A-E952B3210280}" srcOrd="0" destOrd="0" presId="urn:microsoft.com/office/officeart/2005/8/layout/radial6"/>
    <dgm:cxn modelId="{9CFB73C6-775D-4FD6-B81B-F89BECB339FA}" srcId="{D25E733D-959D-429A-ADCD-3F2555AC84F5}" destId="{375D4286-2BB0-4080-AAED-13E71AF47200}" srcOrd="2" destOrd="0" parTransId="{6AB321F8-ADEF-43F6-B288-C910A7A1A040}" sibTransId="{954C5428-CB0C-403A-AEF5-CCCA9798B102}"/>
    <dgm:cxn modelId="{832B64A4-75F9-49BF-AC87-86A413756662}" srcId="{D25E733D-959D-429A-ADCD-3F2555AC84F5}" destId="{91A26686-3E73-4EC3-AF66-6E7656059A53}" srcOrd="0" destOrd="0" parTransId="{69792D0C-5039-48AE-A15F-C92C20185EC5}" sibTransId="{EB0AD7ED-5061-4869-8E11-CFE7122D964C}"/>
    <dgm:cxn modelId="{9B5EB6BE-E55D-4F29-BCFB-D73BFB478C67}" srcId="{D25E733D-959D-429A-ADCD-3F2555AC84F5}" destId="{07B79347-2969-45F4-B372-46C1ACC1F58B}" srcOrd="3" destOrd="0" parTransId="{CD66DBF8-B65F-49D4-B5C6-A520B6634A70}" sibTransId="{23CCA90D-27CA-4680-BF1B-A58D4EACF491}"/>
    <dgm:cxn modelId="{515D1D0E-BD33-4CED-A2D2-E30DCBE98D1D}" type="presParOf" srcId="{37E6FB12-5A1E-436B-8221-AE17A8C105ED}" destId="{9E830D99-D53A-4556-8470-572F52E7486C}" srcOrd="0" destOrd="0" presId="urn:microsoft.com/office/officeart/2005/8/layout/radial6"/>
    <dgm:cxn modelId="{9DD42E3A-13A9-489C-A79B-422A904226B0}" type="presParOf" srcId="{37E6FB12-5A1E-436B-8221-AE17A8C105ED}" destId="{6E2D7F64-627C-48AA-9020-7E48BEE620B0}" srcOrd="1" destOrd="0" presId="urn:microsoft.com/office/officeart/2005/8/layout/radial6"/>
    <dgm:cxn modelId="{001E8D5A-E336-453C-971C-246135C644FD}" type="presParOf" srcId="{37E6FB12-5A1E-436B-8221-AE17A8C105ED}" destId="{8984ACF5-4FD6-422C-BEF2-C8AA86B00E0F}" srcOrd="2" destOrd="0" presId="urn:microsoft.com/office/officeart/2005/8/layout/radial6"/>
    <dgm:cxn modelId="{897FCDD5-7016-43D5-B7F1-3DD0EF5BFC39}" type="presParOf" srcId="{37E6FB12-5A1E-436B-8221-AE17A8C105ED}" destId="{AC3C5D74-0A00-40E9-B102-4CA5B92A53BE}" srcOrd="3" destOrd="0" presId="urn:microsoft.com/office/officeart/2005/8/layout/radial6"/>
    <dgm:cxn modelId="{9EC156A8-5AE3-47E3-9218-11144036F93E}" type="presParOf" srcId="{37E6FB12-5A1E-436B-8221-AE17A8C105ED}" destId="{47A336F4-84EC-4D98-A45C-E1E5EEEF5668}" srcOrd="4" destOrd="0" presId="urn:microsoft.com/office/officeart/2005/8/layout/radial6"/>
    <dgm:cxn modelId="{C468A1EB-A23C-4FEB-87B2-51473F53DE58}" type="presParOf" srcId="{37E6FB12-5A1E-436B-8221-AE17A8C105ED}" destId="{6661E9EE-1874-4650-A8B8-848E449246C4}" srcOrd="5" destOrd="0" presId="urn:microsoft.com/office/officeart/2005/8/layout/radial6"/>
    <dgm:cxn modelId="{DDFCEDAA-6789-42B6-A3EC-01CD3139DC2B}" type="presParOf" srcId="{37E6FB12-5A1E-436B-8221-AE17A8C105ED}" destId="{C90FCE7A-1929-444E-B159-6F370529C9C2}" srcOrd="6" destOrd="0" presId="urn:microsoft.com/office/officeart/2005/8/layout/radial6"/>
    <dgm:cxn modelId="{7DA7BC29-4B3E-4B20-8238-3A9E24E7E204}" type="presParOf" srcId="{37E6FB12-5A1E-436B-8221-AE17A8C105ED}" destId="{4CFB17FD-3831-4E2C-B7F6-DBE12F9FBB18}" srcOrd="7" destOrd="0" presId="urn:microsoft.com/office/officeart/2005/8/layout/radial6"/>
    <dgm:cxn modelId="{72F8B259-5497-4284-AD17-839FA0883496}" type="presParOf" srcId="{37E6FB12-5A1E-436B-8221-AE17A8C105ED}" destId="{AFF1D147-D9D6-4CED-B253-4689F7F27239}" srcOrd="8" destOrd="0" presId="urn:microsoft.com/office/officeart/2005/8/layout/radial6"/>
    <dgm:cxn modelId="{DE07012C-9EC3-4536-A6DA-3268E667F686}" type="presParOf" srcId="{37E6FB12-5A1E-436B-8221-AE17A8C105ED}" destId="{AAA60A82-6116-4B4B-AF0A-E952B3210280}" srcOrd="9" destOrd="0" presId="urn:microsoft.com/office/officeart/2005/8/layout/radial6"/>
    <dgm:cxn modelId="{450E472E-DCAA-4989-BEB3-E8931170805C}" type="presParOf" srcId="{37E6FB12-5A1E-436B-8221-AE17A8C105ED}" destId="{62638983-2198-47DC-ADBB-B6D393294DAE}" srcOrd="10" destOrd="0" presId="urn:microsoft.com/office/officeart/2005/8/layout/radial6"/>
    <dgm:cxn modelId="{99D53C78-CBDE-4FAF-B559-8018A0137A65}" type="presParOf" srcId="{37E6FB12-5A1E-436B-8221-AE17A8C105ED}" destId="{E08FC507-5CFF-47A0-B8A4-5222BB0D94E8}" srcOrd="11" destOrd="0" presId="urn:microsoft.com/office/officeart/2005/8/layout/radial6"/>
    <dgm:cxn modelId="{FBCB90AC-C41E-414F-A10A-9801B758BD84}" type="presParOf" srcId="{37E6FB12-5A1E-436B-8221-AE17A8C105ED}" destId="{1836BA96-84A8-4F9D-A87B-C1EA4A70F334}" srcOrd="12"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1B318E-D3FC-4F17-838A-D9B27740E5C2}"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zh-TW" altLang="en-US"/>
        </a:p>
      </dgm:t>
    </dgm:pt>
    <dgm:pt modelId="{4B17B4BE-58C4-431D-AFEE-E566A60B3584}">
      <dgm:prSet phldrT="[文字]" custT="1"/>
      <dgm:spPr/>
      <dgm:t>
        <a:bodyPr/>
        <a:lstStyle/>
        <a:p>
          <a:r>
            <a:rPr lang="zh-TW" altLang="en-US" sz="3600" b="1" dirty="0">
              <a:effectLst/>
              <a:latin typeface="標楷體" panose="03000509000000000000" pitchFamily="65" charset="-120"/>
              <a:ea typeface="標楷體" panose="03000509000000000000" pitchFamily="65" charset="-120"/>
            </a:rPr>
            <a:t>學習評量之調整</a:t>
          </a:r>
        </a:p>
      </dgm:t>
    </dgm:pt>
    <dgm:pt modelId="{9F759BF3-17C9-4064-87D5-B7A61D7510A2}" type="parTrans" cxnId="{F9D6A859-EC72-4B92-831D-C7CF8B5D450E}">
      <dgm:prSet/>
      <dgm:spPr/>
      <dgm:t>
        <a:bodyPr/>
        <a:lstStyle/>
        <a:p>
          <a:endParaRPr lang="zh-TW" altLang="en-US"/>
        </a:p>
      </dgm:t>
    </dgm:pt>
    <dgm:pt modelId="{A8F7DBAA-AFBF-4B08-B469-05A300BA1A3A}" type="sibTrans" cxnId="{F9D6A859-EC72-4B92-831D-C7CF8B5D450E}">
      <dgm:prSet/>
      <dgm:spPr/>
      <dgm:t>
        <a:bodyPr/>
        <a:lstStyle/>
        <a:p>
          <a:endParaRPr lang="zh-TW" altLang="en-US"/>
        </a:p>
      </dgm:t>
    </dgm:pt>
    <dgm:pt modelId="{B09F11D8-C541-463F-9DED-E70F06C4E753}">
      <dgm:prSet phldrT="[文字]" custT="1"/>
      <dgm:spPr/>
      <dgm:t>
        <a:bodyPr/>
        <a:lstStyle/>
        <a:p>
          <a:r>
            <a:rPr lang="zh-TW" altLang="en-US" sz="2200" b="0" dirty="0">
              <a:latin typeface="Times New Roman" panose="02020603050405020304" pitchFamily="18" charset="0"/>
              <a:ea typeface="標楷體" panose="03000509000000000000" pitchFamily="65" charset="-120"/>
              <a:cs typeface="Times New Roman" panose="02020603050405020304" pitchFamily="18" charset="0"/>
            </a:rPr>
            <a:t>依據學生的</a:t>
          </a:r>
          <a:r>
            <a:rPr lang="en-US" altLang="zh-TW" sz="2200" b="0" dirty="0">
              <a:latin typeface="Times New Roman" panose="02020603050405020304" pitchFamily="18" charset="0"/>
              <a:ea typeface="標楷體" panose="03000509000000000000" pitchFamily="65" charset="-120"/>
              <a:cs typeface="Times New Roman" panose="02020603050405020304" pitchFamily="18" charset="0"/>
            </a:rPr>
            <a:t>IEP</a:t>
          </a:r>
          <a:r>
            <a:rPr lang="zh-TW" altLang="en-US" sz="2200" b="0" dirty="0">
              <a:latin typeface="Times New Roman" panose="02020603050405020304" pitchFamily="18" charset="0"/>
              <a:ea typeface="標楷體" panose="03000509000000000000" pitchFamily="65" charset="-120"/>
              <a:cs typeface="Times New Roman" panose="02020603050405020304" pitchFamily="18" charset="0"/>
            </a:rPr>
            <a:t>實施學習評量，採用多元評量方式</a:t>
          </a:r>
        </a:p>
      </dgm:t>
    </dgm:pt>
    <dgm:pt modelId="{EC1251E7-B12F-4256-B230-0B369338693B}" type="parTrans" cxnId="{6598F3F5-322E-4A89-AA41-B6BA6264D520}">
      <dgm:prSet/>
      <dgm:spPr/>
      <dgm:t>
        <a:bodyPr/>
        <a:lstStyle/>
        <a:p>
          <a:endParaRPr lang="zh-TW" altLang="en-US"/>
        </a:p>
      </dgm:t>
    </dgm:pt>
    <dgm:pt modelId="{83FA4B57-8694-4EA4-86FC-BA578B20F044}" type="sibTrans" cxnId="{6598F3F5-322E-4A89-AA41-B6BA6264D520}">
      <dgm:prSet/>
      <dgm:spPr/>
      <dgm:t>
        <a:bodyPr/>
        <a:lstStyle/>
        <a:p>
          <a:endParaRPr lang="zh-TW" altLang="en-US"/>
        </a:p>
      </dgm:t>
    </dgm:pt>
    <dgm:pt modelId="{45EC25F3-2430-419B-8CA4-20B3D5F34DC2}">
      <dgm:prSet phldrT="[文字]" custT="1"/>
      <dgm:spPr/>
      <dgm:t>
        <a:bodyPr/>
        <a:lstStyle/>
        <a:p>
          <a:pPr algn="just">
            <a:lnSpc>
              <a:spcPts val="2600"/>
            </a:lnSpc>
          </a:pPr>
          <a:r>
            <a:rPr lang="zh-TW" altLang="en-US" sz="2000" dirty="0">
              <a:latin typeface="+mn-ea"/>
              <a:ea typeface="+mn-ea"/>
            </a:rPr>
            <a:t>動態評量、檔案評量、 實作評量、生態評量與課程本位評量等。</a:t>
          </a:r>
        </a:p>
      </dgm:t>
    </dgm:pt>
    <dgm:pt modelId="{9E99B4A5-BB20-4796-915C-307594232C96}" type="parTrans" cxnId="{49A4C219-ECE0-4607-B8C7-D995D630B552}">
      <dgm:prSet/>
      <dgm:spPr/>
      <dgm:t>
        <a:bodyPr/>
        <a:lstStyle/>
        <a:p>
          <a:endParaRPr lang="zh-TW" altLang="en-US"/>
        </a:p>
      </dgm:t>
    </dgm:pt>
    <dgm:pt modelId="{A9152253-8BA4-41A1-9967-4D6707F02C91}" type="sibTrans" cxnId="{49A4C219-ECE0-4607-B8C7-D995D630B552}">
      <dgm:prSet/>
      <dgm:spPr/>
      <dgm:t>
        <a:bodyPr/>
        <a:lstStyle/>
        <a:p>
          <a:endParaRPr lang="zh-TW" altLang="en-US"/>
        </a:p>
      </dgm:t>
    </dgm:pt>
    <dgm:pt modelId="{9CB24FE9-6F12-41EA-8A4B-BE19617AD3F7}">
      <dgm:prSet phldrT="[文字]" custT="1"/>
      <dgm:spPr/>
      <dgm:t>
        <a:bodyPr/>
        <a:lstStyle/>
        <a:p>
          <a:r>
            <a:rPr lang="zh-TW" altLang="en-US" sz="2400" b="0" dirty="0">
              <a:latin typeface="標楷體" panose="03000509000000000000" pitchFamily="65" charset="-120"/>
              <a:ea typeface="標楷體" panose="03000509000000000000" pitchFamily="65" charset="-120"/>
            </a:rPr>
            <a:t>評量調整或考試服務</a:t>
          </a:r>
        </a:p>
      </dgm:t>
    </dgm:pt>
    <dgm:pt modelId="{90DC7929-593B-494F-9A6E-7FE13BBF49A1}" type="parTrans" cxnId="{D31D91CF-BE44-4E08-81BA-AE6DDF46A93A}">
      <dgm:prSet/>
      <dgm:spPr/>
      <dgm:t>
        <a:bodyPr/>
        <a:lstStyle/>
        <a:p>
          <a:endParaRPr lang="zh-TW" altLang="en-US"/>
        </a:p>
      </dgm:t>
    </dgm:pt>
    <dgm:pt modelId="{152E914F-C340-4E96-B75F-D23589860310}" type="sibTrans" cxnId="{D31D91CF-BE44-4E08-81BA-AE6DDF46A93A}">
      <dgm:prSet/>
      <dgm:spPr/>
      <dgm:t>
        <a:bodyPr/>
        <a:lstStyle/>
        <a:p>
          <a:endParaRPr lang="zh-TW" altLang="en-US"/>
        </a:p>
      </dgm:t>
    </dgm:pt>
    <dgm:pt modelId="{26C7D529-9636-4A7C-A33E-F1E61DC790B5}">
      <dgm:prSet custT="1"/>
      <dgm:spPr/>
      <dgm:t>
        <a:bodyPr/>
        <a:lstStyle/>
        <a:p>
          <a:r>
            <a:rPr lang="zh-TW" altLang="en-US" sz="2000" b="0" dirty="0">
              <a:latin typeface="Times New Roman" panose="02020603050405020304" pitchFamily="18" charset="0"/>
              <a:ea typeface="標楷體" panose="03000509000000000000" pitchFamily="65" charset="-120"/>
              <a:cs typeface="Times New Roman" panose="02020603050405020304" pitchFamily="18" charset="0"/>
            </a:rPr>
            <a:t>評量的內容或標準依特推會所議決之</a:t>
          </a:r>
          <a:r>
            <a:rPr lang="en-US" altLang="zh-TW" sz="2000" b="0" dirty="0">
              <a:latin typeface="Times New Roman" panose="02020603050405020304" pitchFamily="18" charset="0"/>
              <a:ea typeface="標楷體" panose="03000509000000000000" pitchFamily="65" charset="-120"/>
              <a:cs typeface="Times New Roman" panose="02020603050405020304" pitchFamily="18" charset="0"/>
            </a:rPr>
            <a:t>IEP</a:t>
          </a:r>
          <a:r>
            <a:rPr lang="zh-TW" altLang="en-US" sz="2000" b="0" dirty="0">
              <a:latin typeface="Times New Roman" panose="02020603050405020304" pitchFamily="18" charset="0"/>
              <a:ea typeface="標楷體" panose="03000509000000000000" pitchFamily="65" charset="-120"/>
              <a:cs typeface="Times New Roman" panose="02020603050405020304" pitchFamily="18" charset="0"/>
            </a:rPr>
            <a:t>執行</a:t>
          </a:r>
          <a:endParaRPr lang="en-US" altLang="zh-TW" sz="20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84458E41-2CC6-4C8D-A7E6-CD12E016E498}" type="parTrans" cxnId="{1D221F5D-F59D-4545-B50C-B93FF3580BB5}">
      <dgm:prSet/>
      <dgm:spPr/>
      <dgm:t>
        <a:bodyPr/>
        <a:lstStyle/>
        <a:p>
          <a:endParaRPr lang="zh-TW" altLang="en-US"/>
        </a:p>
      </dgm:t>
    </dgm:pt>
    <dgm:pt modelId="{9618B071-3907-4869-8DCB-8ACB2BEFA32A}" type="sibTrans" cxnId="{1D221F5D-F59D-4545-B50C-B93FF3580BB5}">
      <dgm:prSet/>
      <dgm:spPr/>
      <dgm:t>
        <a:bodyPr/>
        <a:lstStyle/>
        <a:p>
          <a:endParaRPr lang="zh-TW" altLang="en-US"/>
        </a:p>
      </dgm:t>
    </dgm:pt>
    <dgm:pt modelId="{B10A4435-AAE0-47D2-A7B4-4C0E0DAEEAFF}">
      <dgm:prSet custT="1"/>
      <dgm:spPr/>
      <dgm:t>
        <a:bodyPr/>
        <a:lstStyle/>
        <a:p>
          <a:pPr algn="just" hangingPunct="0">
            <a:lnSpc>
              <a:spcPts val="3000"/>
            </a:lnSpc>
          </a:pPr>
          <a:r>
            <a:rPr lang="zh-TW" altLang="en-US" sz="2000" dirty="0">
              <a:latin typeface="+mn-ea"/>
              <a:ea typeface="+mn-ea"/>
            </a:rPr>
            <a:t>時間、場所、作答方式、評量內容、配分比例或通過標準、輔具服務</a:t>
          </a:r>
        </a:p>
      </dgm:t>
    </dgm:pt>
    <dgm:pt modelId="{7307DD5B-FB20-4C10-B86F-0CAE0C36CB04}" type="parTrans" cxnId="{4E09F468-EA46-47A7-988B-4875526AAF8A}">
      <dgm:prSet/>
      <dgm:spPr/>
      <dgm:t>
        <a:bodyPr/>
        <a:lstStyle/>
        <a:p>
          <a:endParaRPr lang="zh-TW" altLang="en-US"/>
        </a:p>
      </dgm:t>
    </dgm:pt>
    <dgm:pt modelId="{5D590C78-2186-4277-8CCE-781964951746}" type="sibTrans" cxnId="{4E09F468-EA46-47A7-988B-4875526AAF8A}">
      <dgm:prSet/>
      <dgm:spPr/>
      <dgm:t>
        <a:bodyPr/>
        <a:lstStyle/>
        <a:p>
          <a:endParaRPr lang="zh-TW" altLang="en-US"/>
        </a:p>
      </dgm:t>
    </dgm:pt>
    <dgm:pt modelId="{CA62EEA8-4859-4655-B434-C4E478051996}" type="pres">
      <dgm:prSet presAssocID="{5E1B318E-D3FC-4F17-838A-D9B27740E5C2}" presName="hierChild1" presStyleCnt="0">
        <dgm:presLayoutVars>
          <dgm:chPref val="1"/>
          <dgm:dir/>
          <dgm:animOne val="branch"/>
          <dgm:animLvl val="lvl"/>
          <dgm:resizeHandles/>
        </dgm:presLayoutVars>
      </dgm:prSet>
      <dgm:spPr/>
      <dgm:t>
        <a:bodyPr/>
        <a:lstStyle/>
        <a:p>
          <a:endParaRPr lang="zh-TW" altLang="en-US"/>
        </a:p>
      </dgm:t>
    </dgm:pt>
    <dgm:pt modelId="{319FA4D1-58E4-4498-94E1-641292060BAD}" type="pres">
      <dgm:prSet presAssocID="{4B17B4BE-58C4-431D-AFEE-E566A60B3584}" presName="hierRoot1" presStyleCnt="0"/>
      <dgm:spPr/>
    </dgm:pt>
    <dgm:pt modelId="{7B35351D-DFB2-406A-99BB-9D5D95F419ED}" type="pres">
      <dgm:prSet presAssocID="{4B17B4BE-58C4-431D-AFEE-E566A60B3584}" presName="composite" presStyleCnt="0"/>
      <dgm:spPr/>
    </dgm:pt>
    <dgm:pt modelId="{E665C923-FBEC-4D64-9119-88F223765B5D}" type="pres">
      <dgm:prSet presAssocID="{4B17B4BE-58C4-431D-AFEE-E566A60B3584}" presName="background" presStyleLbl="node0" presStyleIdx="0" presStyleCnt="1"/>
      <dgm:spPr/>
    </dgm:pt>
    <dgm:pt modelId="{B1F9D57E-E525-4DA2-AC98-F9599B5F00E9}" type="pres">
      <dgm:prSet presAssocID="{4B17B4BE-58C4-431D-AFEE-E566A60B3584}" presName="text" presStyleLbl="fgAcc0" presStyleIdx="0" presStyleCnt="1" custScaleX="224396" custScaleY="120007">
        <dgm:presLayoutVars>
          <dgm:chPref val="3"/>
        </dgm:presLayoutVars>
      </dgm:prSet>
      <dgm:spPr/>
      <dgm:t>
        <a:bodyPr/>
        <a:lstStyle/>
        <a:p>
          <a:endParaRPr lang="zh-TW" altLang="en-US"/>
        </a:p>
      </dgm:t>
    </dgm:pt>
    <dgm:pt modelId="{04223CAE-9345-49BC-B4B4-1725760ED9E6}" type="pres">
      <dgm:prSet presAssocID="{4B17B4BE-58C4-431D-AFEE-E566A60B3584}" presName="hierChild2" presStyleCnt="0"/>
      <dgm:spPr/>
    </dgm:pt>
    <dgm:pt modelId="{A70020CF-CC0F-4883-B318-4999877371E6}" type="pres">
      <dgm:prSet presAssocID="{EC1251E7-B12F-4256-B230-0B369338693B}" presName="Name10" presStyleLbl="parChTrans1D2" presStyleIdx="0" presStyleCnt="3"/>
      <dgm:spPr/>
      <dgm:t>
        <a:bodyPr/>
        <a:lstStyle/>
        <a:p>
          <a:endParaRPr lang="zh-TW" altLang="en-US"/>
        </a:p>
      </dgm:t>
    </dgm:pt>
    <dgm:pt modelId="{9D545DF5-E7F1-4EC7-8060-2A1E7276506B}" type="pres">
      <dgm:prSet presAssocID="{B09F11D8-C541-463F-9DED-E70F06C4E753}" presName="hierRoot2" presStyleCnt="0"/>
      <dgm:spPr/>
    </dgm:pt>
    <dgm:pt modelId="{67FB16BD-A3CF-4482-9455-157A76F10F10}" type="pres">
      <dgm:prSet presAssocID="{B09F11D8-C541-463F-9DED-E70F06C4E753}" presName="composite2" presStyleCnt="0"/>
      <dgm:spPr/>
    </dgm:pt>
    <dgm:pt modelId="{10AD6938-2754-4BA6-8E69-42FC77CDA278}" type="pres">
      <dgm:prSet presAssocID="{B09F11D8-C541-463F-9DED-E70F06C4E753}" presName="background2" presStyleLbl="node2" presStyleIdx="0" presStyleCnt="3"/>
      <dgm:spPr/>
    </dgm:pt>
    <dgm:pt modelId="{DB91C03F-6505-493B-B247-4A70CC51C777}" type="pres">
      <dgm:prSet presAssocID="{B09F11D8-C541-463F-9DED-E70F06C4E753}" presName="text2" presStyleLbl="fgAcc2" presStyleIdx="0" presStyleCnt="3" custScaleX="148473" custScaleY="107070">
        <dgm:presLayoutVars>
          <dgm:chPref val="3"/>
        </dgm:presLayoutVars>
      </dgm:prSet>
      <dgm:spPr/>
      <dgm:t>
        <a:bodyPr/>
        <a:lstStyle/>
        <a:p>
          <a:endParaRPr lang="zh-TW" altLang="en-US"/>
        </a:p>
      </dgm:t>
    </dgm:pt>
    <dgm:pt modelId="{47072BA1-0ACA-46E9-BAFF-46BE18F2E4C6}" type="pres">
      <dgm:prSet presAssocID="{B09F11D8-C541-463F-9DED-E70F06C4E753}" presName="hierChild3" presStyleCnt="0"/>
      <dgm:spPr/>
    </dgm:pt>
    <dgm:pt modelId="{F5732D1B-01A5-458E-90FC-112521A88017}" type="pres">
      <dgm:prSet presAssocID="{9E99B4A5-BB20-4796-915C-307594232C96}" presName="Name17" presStyleLbl="parChTrans1D3" presStyleIdx="0" presStyleCnt="2"/>
      <dgm:spPr/>
      <dgm:t>
        <a:bodyPr/>
        <a:lstStyle/>
        <a:p>
          <a:endParaRPr lang="zh-TW" altLang="en-US"/>
        </a:p>
      </dgm:t>
    </dgm:pt>
    <dgm:pt modelId="{0F394464-359B-4737-AB68-A3CC03E1CE5D}" type="pres">
      <dgm:prSet presAssocID="{45EC25F3-2430-419B-8CA4-20B3D5F34DC2}" presName="hierRoot3" presStyleCnt="0"/>
      <dgm:spPr/>
    </dgm:pt>
    <dgm:pt modelId="{F99564D8-D30F-49FC-BE7A-ACEACFC7D198}" type="pres">
      <dgm:prSet presAssocID="{45EC25F3-2430-419B-8CA4-20B3D5F34DC2}" presName="composite3" presStyleCnt="0"/>
      <dgm:spPr/>
    </dgm:pt>
    <dgm:pt modelId="{46A082D3-2C58-4DDA-A479-5C0B38BF9BC8}" type="pres">
      <dgm:prSet presAssocID="{45EC25F3-2430-419B-8CA4-20B3D5F34DC2}" presName="background3" presStyleLbl="node3" presStyleIdx="0" presStyleCnt="2"/>
      <dgm:spPr/>
    </dgm:pt>
    <dgm:pt modelId="{13C50EFC-15E2-439A-935D-24CB0887D461}" type="pres">
      <dgm:prSet presAssocID="{45EC25F3-2430-419B-8CA4-20B3D5F34DC2}" presName="text3" presStyleLbl="fgAcc3" presStyleIdx="0" presStyleCnt="2" custScaleX="147484" custScaleY="130305" custLinFactNeighborX="1265" custLinFactNeighborY="4335">
        <dgm:presLayoutVars>
          <dgm:chPref val="3"/>
        </dgm:presLayoutVars>
      </dgm:prSet>
      <dgm:spPr/>
      <dgm:t>
        <a:bodyPr/>
        <a:lstStyle/>
        <a:p>
          <a:endParaRPr lang="zh-TW" altLang="en-US"/>
        </a:p>
      </dgm:t>
    </dgm:pt>
    <dgm:pt modelId="{AE2E50C2-BD10-445E-A0B5-784595BF43F5}" type="pres">
      <dgm:prSet presAssocID="{45EC25F3-2430-419B-8CA4-20B3D5F34DC2}" presName="hierChild4" presStyleCnt="0"/>
      <dgm:spPr/>
    </dgm:pt>
    <dgm:pt modelId="{955413A5-FF56-4B6E-90D3-EF5F3FBD5E5D}" type="pres">
      <dgm:prSet presAssocID="{90DC7929-593B-494F-9A6E-7FE13BBF49A1}" presName="Name10" presStyleLbl="parChTrans1D2" presStyleIdx="1" presStyleCnt="3"/>
      <dgm:spPr/>
      <dgm:t>
        <a:bodyPr/>
        <a:lstStyle/>
        <a:p>
          <a:endParaRPr lang="zh-TW" altLang="en-US"/>
        </a:p>
      </dgm:t>
    </dgm:pt>
    <dgm:pt modelId="{27F3AF2F-02E4-4E2A-9F99-AF4333FD28DB}" type="pres">
      <dgm:prSet presAssocID="{9CB24FE9-6F12-41EA-8A4B-BE19617AD3F7}" presName="hierRoot2" presStyleCnt="0"/>
      <dgm:spPr/>
    </dgm:pt>
    <dgm:pt modelId="{55B90FC6-2252-42B4-B71F-4399CFB3D51F}" type="pres">
      <dgm:prSet presAssocID="{9CB24FE9-6F12-41EA-8A4B-BE19617AD3F7}" presName="composite2" presStyleCnt="0"/>
      <dgm:spPr/>
    </dgm:pt>
    <dgm:pt modelId="{DD57FBF6-711A-4901-920C-3CDFFBB0D1F4}" type="pres">
      <dgm:prSet presAssocID="{9CB24FE9-6F12-41EA-8A4B-BE19617AD3F7}" presName="background2" presStyleLbl="node2" presStyleIdx="1" presStyleCnt="3"/>
      <dgm:spPr/>
    </dgm:pt>
    <dgm:pt modelId="{B4F9D62F-CE90-4169-B736-D6731CFD1286}" type="pres">
      <dgm:prSet presAssocID="{9CB24FE9-6F12-41EA-8A4B-BE19617AD3F7}" presName="text2" presStyleLbl="fgAcc2" presStyleIdx="1" presStyleCnt="3" custScaleX="139627" custScaleY="112420" custLinFactNeighborX="-1654" custLinFactNeighborY="345">
        <dgm:presLayoutVars>
          <dgm:chPref val="3"/>
        </dgm:presLayoutVars>
      </dgm:prSet>
      <dgm:spPr/>
      <dgm:t>
        <a:bodyPr/>
        <a:lstStyle/>
        <a:p>
          <a:endParaRPr lang="zh-TW" altLang="en-US"/>
        </a:p>
      </dgm:t>
    </dgm:pt>
    <dgm:pt modelId="{32BC34B4-54E1-4298-B8FA-F5CF8486405D}" type="pres">
      <dgm:prSet presAssocID="{9CB24FE9-6F12-41EA-8A4B-BE19617AD3F7}" presName="hierChild3" presStyleCnt="0"/>
      <dgm:spPr/>
    </dgm:pt>
    <dgm:pt modelId="{B3461AA9-7EA5-45B3-B093-79A771C78429}" type="pres">
      <dgm:prSet presAssocID="{7307DD5B-FB20-4C10-B86F-0CAE0C36CB04}" presName="Name17" presStyleLbl="parChTrans1D3" presStyleIdx="1" presStyleCnt="2"/>
      <dgm:spPr/>
      <dgm:t>
        <a:bodyPr/>
        <a:lstStyle/>
        <a:p>
          <a:endParaRPr lang="zh-TW" altLang="en-US"/>
        </a:p>
      </dgm:t>
    </dgm:pt>
    <dgm:pt modelId="{CCD40DC0-3413-4434-972A-AAC89450402D}" type="pres">
      <dgm:prSet presAssocID="{B10A4435-AAE0-47D2-A7B4-4C0E0DAEEAFF}" presName="hierRoot3" presStyleCnt="0"/>
      <dgm:spPr/>
    </dgm:pt>
    <dgm:pt modelId="{F08B7099-E34C-4FD9-99A5-D76DB44BA106}" type="pres">
      <dgm:prSet presAssocID="{B10A4435-AAE0-47D2-A7B4-4C0E0DAEEAFF}" presName="composite3" presStyleCnt="0"/>
      <dgm:spPr/>
    </dgm:pt>
    <dgm:pt modelId="{A7AB85A2-A964-454A-AA13-7FEFFD1282CF}" type="pres">
      <dgm:prSet presAssocID="{B10A4435-AAE0-47D2-A7B4-4C0E0DAEEAFF}" presName="background3" presStyleLbl="node3" presStyleIdx="1" presStyleCnt="2"/>
      <dgm:spPr/>
    </dgm:pt>
    <dgm:pt modelId="{BB3310D2-0467-48E2-AA29-03F64276FFB3}" type="pres">
      <dgm:prSet presAssocID="{B10A4435-AAE0-47D2-A7B4-4C0E0DAEEAFF}" presName="text3" presStyleLbl="fgAcc3" presStyleIdx="1" presStyleCnt="2" custScaleX="182905" custScaleY="130619" custLinFactNeighborY="-1626">
        <dgm:presLayoutVars>
          <dgm:chPref val="3"/>
        </dgm:presLayoutVars>
      </dgm:prSet>
      <dgm:spPr/>
      <dgm:t>
        <a:bodyPr/>
        <a:lstStyle/>
        <a:p>
          <a:endParaRPr lang="zh-TW" altLang="en-US"/>
        </a:p>
      </dgm:t>
    </dgm:pt>
    <dgm:pt modelId="{1680456D-41E5-40E2-A48E-07C406C85268}" type="pres">
      <dgm:prSet presAssocID="{B10A4435-AAE0-47D2-A7B4-4C0E0DAEEAFF}" presName="hierChild4" presStyleCnt="0"/>
      <dgm:spPr/>
    </dgm:pt>
    <dgm:pt modelId="{4D118D75-14DD-4CA1-BFB1-4FDB40193EFA}" type="pres">
      <dgm:prSet presAssocID="{84458E41-2CC6-4C8D-A7E6-CD12E016E498}" presName="Name10" presStyleLbl="parChTrans1D2" presStyleIdx="2" presStyleCnt="3"/>
      <dgm:spPr/>
      <dgm:t>
        <a:bodyPr/>
        <a:lstStyle/>
        <a:p>
          <a:endParaRPr lang="zh-TW" altLang="en-US"/>
        </a:p>
      </dgm:t>
    </dgm:pt>
    <dgm:pt modelId="{1AE4FAE4-BB10-45D3-B91E-2A74C69EAEBB}" type="pres">
      <dgm:prSet presAssocID="{26C7D529-9636-4A7C-A33E-F1E61DC790B5}" presName="hierRoot2" presStyleCnt="0"/>
      <dgm:spPr/>
    </dgm:pt>
    <dgm:pt modelId="{8181367E-13FC-4679-B209-710D8D305E7D}" type="pres">
      <dgm:prSet presAssocID="{26C7D529-9636-4A7C-A33E-F1E61DC790B5}" presName="composite2" presStyleCnt="0"/>
      <dgm:spPr/>
    </dgm:pt>
    <dgm:pt modelId="{143184D8-8569-4697-B088-CBC0147C2C65}" type="pres">
      <dgm:prSet presAssocID="{26C7D529-9636-4A7C-A33E-F1E61DC790B5}" presName="background2" presStyleLbl="node2" presStyleIdx="2" presStyleCnt="3"/>
      <dgm:spPr/>
    </dgm:pt>
    <dgm:pt modelId="{10C6B8B6-C4CD-4749-B17A-46229C893183}" type="pres">
      <dgm:prSet presAssocID="{26C7D529-9636-4A7C-A33E-F1E61DC790B5}" presName="text2" presStyleLbl="fgAcc2" presStyleIdx="2" presStyleCnt="3" custScaleX="150440" custScaleY="109028" custLinFactNeighborX="-5831" custLinFactNeighborY="536">
        <dgm:presLayoutVars>
          <dgm:chPref val="3"/>
        </dgm:presLayoutVars>
      </dgm:prSet>
      <dgm:spPr/>
      <dgm:t>
        <a:bodyPr/>
        <a:lstStyle/>
        <a:p>
          <a:endParaRPr lang="zh-TW" altLang="en-US"/>
        </a:p>
      </dgm:t>
    </dgm:pt>
    <dgm:pt modelId="{04625A29-554B-4872-BA5D-66D5AF458DEE}" type="pres">
      <dgm:prSet presAssocID="{26C7D529-9636-4A7C-A33E-F1E61DC790B5}" presName="hierChild3" presStyleCnt="0"/>
      <dgm:spPr/>
    </dgm:pt>
  </dgm:ptLst>
  <dgm:cxnLst>
    <dgm:cxn modelId="{AF5A1E0A-58B9-45B6-8C99-E6955D84C57F}" type="presOf" srcId="{4B17B4BE-58C4-431D-AFEE-E566A60B3584}" destId="{B1F9D57E-E525-4DA2-AC98-F9599B5F00E9}" srcOrd="0" destOrd="0" presId="urn:microsoft.com/office/officeart/2005/8/layout/hierarchy1"/>
    <dgm:cxn modelId="{514FDFFF-FF43-4D4B-A913-40C7564490A5}" type="presOf" srcId="{26C7D529-9636-4A7C-A33E-F1E61DC790B5}" destId="{10C6B8B6-C4CD-4749-B17A-46229C893183}" srcOrd="0" destOrd="0" presId="urn:microsoft.com/office/officeart/2005/8/layout/hierarchy1"/>
    <dgm:cxn modelId="{4CD0E7F3-38BE-41D8-AF0F-258A8120AACA}" type="presOf" srcId="{90DC7929-593B-494F-9A6E-7FE13BBF49A1}" destId="{955413A5-FF56-4B6E-90D3-EF5F3FBD5E5D}" srcOrd="0" destOrd="0" presId="urn:microsoft.com/office/officeart/2005/8/layout/hierarchy1"/>
    <dgm:cxn modelId="{742FF35B-8039-4FB2-84A3-3F47CAC2CE69}" type="presOf" srcId="{5E1B318E-D3FC-4F17-838A-D9B27740E5C2}" destId="{CA62EEA8-4859-4655-B434-C4E478051996}" srcOrd="0" destOrd="0" presId="urn:microsoft.com/office/officeart/2005/8/layout/hierarchy1"/>
    <dgm:cxn modelId="{1D221F5D-F59D-4545-B50C-B93FF3580BB5}" srcId="{4B17B4BE-58C4-431D-AFEE-E566A60B3584}" destId="{26C7D529-9636-4A7C-A33E-F1E61DC790B5}" srcOrd="2" destOrd="0" parTransId="{84458E41-2CC6-4C8D-A7E6-CD12E016E498}" sibTransId="{9618B071-3907-4869-8DCB-8ACB2BEFA32A}"/>
    <dgm:cxn modelId="{D31D91CF-BE44-4E08-81BA-AE6DDF46A93A}" srcId="{4B17B4BE-58C4-431D-AFEE-E566A60B3584}" destId="{9CB24FE9-6F12-41EA-8A4B-BE19617AD3F7}" srcOrd="1" destOrd="0" parTransId="{90DC7929-593B-494F-9A6E-7FE13BBF49A1}" sibTransId="{152E914F-C340-4E96-B75F-D23589860310}"/>
    <dgm:cxn modelId="{4E09F468-EA46-47A7-988B-4875526AAF8A}" srcId="{9CB24FE9-6F12-41EA-8A4B-BE19617AD3F7}" destId="{B10A4435-AAE0-47D2-A7B4-4C0E0DAEEAFF}" srcOrd="0" destOrd="0" parTransId="{7307DD5B-FB20-4C10-B86F-0CAE0C36CB04}" sibTransId="{5D590C78-2186-4277-8CCE-781964951746}"/>
    <dgm:cxn modelId="{49A4C219-ECE0-4607-B8C7-D995D630B552}" srcId="{B09F11D8-C541-463F-9DED-E70F06C4E753}" destId="{45EC25F3-2430-419B-8CA4-20B3D5F34DC2}" srcOrd="0" destOrd="0" parTransId="{9E99B4A5-BB20-4796-915C-307594232C96}" sibTransId="{A9152253-8BA4-41A1-9967-4D6707F02C91}"/>
    <dgm:cxn modelId="{E92802E3-2192-4225-86A0-51B84CC5AD76}" type="presOf" srcId="{EC1251E7-B12F-4256-B230-0B369338693B}" destId="{A70020CF-CC0F-4883-B318-4999877371E6}" srcOrd="0" destOrd="0" presId="urn:microsoft.com/office/officeart/2005/8/layout/hierarchy1"/>
    <dgm:cxn modelId="{535AC260-7CC6-4887-9822-DAEF1281A377}" type="presOf" srcId="{45EC25F3-2430-419B-8CA4-20B3D5F34DC2}" destId="{13C50EFC-15E2-439A-935D-24CB0887D461}" srcOrd="0" destOrd="0" presId="urn:microsoft.com/office/officeart/2005/8/layout/hierarchy1"/>
    <dgm:cxn modelId="{F9D6A859-EC72-4B92-831D-C7CF8B5D450E}" srcId="{5E1B318E-D3FC-4F17-838A-D9B27740E5C2}" destId="{4B17B4BE-58C4-431D-AFEE-E566A60B3584}" srcOrd="0" destOrd="0" parTransId="{9F759BF3-17C9-4064-87D5-B7A61D7510A2}" sibTransId="{A8F7DBAA-AFBF-4B08-B469-05A300BA1A3A}"/>
    <dgm:cxn modelId="{6598F3F5-322E-4A89-AA41-B6BA6264D520}" srcId="{4B17B4BE-58C4-431D-AFEE-E566A60B3584}" destId="{B09F11D8-C541-463F-9DED-E70F06C4E753}" srcOrd="0" destOrd="0" parTransId="{EC1251E7-B12F-4256-B230-0B369338693B}" sibTransId="{83FA4B57-8694-4EA4-86FC-BA578B20F044}"/>
    <dgm:cxn modelId="{476E62B8-DD44-44BC-B053-F4F06D22A741}" type="presOf" srcId="{7307DD5B-FB20-4C10-B86F-0CAE0C36CB04}" destId="{B3461AA9-7EA5-45B3-B093-79A771C78429}" srcOrd="0" destOrd="0" presId="urn:microsoft.com/office/officeart/2005/8/layout/hierarchy1"/>
    <dgm:cxn modelId="{94835A82-59EC-4328-AFBC-FA0B2F2EF114}" type="presOf" srcId="{9E99B4A5-BB20-4796-915C-307594232C96}" destId="{F5732D1B-01A5-458E-90FC-112521A88017}" srcOrd="0" destOrd="0" presId="urn:microsoft.com/office/officeart/2005/8/layout/hierarchy1"/>
    <dgm:cxn modelId="{4B0591FE-9FE9-4994-BC57-F06326907604}" type="presOf" srcId="{84458E41-2CC6-4C8D-A7E6-CD12E016E498}" destId="{4D118D75-14DD-4CA1-BFB1-4FDB40193EFA}" srcOrd="0" destOrd="0" presId="urn:microsoft.com/office/officeart/2005/8/layout/hierarchy1"/>
    <dgm:cxn modelId="{A7B63C1F-32E2-4A7E-8CF2-27A248175A2D}" type="presOf" srcId="{9CB24FE9-6F12-41EA-8A4B-BE19617AD3F7}" destId="{B4F9D62F-CE90-4169-B736-D6731CFD1286}" srcOrd="0" destOrd="0" presId="urn:microsoft.com/office/officeart/2005/8/layout/hierarchy1"/>
    <dgm:cxn modelId="{DD894420-F802-47A3-8ED9-4C22A9D12EFA}" type="presOf" srcId="{B10A4435-AAE0-47D2-A7B4-4C0E0DAEEAFF}" destId="{BB3310D2-0467-48E2-AA29-03F64276FFB3}" srcOrd="0" destOrd="0" presId="urn:microsoft.com/office/officeart/2005/8/layout/hierarchy1"/>
    <dgm:cxn modelId="{D4921EAD-6DC0-4A6F-811F-4918570B7DBF}" type="presOf" srcId="{B09F11D8-C541-463F-9DED-E70F06C4E753}" destId="{DB91C03F-6505-493B-B247-4A70CC51C777}" srcOrd="0" destOrd="0" presId="urn:microsoft.com/office/officeart/2005/8/layout/hierarchy1"/>
    <dgm:cxn modelId="{6A3CE24A-98B6-4DDD-ABE0-F3D76B760F7E}" type="presParOf" srcId="{CA62EEA8-4859-4655-B434-C4E478051996}" destId="{319FA4D1-58E4-4498-94E1-641292060BAD}" srcOrd="0" destOrd="0" presId="urn:microsoft.com/office/officeart/2005/8/layout/hierarchy1"/>
    <dgm:cxn modelId="{A2D1A30E-8981-4E37-B58D-7BE05A9A1F02}" type="presParOf" srcId="{319FA4D1-58E4-4498-94E1-641292060BAD}" destId="{7B35351D-DFB2-406A-99BB-9D5D95F419ED}" srcOrd="0" destOrd="0" presId="urn:microsoft.com/office/officeart/2005/8/layout/hierarchy1"/>
    <dgm:cxn modelId="{AE7C8FD6-ADAF-490C-8083-90EC525D64C0}" type="presParOf" srcId="{7B35351D-DFB2-406A-99BB-9D5D95F419ED}" destId="{E665C923-FBEC-4D64-9119-88F223765B5D}" srcOrd="0" destOrd="0" presId="urn:microsoft.com/office/officeart/2005/8/layout/hierarchy1"/>
    <dgm:cxn modelId="{56200779-A504-43A7-8765-E836D9EA69E4}" type="presParOf" srcId="{7B35351D-DFB2-406A-99BB-9D5D95F419ED}" destId="{B1F9D57E-E525-4DA2-AC98-F9599B5F00E9}" srcOrd="1" destOrd="0" presId="urn:microsoft.com/office/officeart/2005/8/layout/hierarchy1"/>
    <dgm:cxn modelId="{C808C1C7-B01B-43F1-90A6-1F0CA1D075A2}" type="presParOf" srcId="{319FA4D1-58E4-4498-94E1-641292060BAD}" destId="{04223CAE-9345-49BC-B4B4-1725760ED9E6}" srcOrd="1" destOrd="0" presId="urn:microsoft.com/office/officeart/2005/8/layout/hierarchy1"/>
    <dgm:cxn modelId="{C1BB15DB-BFF9-4025-BD3F-2A264B89EB86}" type="presParOf" srcId="{04223CAE-9345-49BC-B4B4-1725760ED9E6}" destId="{A70020CF-CC0F-4883-B318-4999877371E6}" srcOrd="0" destOrd="0" presId="urn:microsoft.com/office/officeart/2005/8/layout/hierarchy1"/>
    <dgm:cxn modelId="{7E30F19A-4603-43D2-A783-C62D23624647}" type="presParOf" srcId="{04223CAE-9345-49BC-B4B4-1725760ED9E6}" destId="{9D545DF5-E7F1-4EC7-8060-2A1E7276506B}" srcOrd="1" destOrd="0" presId="urn:microsoft.com/office/officeart/2005/8/layout/hierarchy1"/>
    <dgm:cxn modelId="{33E0FEE5-D88A-47CF-BAF7-1FD4548398BF}" type="presParOf" srcId="{9D545DF5-E7F1-4EC7-8060-2A1E7276506B}" destId="{67FB16BD-A3CF-4482-9455-157A76F10F10}" srcOrd="0" destOrd="0" presId="urn:microsoft.com/office/officeart/2005/8/layout/hierarchy1"/>
    <dgm:cxn modelId="{C780FC1A-5CFF-46E7-AABC-52E646E9EFB6}" type="presParOf" srcId="{67FB16BD-A3CF-4482-9455-157A76F10F10}" destId="{10AD6938-2754-4BA6-8E69-42FC77CDA278}" srcOrd="0" destOrd="0" presId="urn:microsoft.com/office/officeart/2005/8/layout/hierarchy1"/>
    <dgm:cxn modelId="{B9882DF7-40B8-4496-BF92-CD89929412D3}" type="presParOf" srcId="{67FB16BD-A3CF-4482-9455-157A76F10F10}" destId="{DB91C03F-6505-493B-B247-4A70CC51C777}" srcOrd="1" destOrd="0" presId="urn:microsoft.com/office/officeart/2005/8/layout/hierarchy1"/>
    <dgm:cxn modelId="{B46CCD29-54D7-4029-8D24-E1A861FC0730}" type="presParOf" srcId="{9D545DF5-E7F1-4EC7-8060-2A1E7276506B}" destId="{47072BA1-0ACA-46E9-BAFF-46BE18F2E4C6}" srcOrd="1" destOrd="0" presId="urn:microsoft.com/office/officeart/2005/8/layout/hierarchy1"/>
    <dgm:cxn modelId="{0838E73D-7ECD-42AE-9586-5A52EBF21C6D}" type="presParOf" srcId="{47072BA1-0ACA-46E9-BAFF-46BE18F2E4C6}" destId="{F5732D1B-01A5-458E-90FC-112521A88017}" srcOrd="0" destOrd="0" presId="urn:microsoft.com/office/officeart/2005/8/layout/hierarchy1"/>
    <dgm:cxn modelId="{8E77BC2B-C50E-4733-9635-ABD16CBB0D0D}" type="presParOf" srcId="{47072BA1-0ACA-46E9-BAFF-46BE18F2E4C6}" destId="{0F394464-359B-4737-AB68-A3CC03E1CE5D}" srcOrd="1" destOrd="0" presId="urn:microsoft.com/office/officeart/2005/8/layout/hierarchy1"/>
    <dgm:cxn modelId="{6E58054A-F233-4485-B8D4-35DAD13990F9}" type="presParOf" srcId="{0F394464-359B-4737-AB68-A3CC03E1CE5D}" destId="{F99564D8-D30F-49FC-BE7A-ACEACFC7D198}" srcOrd="0" destOrd="0" presId="urn:microsoft.com/office/officeart/2005/8/layout/hierarchy1"/>
    <dgm:cxn modelId="{6954760A-2B70-44FA-A122-04055002FE30}" type="presParOf" srcId="{F99564D8-D30F-49FC-BE7A-ACEACFC7D198}" destId="{46A082D3-2C58-4DDA-A479-5C0B38BF9BC8}" srcOrd="0" destOrd="0" presId="urn:microsoft.com/office/officeart/2005/8/layout/hierarchy1"/>
    <dgm:cxn modelId="{5F2D9FD8-C4C7-4477-BF25-02F86A14A835}" type="presParOf" srcId="{F99564D8-D30F-49FC-BE7A-ACEACFC7D198}" destId="{13C50EFC-15E2-439A-935D-24CB0887D461}" srcOrd="1" destOrd="0" presId="urn:microsoft.com/office/officeart/2005/8/layout/hierarchy1"/>
    <dgm:cxn modelId="{6854015B-E9ED-4871-A19C-12BB0584A9D0}" type="presParOf" srcId="{0F394464-359B-4737-AB68-A3CC03E1CE5D}" destId="{AE2E50C2-BD10-445E-A0B5-784595BF43F5}" srcOrd="1" destOrd="0" presId="urn:microsoft.com/office/officeart/2005/8/layout/hierarchy1"/>
    <dgm:cxn modelId="{F170D1BE-DCFA-40E8-A0FA-1C0047C7A267}" type="presParOf" srcId="{04223CAE-9345-49BC-B4B4-1725760ED9E6}" destId="{955413A5-FF56-4B6E-90D3-EF5F3FBD5E5D}" srcOrd="2" destOrd="0" presId="urn:microsoft.com/office/officeart/2005/8/layout/hierarchy1"/>
    <dgm:cxn modelId="{EFB330DC-F85F-4701-B95D-164484F65C83}" type="presParOf" srcId="{04223CAE-9345-49BC-B4B4-1725760ED9E6}" destId="{27F3AF2F-02E4-4E2A-9F99-AF4333FD28DB}" srcOrd="3" destOrd="0" presId="urn:microsoft.com/office/officeart/2005/8/layout/hierarchy1"/>
    <dgm:cxn modelId="{953153A7-6B56-400E-9C95-AFD12BD0D999}" type="presParOf" srcId="{27F3AF2F-02E4-4E2A-9F99-AF4333FD28DB}" destId="{55B90FC6-2252-42B4-B71F-4399CFB3D51F}" srcOrd="0" destOrd="0" presId="urn:microsoft.com/office/officeart/2005/8/layout/hierarchy1"/>
    <dgm:cxn modelId="{7A77532A-B170-47EA-B468-2C20AA4882AC}" type="presParOf" srcId="{55B90FC6-2252-42B4-B71F-4399CFB3D51F}" destId="{DD57FBF6-711A-4901-920C-3CDFFBB0D1F4}" srcOrd="0" destOrd="0" presId="urn:microsoft.com/office/officeart/2005/8/layout/hierarchy1"/>
    <dgm:cxn modelId="{5363514F-4EB9-4D08-9E47-E01B11B59462}" type="presParOf" srcId="{55B90FC6-2252-42B4-B71F-4399CFB3D51F}" destId="{B4F9D62F-CE90-4169-B736-D6731CFD1286}" srcOrd="1" destOrd="0" presId="urn:microsoft.com/office/officeart/2005/8/layout/hierarchy1"/>
    <dgm:cxn modelId="{EBC470D4-F016-46DF-AA53-54C4F6BBB02C}" type="presParOf" srcId="{27F3AF2F-02E4-4E2A-9F99-AF4333FD28DB}" destId="{32BC34B4-54E1-4298-B8FA-F5CF8486405D}" srcOrd="1" destOrd="0" presId="urn:microsoft.com/office/officeart/2005/8/layout/hierarchy1"/>
    <dgm:cxn modelId="{5D050357-32C3-4857-83BE-930978BF2202}" type="presParOf" srcId="{32BC34B4-54E1-4298-B8FA-F5CF8486405D}" destId="{B3461AA9-7EA5-45B3-B093-79A771C78429}" srcOrd="0" destOrd="0" presId="urn:microsoft.com/office/officeart/2005/8/layout/hierarchy1"/>
    <dgm:cxn modelId="{024192C1-6C57-45F5-894C-176DCE6BD502}" type="presParOf" srcId="{32BC34B4-54E1-4298-B8FA-F5CF8486405D}" destId="{CCD40DC0-3413-4434-972A-AAC89450402D}" srcOrd="1" destOrd="0" presId="urn:microsoft.com/office/officeart/2005/8/layout/hierarchy1"/>
    <dgm:cxn modelId="{3951605D-D02F-4FBF-96C9-3DC63881E201}" type="presParOf" srcId="{CCD40DC0-3413-4434-972A-AAC89450402D}" destId="{F08B7099-E34C-4FD9-99A5-D76DB44BA106}" srcOrd="0" destOrd="0" presId="urn:microsoft.com/office/officeart/2005/8/layout/hierarchy1"/>
    <dgm:cxn modelId="{9861F66F-A365-41BC-AA9E-8FDDFCA45884}" type="presParOf" srcId="{F08B7099-E34C-4FD9-99A5-D76DB44BA106}" destId="{A7AB85A2-A964-454A-AA13-7FEFFD1282CF}" srcOrd="0" destOrd="0" presId="urn:microsoft.com/office/officeart/2005/8/layout/hierarchy1"/>
    <dgm:cxn modelId="{FA0B67FB-D2B7-460E-AD15-ECBD3850F8B6}" type="presParOf" srcId="{F08B7099-E34C-4FD9-99A5-D76DB44BA106}" destId="{BB3310D2-0467-48E2-AA29-03F64276FFB3}" srcOrd="1" destOrd="0" presId="urn:microsoft.com/office/officeart/2005/8/layout/hierarchy1"/>
    <dgm:cxn modelId="{34DEF441-FAFC-47D4-9CAD-AF6F0A9B2409}" type="presParOf" srcId="{CCD40DC0-3413-4434-972A-AAC89450402D}" destId="{1680456D-41E5-40E2-A48E-07C406C85268}" srcOrd="1" destOrd="0" presId="urn:microsoft.com/office/officeart/2005/8/layout/hierarchy1"/>
    <dgm:cxn modelId="{7D9B7B0C-0FA9-4C24-9C02-1FEA15AF2BBE}" type="presParOf" srcId="{04223CAE-9345-49BC-B4B4-1725760ED9E6}" destId="{4D118D75-14DD-4CA1-BFB1-4FDB40193EFA}" srcOrd="4" destOrd="0" presId="urn:microsoft.com/office/officeart/2005/8/layout/hierarchy1"/>
    <dgm:cxn modelId="{4D1495B8-1CE3-46D9-B818-6959580D8C96}" type="presParOf" srcId="{04223CAE-9345-49BC-B4B4-1725760ED9E6}" destId="{1AE4FAE4-BB10-45D3-B91E-2A74C69EAEBB}" srcOrd="5" destOrd="0" presId="urn:microsoft.com/office/officeart/2005/8/layout/hierarchy1"/>
    <dgm:cxn modelId="{7F7AF0E5-557B-4F62-AC89-7E81012DE3C9}" type="presParOf" srcId="{1AE4FAE4-BB10-45D3-B91E-2A74C69EAEBB}" destId="{8181367E-13FC-4679-B209-710D8D305E7D}" srcOrd="0" destOrd="0" presId="urn:microsoft.com/office/officeart/2005/8/layout/hierarchy1"/>
    <dgm:cxn modelId="{A27C2B7E-04D9-49DE-B7AE-16C381BFB59F}" type="presParOf" srcId="{8181367E-13FC-4679-B209-710D8D305E7D}" destId="{143184D8-8569-4697-B088-CBC0147C2C65}" srcOrd="0" destOrd="0" presId="urn:microsoft.com/office/officeart/2005/8/layout/hierarchy1"/>
    <dgm:cxn modelId="{F9D7E23F-3CD7-4B5B-AFA8-85FB376AA61C}" type="presParOf" srcId="{8181367E-13FC-4679-B209-710D8D305E7D}" destId="{10C6B8B6-C4CD-4749-B17A-46229C893183}" srcOrd="1" destOrd="0" presId="urn:microsoft.com/office/officeart/2005/8/layout/hierarchy1"/>
    <dgm:cxn modelId="{5D209949-3131-4E42-8CD2-6E07D9B66302}" type="presParOf" srcId="{1AE4FAE4-BB10-45D3-B91E-2A74C69EAEBB}" destId="{04625A29-554B-4872-BA5D-66D5AF458DE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6BA96-84A8-4F9D-A87B-C1EA4A70F334}">
      <dsp:nvSpPr>
        <dsp:cNvPr id="0" name=""/>
        <dsp:cNvSpPr/>
      </dsp:nvSpPr>
      <dsp:spPr>
        <a:xfrm>
          <a:off x="1625087" y="384264"/>
          <a:ext cx="4047329" cy="4047329"/>
        </a:xfrm>
        <a:prstGeom prst="blockArc">
          <a:avLst>
            <a:gd name="adj1" fmla="val 10414907"/>
            <a:gd name="adj2" fmla="val 17841010"/>
            <a:gd name="adj3" fmla="val 4637"/>
          </a:avLst>
        </a:prstGeom>
        <a:solidFill>
          <a:schemeClr val="accent4">
            <a:lumMod val="60000"/>
            <a:lumOff val="40000"/>
          </a:schemeClr>
        </a:solidFill>
        <a:ln>
          <a:noFill/>
        </a:ln>
        <a:effectLst>
          <a:outerShdw blurRad="57150" dist="38100" dir="5400000" algn="ctr" rotWithShape="0">
            <a:schemeClr val="dk2">
              <a:tint val="60000"/>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AAA60A82-6116-4B4B-AF0A-E952B3210280}">
      <dsp:nvSpPr>
        <dsp:cNvPr id="0" name=""/>
        <dsp:cNvSpPr/>
      </dsp:nvSpPr>
      <dsp:spPr>
        <a:xfrm>
          <a:off x="1623034" y="843752"/>
          <a:ext cx="4047329" cy="4047329"/>
        </a:xfrm>
        <a:prstGeom prst="blockArc">
          <a:avLst>
            <a:gd name="adj1" fmla="val 3695620"/>
            <a:gd name="adj2" fmla="val 11215818"/>
            <a:gd name="adj3" fmla="val 4637"/>
          </a:avLst>
        </a:prstGeom>
        <a:solidFill>
          <a:schemeClr val="accent4">
            <a:lumMod val="60000"/>
            <a:lumOff val="40000"/>
          </a:schemeClr>
        </a:solidFill>
        <a:ln>
          <a:noFill/>
        </a:ln>
        <a:effectLst>
          <a:outerShdw blurRad="57150" dist="38100" dir="5400000" algn="ctr" rotWithShape="0">
            <a:schemeClr val="dk2">
              <a:tint val="60000"/>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C90FCE7A-1929-444E-B159-6F370529C9C2}">
      <dsp:nvSpPr>
        <dsp:cNvPr id="0" name=""/>
        <dsp:cNvSpPr/>
      </dsp:nvSpPr>
      <dsp:spPr>
        <a:xfrm>
          <a:off x="3488210" y="835413"/>
          <a:ext cx="4047329" cy="4047329"/>
        </a:xfrm>
        <a:prstGeom prst="blockArc">
          <a:avLst>
            <a:gd name="adj1" fmla="val 21198788"/>
            <a:gd name="adj2" fmla="val 7073641"/>
            <a:gd name="adj3" fmla="val 4637"/>
          </a:avLst>
        </a:prstGeom>
        <a:solidFill>
          <a:schemeClr val="accent4">
            <a:lumMod val="60000"/>
            <a:lumOff val="40000"/>
          </a:schemeClr>
        </a:solidFill>
        <a:ln>
          <a:noFill/>
        </a:ln>
        <a:effectLst>
          <a:outerShdw blurRad="57150" dist="38100" dir="5400000" algn="ctr" rotWithShape="0">
            <a:schemeClr val="dk2">
              <a:tint val="60000"/>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AC3C5D74-0A00-40E9-B102-4CA5B92A53BE}">
      <dsp:nvSpPr>
        <dsp:cNvPr id="0" name=""/>
        <dsp:cNvSpPr/>
      </dsp:nvSpPr>
      <dsp:spPr>
        <a:xfrm>
          <a:off x="3490269" y="358129"/>
          <a:ext cx="4047329" cy="4047329"/>
        </a:xfrm>
        <a:prstGeom prst="blockArc">
          <a:avLst>
            <a:gd name="adj1" fmla="val 14462655"/>
            <a:gd name="adj2" fmla="val 430867"/>
            <a:gd name="adj3" fmla="val 4637"/>
          </a:avLst>
        </a:prstGeom>
        <a:solidFill>
          <a:schemeClr val="accent4">
            <a:lumMod val="60000"/>
            <a:lumOff val="40000"/>
          </a:schemeClr>
        </a:solidFill>
        <a:ln>
          <a:noFill/>
        </a:ln>
        <a:effectLst>
          <a:outerShdw blurRad="57150" dist="38100" dir="5400000" algn="ctr" rotWithShape="0">
            <a:schemeClr val="dk2">
              <a:tint val="60000"/>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9E830D99-D53A-4556-8470-572F52E7486C}">
      <dsp:nvSpPr>
        <dsp:cNvPr id="0" name=""/>
        <dsp:cNvSpPr/>
      </dsp:nvSpPr>
      <dsp:spPr>
        <a:xfrm>
          <a:off x="3188928" y="1697980"/>
          <a:ext cx="2735992" cy="1861839"/>
        </a:xfrm>
        <a:prstGeom prst="ellips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b="1" kern="1200" dirty="0">
              <a:solidFill>
                <a:schemeClr val="accent5">
                  <a:lumMod val="50000"/>
                </a:schemeClr>
              </a:solidFill>
              <a:latin typeface="標楷體" panose="03000509000000000000" pitchFamily="65" charset="-120"/>
              <a:ea typeface="標楷體" panose="03000509000000000000" pitchFamily="65" charset="-120"/>
            </a:rPr>
            <a:t>課程調整</a:t>
          </a:r>
        </a:p>
      </dsp:txBody>
      <dsp:txXfrm>
        <a:off x="3589605" y="1970640"/>
        <a:ext cx="1934638" cy="1316519"/>
      </dsp:txXfrm>
    </dsp:sp>
    <dsp:sp modelId="{6E2D7F64-627C-48AA-9020-7E48BEE620B0}">
      <dsp:nvSpPr>
        <dsp:cNvPr id="0" name=""/>
        <dsp:cNvSpPr/>
      </dsp:nvSpPr>
      <dsp:spPr>
        <a:xfrm>
          <a:off x="3332785" y="509"/>
          <a:ext cx="2448278" cy="1303287"/>
        </a:xfrm>
        <a:prstGeom prst="ellipse">
          <a:avLst/>
        </a:prstGeom>
        <a:solidFill>
          <a:srgbClr val="669900"/>
        </a:soli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solidFill>
                <a:schemeClr val="bg1"/>
              </a:solidFill>
              <a:latin typeface="標楷體" panose="03000509000000000000" pitchFamily="65" charset="-120"/>
              <a:ea typeface="標楷體" panose="03000509000000000000" pitchFamily="65" charset="-120"/>
            </a:rPr>
            <a:t>學習內容</a:t>
          </a:r>
        </a:p>
      </dsp:txBody>
      <dsp:txXfrm>
        <a:off x="3691327" y="191371"/>
        <a:ext cx="1731194" cy="921563"/>
      </dsp:txXfrm>
    </dsp:sp>
    <dsp:sp modelId="{47A336F4-84EC-4D98-A45C-E1E5EEEF5668}">
      <dsp:nvSpPr>
        <dsp:cNvPr id="0" name=""/>
        <dsp:cNvSpPr/>
      </dsp:nvSpPr>
      <dsp:spPr>
        <a:xfrm>
          <a:off x="6228183" y="1977256"/>
          <a:ext cx="2493984" cy="1303287"/>
        </a:xfrm>
        <a:prstGeom prst="ellipse">
          <a:avLst/>
        </a:prstGeom>
        <a:solidFill>
          <a:schemeClr val="accent4">
            <a:lumMod val="50000"/>
          </a:schemeClr>
        </a:soli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solidFill>
                <a:schemeClr val="bg1"/>
              </a:solidFill>
              <a:latin typeface="標楷體" panose="03000509000000000000" pitchFamily="65" charset="-120"/>
              <a:ea typeface="標楷體" panose="03000509000000000000" pitchFamily="65" charset="-120"/>
            </a:rPr>
            <a:t>學習評量</a:t>
          </a:r>
        </a:p>
      </dsp:txBody>
      <dsp:txXfrm>
        <a:off x="6593419" y="2168118"/>
        <a:ext cx="1763512" cy="921563"/>
      </dsp:txXfrm>
    </dsp:sp>
    <dsp:sp modelId="{4CFB17FD-3831-4E2C-B7F6-DBE12F9FBB18}">
      <dsp:nvSpPr>
        <dsp:cNvPr id="0" name=""/>
        <dsp:cNvSpPr/>
      </dsp:nvSpPr>
      <dsp:spPr>
        <a:xfrm>
          <a:off x="3347868" y="3954512"/>
          <a:ext cx="2478423" cy="1303287"/>
        </a:xfrm>
        <a:prstGeom prst="ellipse">
          <a:avLst/>
        </a:prstGeom>
        <a:solidFill>
          <a:srgbClr val="9E0000"/>
        </a:soli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solidFill>
                <a:schemeClr val="bg1"/>
              </a:solidFill>
              <a:latin typeface="標楷體" panose="03000509000000000000" pitchFamily="65" charset="-120"/>
              <a:ea typeface="標楷體" panose="03000509000000000000" pitchFamily="65" charset="-120"/>
            </a:rPr>
            <a:t>學習環境</a:t>
          </a:r>
        </a:p>
      </dsp:txBody>
      <dsp:txXfrm>
        <a:off x="3710825" y="4145374"/>
        <a:ext cx="1752509" cy="921563"/>
      </dsp:txXfrm>
    </dsp:sp>
    <dsp:sp modelId="{62638983-2198-47DC-ADBB-B6D393294DAE}">
      <dsp:nvSpPr>
        <dsp:cNvPr id="0" name=""/>
        <dsp:cNvSpPr/>
      </dsp:nvSpPr>
      <dsp:spPr>
        <a:xfrm>
          <a:off x="467554" y="1977256"/>
          <a:ext cx="2433681" cy="1303287"/>
        </a:xfrm>
        <a:prstGeom prst="ellipse">
          <a:avLst/>
        </a:prstGeom>
        <a:solidFill>
          <a:srgbClr val="FFC000"/>
        </a:soli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學習歷程</a:t>
          </a:r>
        </a:p>
      </dsp:txBody>
      <dsp:txXfrm>
        <a:off x="823958" y="2168118"/>
        <a:ext cx="1720873" cy="921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18D75-14DD-4CA1-BFB1-4FDB40193EFA}">
      <dsp:nvSpPr>
        <dsp:cNvPr id="0" name=""/>
        <dsp:cNvSpPr/>
      </dsp:nvSpPr>
      <dsp:spPr>
        <a:xfrm>
          <a:off x="4262568" y="1891135"/>
          <a:ext cx="2890944" cy="497400"/>
        </a:xfrm>
        <a:custGeom>
          <a:avLst/>
          <a:gdLst/>
          <a:ahLst/>
          <a:cxnLst/>
          <a:rect l="0" t="0" r="0" b="0"/>
          <a:pathLst>
            <a:path>
              <a:moveTo>
                <a:pt x="0" y="0"/>
              </a:moveTo>
              <a:lnTo>
                <a:pt x="0" y="340796"/>
              </a:lnTo>
              <a:lnTo>
                <a:pt x="2890944" y="340796"/>
              </a:lnTo>
              <a:lnTo>
                <a:pt x="2890944" y="4974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61AA9-7EA5-45B3-B093-79A771C78429}">
      <dsp:nvSpPr>
        <dsp:cNvPr id="0" name=""/>
        <dsp:cNvSpPr/>
      </dsp:nvSpPr>
      <dsp:spPr>
        <a:xfrm>
          <a:off x="4350983" y="3593262"/>
          <a:ext cx="91440" cy="470489"/>
        </a:xfrm>
        <a:custGeom>
          <a:avLst/>
          <a:gdLst/>
          <a:ahLst/>
          <a:cxnLst/>
          <a:rect l="0" t="0" r="0" b="0"/>
          <a:pathLst>
            <a:path>
              <a:moveTo>
                <a:pt x="45720" y="0"/>
              </a:moveTo>
              <a:lnTo>
                <a:pt x="45720" y="313885"/>
              </a:lnTo>
              <a:lnTo>
                <a:pt x="73680" y="313885"/>
              </a:lnTo>
              <a:lnTo>
                <a:pt x="73680" y="47048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5413A5-FF56-4B6E-90D3-EF5F3FBD5E5D}">
      <dsp:nvSpPr>
        <dsp:cNvPr id="0" name=""/>
        <dsp:cNvSpPr/>
      </dsp:nvSpPr>
      <dsp:spPr>
        <a:xfrm>
          <a:off x="4262568" y="1891135"/>
          <a:ext cx="134135" cy="495350"/>
        </a:xfrm>
        <a:custGeom>
          <a:avLst/>
          <a:gdLst/>
          <a:ahLst/>
          <a:cxnLst/>
          <a:rect l="0" t="0" r="0" b="0"/>
          <a:pathLst>
            <a:path>
              <a:moveTo>
                <a:pt x="0" y="0"/>
              </a:moveTo>
              <a:lnTo>
                <a:pt x="0" y="338746"/>
              </a:lnTo>
              <a:lnTo>
                <a:pt x="134135" y="338746"/>
              </a:lnTo>
              <a:lnTo>
                <a:pt x="134135" y="49535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32D1B-01A5-458E-90FC-112521A88017}">
      <dsp:nvSpPr>
        <dsp:cNvPr id="0" name=""/>
        <dsp:cNvSpPr/>
      </dsp:nvSpPr>
      <dsp:spPr>
        <a:xfrm>
          <a:off x="1210706" y="3532129"/>
          <a:ext cx="91440" cy="538181"/>
        </a:xfrm>
        <a:custGeom>
          <a:avLst/>
          <a:gdLst/>
          <a:ahLst/>
          <a:cxnLst/>
          <a:rect l="0" t="0" r="0" b="0"/>
          <a:pathLst>
            <a:path>
              <a:moveTo>
                <a:pt x="45720" y="0"/>
              </a:moveTo>
              <a:lnTo>
                <a:pt x="45720" y="381577"/>
              </a:lnTo>
              <a:lnTo>
                <a:pt x="67104" y="381577"/>
              </a:lnTo>
              <a:lnTo>
                <a:pt x="67104" y="53818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0020CF-CC0F-4883-B318-4999877371E6}">
      <dsp:nvSpPr>
        <dsp:cNvPr id="0" name=""/>
        <dsp:cNvSpPr/>
      </dsp:nvSpPr>
      <dsp:spPr>
        <a:xfrm>
          <a:off x="1256426" y="1891135"/>
          <a:ext cx="3006141" cy="491647"/>
        </a:xfrm>
        <a:custGeom>
          <a:avLst/>
          <a:gdLst/>
          <a:ahLst/>
          <a:cxnLst/>
          <a:rect l="0" t="0" r="0" b="0"/>
          <a:pathLst>
            <a:path>
              <a:moveTo>
                <a:pt x="3006141" y="0"/>
              </a:moveTo>
              <a:lnTo>
                <a:pt x="3006141" y="335043"/>
              </a:lnTo>
              <a:lnTo>
                <a:pt x="0" y="335043"/>
              </a:lnTo>
              <a:lnTo>
                <a:pt x="0" y="49164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65C923-FBEC-4D64-9119-88F223765B5D}">
      <dsp:nvSpPr>
        <dsp:cNvPr id="0" name=""/>
        <dsp:cNvSpPr/>
      </dsp:nvSpPr>
      <dsp:spPr>
        <a:xfrm>
          <a:off x="2365886" y="602916"/>
          <a:ext cx="3793363" cy="1288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9D57E-E525-4DA2-AC98-F9599B5F00E9}">
      <dsp:nvSpPr>
        <dsp:cNvPr id="0" name=""/>
        <dsp:cNvSpPr/>
      </dsp:nvSpPr>
      <dsp:spPr>
        <a:xfrm>
          <a:off x="2553717" y="781356"/>
          <a:ext cx="3793363" cy="128821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b="1" kern="1200" dirty="0">
              <a:effectLst/>
              <a:latin typeface="標楷體" panose="03000509000000000000" pitchFamily="65" charset="-120"/>
              <a:ea typeface="標楷體" panose="03000509000000000000" pitchFamily="65" charset="-120"/>
            </a:rPr>
            <a:t>學習評量之調整</a:t>
          </a:r>
        </a:p>
      </dsp:txBody>
      <dsp:txXfrm>
        <a:off x="2591448" y="819087"/>
        <a:ext cx="3717901" cy="1212756"/>
      </dsp:txXfrm>
    </dsp:sp>
    <dsp:sp modelId="{10AD6938-2754-4BA6-8E69-42FC77CDA278}">
      <dsp:nvSpPr>
        <dsp:cNvPr id="0" name=""/>
        <dsp:cNvSpPr/>
      </dsp:nvSpPr>
      <dsp:spPr>
        <a:xfrm>
          <a:off x="1475" y="2382782"/>
          <a:ext cx="2509902" cy="114934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91C03F-6505-493B-B247-4A70CC51C777}">
      <dsp:nvSpPr>
        <dsp:cNvPr id="0" name=""/>
        <dsp:cNvSpPr/>
      </dsp:nvSpPr>
      <dsp:spPr>
        <a:xfrm>
          <a:off x="189306" y="2561222"/>
          <a:ext cx="2509902" cy="114934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b="0" kern="1200" dirty="0">
              <a:latin typeface="Times New Roman" panose="02020603050405020304" pitchFamily="18" charset="0"/>
              <a:ea typeface="標楷體" panose="03000509000000000000" pitchFamily="65" charset="-120"/>
              <a:cs typeface="Times New Roman" panose="02020603050405020304" pitchFamily="18" charset="0"/>
            </a:rPr>
            <a:t>依據學生的</a:t>
          </a:r>
          <a:r>
            <a:rPr lang="en-US" altLang="zh-TW" sz="2200" b="0" kern="1200" dirty="0">
              <a:latin typeface="Times New Roman" panose="02020603050405020304" pitchFamily="18" charset="0"/>
              <a:ea typeface="標楷體" panose="03000509000000000000" pitchFamily="65" charset="-120"/>
              <a:cs typeface="Times New Roman" panose="02020603050405020304" pitchFamily="18" charset="0"/>
            </a:rPr>
            <a:t>IEP</a:t>
          </a:r>
          <a:r>
            <a:rPr lang="zh-TW" altLang="en-US" sz="2200" b="0" kern="1200" dirty="0">
              <a:latin typeface="Times New Roman" panose="02020603050405020304" pitchFamily="18" charset="0"/>
              <a:ea typeface="標楷體" panose="03000509000000000000" pitchFamily="65" charset="-120"/>
              <a:cs typeface="Times New Roman" panose="02020603050405020304" pitchFamily="18" charset="0"/>
            </a:rPr>
            <a:t>實施學習評量，採用多元評量方式</a:t>
          </a:r>
        </a:p>
      </dsp:txBody>
      <dsp:txXfrm>
        <a:off x="222969" y="2594885"/>
        <a:ext cx="2442576" cy="1082020"/>
      </dsp:txXfrm>
    </dsp:sp>
    <dsp:sp modelId="{46A082D3-2C58-4DDA-A479-5C0B38BF9BC8}">
      <dsp:nvSpPr>
        <dsp:cNvPr id="0" name=""/>
        <dsp:cNvSpPr/>
      </dsp:nvSpPr>
      <dsp:spPr>
        <a:xfrm>
          <a:off x="31219" y="4070310"/>
          <a:ext cx="2493183" cy="139876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C50EFC-15E2-439A-935D-24CB0887D461}">
      <dsp:nvSpPr>
        <dsp:cNvPr id="0" name=""/>
        <dsp:cNvSpPr/>
      </dsp:nvSpPr>
      <dsp:spPr>
        <a:xfrm>
          <a:off x="219050" y="4248749"/>
          <a:ext cx="2493183" cy="13987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ts val="2600"/>
            </a:lnSpc>
            <a:spcBef>
              <a:spcPct val="0"/>
            </a:spcBef>
            <a:spcAft>
              <a:spcPct val="35000"/>
            </a:spcAft>
          </a:pPr>
          <a:r>
            <a:rPr lang="zh-TW" altLang="en-US" sz="2000" kern="1200" dirty="0">
              <a:latin typeface="+mn-ea"/>
              <a:ea typeface="+mn-ea"/>
            </a:rPr>
            <a:t>動態評量、檔案評量、 實作評量、生態評量與課程本位評量等。</a:t>
          </a:r>
        </a:p>
      </dsp:txBody>
      <dsp:txXfrm>
        <a:off x="260018" y="4289717"/>
        <a:ext cx="2411247" cy="1316827"/>
      </dsp:txXfrm>
    </dsp:sp>
    <dsp:sp modelId="{DD57FBF6-711A-4901-920C-3CDFFBB0D1F4}">
      <dsp:nvSpPr>
        <dsp:cNvPr id="0" name=""/>
        <dsp:cNvSpPr/>
      </dsp:nvSpPr>
      <dsp:spPr>
        <a:xfrm>
          <a:off x="3216522" y="2386486"/>
          <a:ext cx="2360362" cy="12067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F9D62F-CE90-4169-B736-D6731CFD1286}">
      <dsp:nvSpPr>
        <dsp:cNvPr id="0" name=""/>
        <dsp:cNvSpPr/>
      </dsp:nvSpPr>
      <dsp:spPr>
        <a:xfrm>
          <a:off x="3404353" y="2564925"/>
          <a:ext cx="2360362" cy="120677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0" kern="1200" dirty="0">
              <a:latin typeface="標楷體" panose="03000509000000000000" pitchFamily="65" charset="-120"/>
              <a:ea typeface="標楷體" panose="03000509000000000000" pitchFamily="65" charset="-120"/>
            </a:rPr>
            <a:t>評量調整或考試服務</a:t>
          </a:r>
        </a:p>
      </dsp:txBody>
      <dsp:txXfrm>
        <a:off x="3439698" y="2600270"/>
        <a:ext cx="2289672" cy="1136086"/>
      </dsp:txXfrm>
    </dsp:sp>
    <dsp:sp modelId="{A7AB85A2-A964-454A-AA13-7FEFFD1282CF}">
      <dsp:nvSpPr>
        <dsp:cNvPr id="0" name=""/>
        <dsp:cNvSpPr/>
      </dsp:nvSpPr>
      <dsp:spPr>
        <a:xfrm>
          <a:off x="2878680" y="4063751"/>
          <a:ext cx="3091967" cy="140213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3310D2-0467-48E2-AA29-03F64276FFB3}">
      <dsp:nvSpPr>
        <dsp:cNvPr id="0" name=""/>
        <dsp:cNvSpPr/>
      </dsp:nvSpPr>
      <dsp:spPr>
        <a:xfrm>
          <a:off x="3066511" y="4242191"/>
          <a:ext cx="3091967" cy="140213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hangingPunct="0">
            <a:lnSpc>
              <a:spcPts val="3000"/>
            </a:lnSpc>
            <a:spcBef>
              <a:spcPct val="0"/>
            </a:spcBef>
            <a:spcAft>
              <a:spcPct val="35000"/>
            </a:spcAft>
          </a:pPr>
          <a:r>
            <a:rPr lang="zh-TW" altLang="en-US" sz="2000" kern="1200" dirty="0">
              <a:latin typeface="+mn-ea"/>
              <a:ea typeface="+mn-ea"/>
            </a:rPr>
            <a:t>時間、場所、作答方式、評量內容、配分比例或通過標準、輔具服務</a:t>
          </a:r>
        </a:p>
      </dsp:txBody>
      <dsp:txXfrm>
        <a:off x="3107578" y="4283258"/>
        <a:ext cx="3009833" cy="1319999"/>
      </dsp:txXfrm>
    </dsp:sp>
    <dsp:sp modelId="{143184D8-8569-4697-B088-CBC0147C2C65}">
      <dsp:nvSpPr>
        <dsp:cNvPr id="0" name=""/>
        <dsp:cNvSpPr/>
      </dsp:nvSpPr>
      <dsp:spPr>
        <a:xfrm>
          <a:off x="5881935" y="2388536"/>
          <a:ext cx="2543154" cy="117036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C6B8B6-C4CD-4749-B17A-46229C893183}">
      <dsp:nvSpPr>
        <dsp:cNvPr id="0" name=""/>
        <dsp:cNvSpPr/>
      </dsp:nvSpPr>
      <dsp:spPr>
        <a:xfrm>
          <a:off x="6069766" y="2566975"/>
          <a:ext cx="2543154" cy="117036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0" kern="1200" dirty="0">
              <a:latin typeface="Times New Roman" panose="02020603050405020304" pitchFamily="18" charset="0"/>
              <a:ea typeface="標楷體" panose="03000509000000000000" pitchFamily="65" charset="-120"/>
              <a:cs typeface="Times New Roman" panose="02020603050405020304" pitchFamily="18" charset="0"/>
            </a:rPr>
            <a:t>評量的內容或標準依特推會所議決之</a:t>
          </a:r>
          <a:r>
            <a:rPr lang="en-US" altLang="zh-TW" sz="2000" b="0" kern="1200" dirty="0">
              <a:latin typeface="Times New Roman" panose="02020603050405020304" pitchFamily="18" charset="0"/>
              <a:ea typeface="標楷體" panose="03000509000000000000" pitchFamily="65" charset="-120"/>
              <a:cs typeface="Times New Roman" panose="02020603050405020304" pitchFamily="18" charset="0"/>
            </a:rPr>
            <a:t>IEP</a:t>
          </a:r>
          <a:r>
            <a:rPr lang="zh-TW" altLang="en-US" sz="2000" b="0" kern="1200" dirty="0">
              <a:latin typeface="Times New Roman" panose="02020603050405020304" pitchFamily="18" charset="0"/>
              <a:ea typeface="標楷體" panose="03000509000000000000" pitchFamily="65" charset="-120"/>
              <a:cs typeface="Times New Roman" panose="02020603050405020304" pitchFamily="18" charset="0"/>
            </a:rPr>
            <a:t>執行</a:t>
          </a:r>
          <a:endParaRPr lang="en-US" altLang="zh-TW" sz="2000" b="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6104045" y="2601254"/>
        <a:ext cx="2474596" cy="110180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AB0DCCB-B59F-4820-A552-6E393F1DBBAD}" type="datetimeFigureOut">
              <a:rPr lang="zh-TW" altLang="en-US" smtClean="0"/>
              <a:pPr/>
              <a:t>2021/1/5</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zh-TW" altLang="en-US"/>
          </a:p>
        </p:txBody>
      </p:sp>
      <p:sp>
        <p:nvSpPr>
          <p:cNvPr id="5" name="備忘稿版面配置區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B452631-4906-4B6D-AF80-26A9A387A634}" type="slidenum">
              <a:rPr lang="zh-TW" altLang="en-US" smtClean="0"/>
              <a:pPr/>
              <a:t>‹#›</a:t>
            </a:fld>
            <a:endParaRPr lang="zh-TW" altLang="en-US"/>
          </a:p>
        </p:txBody>
      </p:sp>
    </p:spTree>
    <p:extLst>
      <p:ext uri="{BB962C8B-B14F-4D97-AF65-F5344CB8AC3E}">
        <p14:creationId xmlns:p14="http://schemas.microsoft.com/office/powerpoint/2010/main" val="6163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舉例：戶外教學、競賽 小提醒：各校可以舉校內實際正向的例子幫助參與經驗。</a:t>
            </a:r>
          </a:p>
        </p:txBody>
      </p:sp>
      <p:sp>
        <p:nvSpPr>
          <p:cNvPr id="4" name="投影片編號版面配置區 3"/>
          <p:cNvSpPr>
            <a:spLocks noGrp="1"/>
          </p:cNvSpPr>
          <p:nvPr>
            <p:ph type="sldNum" sz="quarter" idx="10"/>
          </p:nvPr>
        </p:nvSpPr>
        <p:spPr/>
        <p:txBody>
          <a:bodyPr/>
          <a:lstStyle/>
          <a:p>
            <a:fld id="{9B452631-4906-4B6D-AF80-26A9A387A634}" type="slidenum">
              <a:rPr lang="zh-TW" altLang="en-US" smtClean="0"/>
              <a:pPr/>
              <a:t>2</a:t>
            </a:fld>
            <a:endParaRPr lang="zh-TW" altLang="en-US"/>
          </a:p>
        </p:txBody>
      </p:sp>
    </p:spTree>
    <p:extLst>
      <p:ext uri="{BB962C8B-B14F-4D97-AF65-F5344CB8AC3E}">
        <p14:creationId xmlns:p14="http://schemas.microsoft.com/office/powerpoint/2010/main" val="4014411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zh-TW" altLang="en-US" dirty="0"/>
              <a:t>為因應特殊類型教育學生之個別需要，應提供支持性輔助、特殊需求領域課程及實施 課程調整。 </a:t>
            </a:r>
            <a:endParaRPr lang="en-US" altLang="zh-TW" dirty="0"/>
          </a:p>
          <a:p>
            <a:r>
              <a:rPr lang="en-US" altLang="zh-TW" dirty="0"/>
              <a:t>@</a:t>
            </a:r>
            <a:r>
              <a:rPr lang="zh-TW" altLang="en-US" dirty="0"/>
              <a:t>特殊教育學生的課程必須依據特殊教育法所規範的個別化教育計畫或個別輔導計畫適 性設計，必要時得調整部定必修課程，並實施教學。 </a:t>
            </a:r>
            <a:endParaRPr lang="en-US" altLang="zh-TW" dirty="0"/>
          </a:p>
          <a:p>
            <a:endParaRPr lang="en-US" altLang="zh-TW" dirty="0"/>
          </a:p>
          <a:p>
            <a:r>
              <a:rPr lang="en-US" altLang="zh-TW" sz="1300" dirty="0"/>
              <a:t>@</a:t>
            </a:r>
            <a:endParaRPr lang="en-US" altLang="zh-TW"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solidFill>
                  <a:srgbClr val="000000"/>
                </a:solidFill>
              </a:rPr>
              <a:pPr/>
              <a:t>14</a:t>
            </a:fld>
            <a:endParaRPr lang="zh-TW" altLang="en-US">
              <a:solidFill>
                <a:srgbClr val="000000"/>
              </a:solidFill>
            </a:endParaRPr>
          </a:p>
        </p:txBody>
      </p:sp>
    </p:spTree>
    <p:extLst>
      <p:ext uri="{BB962C8B-B14F-4D97-AF65-F5344CB8AC3E}">
        <p14:creationId xmlns:p14="http://schemas.microsoft.com/office/powerpoint/2010/main" val="37633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lnSpc>
                <a:spcPct val="120000"/>
              </a:lnSpc>
              <a:buNone/>
            </a:pPr>
            <a:r>
              <a:rPr lang="zh-TW" altLang="en-US" u="dbl" dirty="0"/>
              <a:t>身心障礙學生</a:t>
            </a:r>
            <a:endParaRPr lang="en-US" altLang="zh-TW" u="dbl" dirty="0"/>
          </a:p>
          <a:p>
            <a:pPr>
              <a:lnSpc>
                <a:spcPct val="120000"/>
              </a:lnSpc>
            </a:pPr>
            <a:r>
              <a:rPr lang="zh-TW" altLang="zh-TW" dirty="0"/>
              <a:t>應依學生之個別需求，彈性調整課程，包括學習內容、學習歷程、學習環境及學習評量，以及學習節數</a:t>
            </a:r>
            <a:r>
              <a:rPr lang="en-US" altLang="zh-TW" dirty="0"/>
              <a:t>/</a:t>
            </a:r>
            <a:r>
              <a:rPr lang="zh-TW" altLang="zh-TW" dirty="0"/>
              <a:t>學分數，因此需含括所提供之部定各領域</a:t>
            </a:r>
            <a:r>
              <a:rPr lang="en-US" altLang="zh-TW" dirty="0"/>
              <a:t>/</a:t>
            </a:r>
            <a:r>
              <a:rPr lang="zh-TW" altLang="zh-TW" dirty="0"/>
              <a:t>科目及特殊需求領域</a:t>
            </a:r>
            <a:r>
              <a:rPr lang="en-US" altLang="zh-TW" dirty="0"/>
              <a:t>/</a:t>
            </a:r>
            <a:r>
              <a:rPr lang="zh-TW" altLang="zh-TW" dirty="0"/>
              <a:t>科目之節數</a:t>
            </a:r>
            <a:r>
              <a:rPr lang="en-US" altLang="zh-TW" dirty="0"/>
              <a:t>/</a:t>
            </a:r>
            <a:r>
              <a:rPr lang="zh-TW" altLang="zh-TW" dirty="0"/>
              <a:t>學分數。</a:t>
            </a:r>
          </a:p>
          <a:p>
            <a:r>
              <a:rPr lang="zh-TW" altLang="zh-TW" dirty="0"/>
              <a:t>教師需根據學生實際的年齡與年級，參照各學習階段各領域</a:t>
            </a:r>
            <a:r>
              <a:rPr lang="en-US" altLang="zh-TW" dirty="0"/>
              <a:t>/</a:t>
            </a:r>
            <a:r>
              <a:rPr lang="zh-TW" altLang="zh-TW" dirty="0"/>
              <a:t>科目之學習重點，再根據個別化教育計畫中所敘明之學生能力現況與需求作為課程調整之依據，列出符合該生之學年與學期教育目標，並以編選與調整課程及教材的方式達成。</a:t>
            </a:r>
          </a:p>
          <a:p>
            <a:endParaRPr lang="en-US" altLang="zh-TW" dirty="0"/>
          </a:p>
          <a:p>
            <a:pPr>
              <a:buNone/>
            </a:pPr>
            <a:r>
              <a:rPr lang="zh-TW" altLang="en-US" u="dbl" dirty="0"/>
              <a:t>資賦優異學生：</a:t>
            </a:r>
            <a:endParaRPr lang="zh-TW" altLang="zh-TW" dirty="0"/>
          </a:p>
          <a:p>
            <a:r>
              <a:rPr lang="zh-TW" altLang="zh-TW" dirty="0"/>
              <a:t>針對學生之能力現況與需求，參照「十二年國民基本教育資賦優異相關之特殊需求領域課程綱要」及領域課程調整應用手冊中與其學習功能優異領域</a:t>
            </a:r>
            <a:r>
              <a:rPr lang="en-US" altLang="zh-TW" dirty="0"/>
              <a:t>/</a:t>
            </a:r>
            <a:r>
              <a:rPr lang="zh-TW" altLang="zh-TW" dirty="0"/>
              <a:t>科目符合的學習重點，作為加深、加廣與濃縮課程的基礎，以利於進行系統性或組織化的教學。</a:t>
            </a:r>
            <a:endParaRPr lang="en-US" altLang="zh-TW" dirty="0"/>
          </a:p>
          <a:p>
            <a:pPr>
              <a:lnSpc>
                <a:spcPct val="120000"/>
              </a:lnSpc>
            </a:pP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lang="zh-TW" altLang="en-US" smtClean="0">
                <a:solidFill>
                  <a:srgbClr val="000000"/>
                </a:solidFill>
              </a:rPr>
              <a:pPr/>
              <a:t>15</a:t>
            </a:fld>
            <a:endParaRPr lang="zh-TW" altLang="en-US" dirty="0">
              <a:solidFill>
                <a:srgbClr val="000000"/>
              </a:solidFill>
            </a:endParaRPr>
          </a:p>
        </p:txBody>
      </p:sp>
    </p:spTree>
    <p:extLst>
      <p:ext uri="{BB962C8B-B14F-4D97-AF65-F5344CB8AC3E}">
        <p14:creationId xmlns:p14="http://schemas.microsoft.com/office/powerpoint/2010/main" val="750301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300" dirty="0">
                <a:ea typeface="微軟正黑體"/>
              </a:rPr>
              <a:t>強調特殊教育學生應首要考量以普通教育課程進行相關的課程調整及教材鬆綁外，並需視學生需求加設特殊需求領域課程以因應普通教育課程的不足，</a:t>
            </a:r>
            <a:endParaRPr lang="en-US" altLang="zh-TW" sz="1300" dirty="0">
              <a:ea typeface="微軟正黑體"/>
            </a:endParaRPr>
          </a:p>
          <a:p>
            <a:r>
              <a:rPr lang="zh-TW" altLang="zh-TW" sz="1300" dirty="0">
                <a:ea typeface="微軟正黑體"/>
              </a:rPr>
              <a:t>且採用區分性課程與教學方式強調個別化教育計畫</a:t>
            </a:r>
            <a:r>
              <a:rPr lang="en-US" altLang="zh-TW" sz="1300" dirty="0">
                <a:ea typeface="微軟正黑體"/>
              </a:rPr>
              <a:t>/</a:t>
            </a:r>
            <a:r>
              <a:rPr lang="zh-TW" altLang="zh-TW" sz="1300" dirty="0">
                <a:ea typeface="微軟正黑體"/>
              </a:rPr>
              <a:t>個別輔導計畫與課程的結合度，以達至實施個人能力本位與重視學校本位課程的目標。</a:t>
            </a:r>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lang="zh-TW" altLang="en-US" smtClean="0">
                <a:solidFill>
                  <a:srgbClr val="000000"/>
                </a:solidFill>
              </a:rPr>
              <a:pPr/>
              <a:t>16</a:t>
            </a:fld>
            <a:endParaRPr lang="zh-TW" altLang="en-US" dirty="0">
              <a:solidFill>
                <a:srgbClr val="000000"/>
              </a:solidFill>
            </a:endParaRPr>
          </a:p>
        </p:txBody>
      </p:sp>
    </p:spTree>
    <p:extLst>
      <p:ext uri="{BB962C8B-B14F-4D97-AF65-F5344CB8AC3E}">
        <p14:creationId xmlns:p14="http://schemas.microsoft.com/office/powerpoint/2010/main" val="3679222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dirty="0"/>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新細明體" panose="02020500000000000000" pitchFamily="18" charset="-120"/>
              </a:defRPr>
            </a:lvl1pPr>
            <a:lvl2pPr marL="804763" indent="-309524">
              <a:spcBef>
                <a:spcPct val="30000"/>
              </a:spcBef>
              <a:defRPr sz="1300">
                <a:solidFill>
                  <a:schemeClr val="tx1"/>
                </a:solidFill>
                <a:latin typeface="Calibri" panose="020F0502020204030204" pitchFamily="34" charset="0"/>
                <a:ea typeface="新細明體" panose="02020500000000000000" pitchFamily="18" charset="-120"/>
              </a:defRPr>
            </a:lvl2pPr>
            <a:lvl3pPr marL="1238098" indent="-247620">
              <a:spcBef>
                <a:spcPct val="30000"/>
              </a:spcBef>
              <a:defRPr sz="1300">
                <a:solidFill>
                  <a:schemeClr val="tx1"/>
                </a:solidFill>
                <a:latin typeface="Calibri" panose="020F0502020204030204" pitchFamily="34" charset="0"/>
                <a:ea typeface="新細明體" panose="02020500000000000000" pitchFamily="18" charset="-120"/>
              </a:defRPr>
            </a:lvl3pPr>
            <a:lvl4pPr marL="1733337" indent="-247620">
              <a:spcBef>
                <a:spcPct val="30000"/>
              </a:spcBef>
              <a:defRPr sz="1300">
                <a:solidFill>
                  <a:schemeClr val="tx1"/>
                </a:solidFill>
                <a:latin typeface="Calibri" panose="020F0502020204030204" pitchFamily="34" charset="0"/>
                <a:ea typeface="新細明體" panose="02020500000000000000" pitchFamily="18" charset="-120"/>
              </a:defRPr>
            </a:lvl4pPr>
            <a:lvl5pPr marL="2228576" indent="-247620">
              <a:spcBef>
                <a:spcPct val="30000"/>
              </a:spcBef>
              <a:defRPr sz="1300">
                <a:solidFill>
                  <a:schemeClr val="tx1"/>
                </a:solidFill>
                <a:latin typeface="Calibri" panose="020F0502020204030204" pitchFamily="34" charset="0"/>
                <a:ea typeface="新細明體" panose="02020500000000000000" pitchFamily="18" charset="-12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ea typeface="新細明體" panose="02020500000000000000" pitchFamily="18" charset="-120"/>
              </a:defRPr>
            </a:lvl9pPr>
          </a:lstStyle>
          <a:p>
            <a:pPr>
              <a:spcBef>
                <a:spcPct val="0"/>
              </a:spcBef>
            </a:pPr>
            <a:fld id="{DCC2813E-7774-47DB-B3BA-19026A3330B6}" type="slidenum">
              <a:rPr lang="zh-TW" altLang="en-US">
                <a:solidFill>
                  <a:prstClr val="black"/>
                </a:solidFill>
              </a:rPr>
              <a:pPr>
                <a:spcBef>
                  <a:spcPct val="0"/>
                </a:spcBef>
              </a:pPr>
              <a:t>17</a:t>
            </a:fld>
            <a:endParaRPr lang="zh-TW" altLang="en-US">
              <a:solidFill>
                <a:prstClr val="black"/>
              </a:solidFill>
            </a:endParaRPr>
          </a:p>
        </p:txBody>
      </p:sp>
    </p:spTree>
    <p:extLst>
      <p:ext uri="{BB962C8B-B14F-4D97-AF65-F5344CB8AC3E}">
        <p14:creationId xmlns:p14="http://schemas.microsoft.com/office/powerpoint/2010/main" val="1526833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534C2EF-8A97-4DAF-B099-E567883644D6}" type="slidenum">
              <a:rPr lang="en-US" altLang="zh-TW" smtClean="0">
                <a:solidFill>
                  <a:prstClr val="black"/>
                </a:solidFill>
              </a:rPr>
              <a:pPr/>
              <a:t>19</a:t>
            </a:fld>
            <a:endParaRPr lang="zh-TW" altLang="en-US" dirty="0">
              <a:solidFill>
                <a:prstClr val="black"/>
              </a:solidFill>
            </a:endParaRPr>
          </a:p>
        </p:txBody>
      </p:sp>
    </p:spTree>
    <p:extLst>
      <p:ext uri="{BB962C8B-B14F-4D97-AF65-F5344CB8AC3E}">
        <p14:creationId xmlns:p14="http://schemas.microsoft.com/office/powerpoint/2010/main" val="6141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1040162" eaLnBrk="0" fontAlgn="base" hangingPunct="0">
              <a:spcBef>
                <a:spcPct val="30000"/>
              </a:spcBef>
              <a:spcAft>
                <a:spcPct val="0"/>
              </a:spcAft>
              <a:defRPr/>
            </a:pPr>
            <a:endParaRPr lang="zh-TW" altLang="en-US" sz="1400" dirty="0">
              <a:solidFill>
                <a:srgbClr val="FFFF00"/>
              </a:solidFill>
              <a:latin typeface="+mj-ea"/>
              <a:ea typeface="+mj-ea"/>
            </a:endParaRPr>
          </a:p>
          <a:p>
            <a:endParaRPr lang="zh-TW" altLang="zh-TW" sz="1400"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solidFill>
                  <a:prstClr val="black"/>
                </a:solidFill>
              </a:rPr>
              <a:pPr/>
              <a:t>20</a:t>
            </a:fld>
            <a:endParaRPr lang="en-US" altLang="zh-TW" dirty="0">
              <a:solidFill>
                <a:prstClr val="black"/>
              </a:solidFill>
            </a:endParaRPr>
          </a:p>
        </p:txBody>
      </p:sp>
    </p:spTree>
    <p:extLst>
      <p:ext uri="{BB962C8B-B14F-4D97-AF65-F5344CB8AC3E}">
        <p14:creationId xmlns:p14="http://schemas.microsoft.com/office/powerpoint/2010/main" val="713525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400" dirty="0">
                <a:sym typeface="Wingdings 2"/>
              </a:rPr>
              <a:t></a:t>
            </a:r>
            <a:r>
              <a:rPr lang="zh-TW" altLang="zh-TW" sz="1400" dirty="0"/>
              <a:t>學校應提供符合通用設計之校園環境，並針對個別身心障礙學生需求合理調整其學習環境。</a:t>
            </a:r>
          </a:p>
          <a:p>
            <a:r>
              <a:rPr lang="en-US" altLang="zh-TW" sz="1400" dirty="0">
                <a:sym typeface="Wingdings 2"/>
              </a:rPr>
              <a:t></a:t>
            </a:r>
            <a:r>
              <a:rPr lang="zh-TW" altLang="zh-TW" sz="1400" dirty="0"/>
              <a:t>學校得依據個別學生之身心狀況與需求，進行教室採光、通風、溫度、教室布置、教學設備資源、教室位置、動線規劃、學習區、座位安排等物理環境的調整。</a:t>
            </a:r>
          </a:p>
          <a:p>
            <a:r>
              <a:rPr lang="en-US" altLang="zh-TW" sz="1400" dirty="0">
                <a:sym typeface="Wingdings 2"/>
              </a:rPr>
              <a:t></a:t>
            </a:r>
            <a:r>
              <a:rPr lang="zh-TW" altLang="zh-TW" sz="1400" dirty="0"/>
              <a:t>學校應提供所需的志工、教師助理員或特教學生助理人員等人力協助；並得由縣市特殊教育資源中心、學校各處室等提供各項行政支援，以及提供教師、同儕等自然支持等心理與社會環境的調整。</a:t>
            </a:r>
            <a:endParaRPr lang="en-US" altLang="zh-TW" sz="1400" dirty="0"/>
          </a:p>
          <a:p>
            <a:endParaRPr lang="en-US" altLang="zh-TW" sz="1400" dirty="0"/>
          </a:p>
          <a:p>
            <a:r>
              <a:rPr lang="en-US" altLang="zh-TW" sz="1400" dirty="0">
                <a:sym typeface="Wingdings 2"/>
              </a:rPr>
              <a:t></a:t>
            </a:r>
            <a:r>
              <a:rPr lang="zh-TW" altLang="zh-TW" sz="1400" dirty="0"/>
              <a:t>針對特定領域</a:t>
            </a:r>
            <a:r>
              <a:rPr lang="en-US" altLang="zh-TW" sz="1400" dirty="0"/>
              <a:t>/</a:t>
            </a:r>
            <a:r>
              <a:rPr lang="zh-TW" altLang="zh-TW" sz="1400" dirty="0"/>
              <a:t>科目學習功能優異的學生，宜在該領域</a:t>
            </a:r>
            <a:r>
              <a:rPr lang="en-US" altLang="zh-TW" sz="1400" dirty="0"/>
              <a:t>/</a:t>
            </a:r>
            <a:r>
              <a:rPr lang="zh-TW" altLang="zh-TW" sz="1400" dirty="0"/>
              <a:t>科目學習時提供其具有挑戰性、豐富的探索、討論及創作的環境，或在校園設計學習角、學習中心或提供個別學習桌，並得利用校外環境進行參觀、實察或訪談。</a:t>
            </a:r>
          </a:p>
          <a:p>
            <a:r>
              <a:rPr lang="en-US" altLang="zh-TW" sz="1400" dirty="0">
                <a:sym typeface="Wingdings"/>
              </a:rPr>
              <a:t></a:t>
            </a:r>
            <a:r>
              <a:rPr lang="zh-TW" altLang="zh-TW" sz="1400" dirty="0"/>
              <a:t>學校宜提供尊重、互動、接納及支持的社會心理環境，以激發學生的學習動機，以及增進展現創意思考潛能的行為。</a:t>
            </a:r>
          </a:p>
          <a:p>
            <a:endParaRPr lang="zh-TW" altLang="zh-TW" sz="1400"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solidFill>
                  <a:prstClr val="black"/>
                </a:solidFill>
              </a:rPr>
              <a:pPr/>
              <a:t>21</a:t>
            </a:fld>
            <a:endParaRPr lang="en-US" altLang="zh-TW" dirty="0">
              <a:solidFill>
                <a:prstClr val="black"/>
              </a:solidFill>
            </a:endParaRPr>
          </a:p>
        </p:txBody>
      </p:sp>
    </p:spTree>
    <p:extLst>
      <p:ext uri="{BB962C8B-B14F-4D97-AF65-F5344CB8AC3E}">
        <p14:creationId xmlns:p14="http://schemas.microsoft.com/office/powerpoint/2010/main" val="3929493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避免偏重紙筆測驗 最常見的是延長考試時間</a:t>
            </a:r>
            <a:r>
              <a:rPr lang="en-US" altLang="zh-TW" dirty="0"/>
              <a:t>(</a:t>
            </a:r>
            <a:r>
              <a:rPr lang="zh-TW" altLang="en-US" dirty="0"/>
              <a:t>所有同學都交了才改，一定要寫完才收、讀題或是代謄</a:t>
            </a:r>
            <a:r>
              <a:rPr lang="en-US" altLang="zh-TW" dirty="0"/>
              <a:t>)</a:t>
            </a:r>
            <a:r>
              <a:rPr lang="zh-TW" altLang="en-US" dirty="0"/>
              <a:t>、允許不同方式的作答反應</a:t>
            </a:r>
          </a:p>
        </p:txBody>
      </p:sp>
      <p:sp>
        <p:nvSpPr>
          <p:cNvPr id="4" name="投影片編號版面配置區 3"/>
          <p:cNvSpPr>
            <a:spLocks noGrp="1"/>
          </p:cNvSpPr>
          <p:nvPr>
            <p:ph type="sldNum" sz="quarter" idx="10"/>
          </p:nvPr>
        </p:nvSpPr>
        <p:spPr/>
        <p:txBody>
          <a:bodyPr/>
          <a:lstStyle/>
          <a:p>
            <a:fld id="{9B452631-4906-4B6D-AF80-26A9A387A634}" type="slidenum">
              <a:rPr lang="zh-TW" altLang="en-US" smtClean="0"/>
              <a:pPr/>
              <a:t>22</a:t>
            </a:fld>
            <a:endParaRPr lang="zh-TW" altLang="en-US"/>
          </a:p>
        </p:txBody>
      </p:sp>
    </p:spTree>
    <p:extLst>
      <p:ext uri="{BB962C8B-B14F-4D97-AF65-F5344CB8AC3E}">
        <p14:creationId xmlns:p14="http://schemas.microsoft.com/office/powerpoint/2010/main" val="3716537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可彈性使用小撇步：怕乾的話安排暗樁</a:t>
            </a:r>
          </a:p>
        </p:txBody>
      </p:sp>
      <p:sp>
        <p:nvSpPr>
          <p:cNvPr id="4" name="投影片編號版面配置區 3"/>
          <p:cNvSpPr>
            <a:spLocks noGrp="1"/>
          </p:cNvSpPr>
          <p:nvPr>
            <p:ph type="sldNum" sz="quarter" idx="10"/>
          </p:nvPr>
        </p:nvSpPr>
        <p:spPr/>
        <p:txBody>
          <a:bodyPr/>
          <a:lstStyle/>
          <a:p>
            <a:fld id="{9B452631-4906-4B6D-AF80-26A9A387A634}" type="slidenum">
              <a:rPr lang="zh-TW" altLang="en-US" smtClean="0"/>
              <a:pPr/>
              <a:t>24</a:t>
            </a:fld>
            <a:endParaRPr lang="zh-TW" altLang="en-US"/>
          </a:p>
        </p:txBody>
      </p:sp>
    </p:spTree>
    <p:extLst>
      <p:ext uri="{BB962C8B-B14F-4D97-AF65-F5344CB8AC3E}">
        <p14:creationId xmlns:p14="http://schemas.microsoft.com/office/powerpoint/2010/main" val="35348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小撇步</a:t>
            </a:r>
            <a:r>
              <a:rPr lang="en-US" altLang="zh-TW" dirty="0"/>
              <a:t>:</a:t>
            </a:r>
            <a:r>
              <a:rPr lang="zh-TW" altLang="en-US" dirty="0"/>
              <a:t>可以</a:t>
            </a:r>
            <a:r>
              <a:rPr lang="en-US" altLang="zh-TW" dirty="0"/>
              <a:t>Q</a:t>
            </a:r>
            <a:r>
              <a:rPr lang="zh-TW" altLang="en-US" dirty="0"/>
              <a:t>暗樁</a:t>
            </a:r>
          </a:p>
        </p:txBody>
      </p:sp>
      <p:sp>
        <p:nvSpPr>
          <p:cNvPr id="4" name="投影片編號版面配置區 3"/>
          <p:cNvSpPr>
            <a:spLocks noGrp="1"/>
          </p:cNvSpPr>
          <p:nvPr>
            <p:ph type="sldNum" sz="quarter" idx="10"/>
          </p:nvPr>
        </p:nvSpPr>
        <p:spPr/>
        <p:txBody>
          <a:bodyPr/>
          <a:lstStyle/>
          <a:p>
            <a:fld id="{9B452631-4906-4B6D-AF80-26A9A387A634}" type="slidenum">
              <a:rPr lang="zh-TW" altLang="en-US" smtClean="0"/>
              <a:pPr/>
              <a:t>27</a:t>
            </a:fld>
            <a:endParaRPr lang="zh-TW" altLang="en-US"/>
          </a:p>
        </p:txBody>
      </p:sp>
    </p:spTree>
    <p:extLst>
      <p:ext uri="{BB962C8B-B14F-4D97-AF65-F5344CB8AC3E}">
        <p14:creationId xmlns:p14="http://schemas.microsoft.com/office/powerpoint/2010/main" val="360018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舉例：戶外教學、競賽 小提醒：各校可以舉校內實際正向的例子幫助參與經驗。</a:t>
            </a:r>
          </a:p>
        </p:txBody>
      </p:sp>
      <p:sp>
        <p:nvSpPr>
          <p:cNvPr id="4" name="投影片編號版面配置區 3"/>
          <p:cNvSpPr>
            <a:spLocks noGrp="1"/>
          </p:cNvSpPr>
          <p:nvPr>
            <p:ph type="sldNum" sz="quarter" idx="10"/>
          </p:nvPr>
        </p:nvSpPr>
        <p:spPr/>
        <p:txBody>
          <a:bodyPr/>
          <a:lstStyle/>
          <a:p>
            <a:fld id="{9B452631-4906-4B6D-AF80-26A9A387A634}" type="slidenum">
              <a:rPr lang="zh-TW" altLang="en-US" smtClean="0"/>
              <a:pPr/>
              <a:t>3</a:t>
            </a:fld>
            <a:endParaRPr lang="zh-TW" altLang="en-US"/>
          </a:p>
        </p:txBody>
      </p:sp>
    </p:spTree>
    <p:extLst>
      <p:ext uri="{BB962C8B-B14F-4D97-AF65-F5344CB8AC3E}">
        <p14:creationId xmlns:p14="http://schemas.microsoft.com/office/powerpoint/2010/main" val="3483316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lang="zh-TW" altLang="en-US" smtClean="0">
                <a:solidFill>
                  <a:prstClr val="black"/>
                </a:solidFill>
              </a:rPr>
              <a:pPr/>
              <a:t>36</a:t>
            </a:fld>
            <a:endParaRPr lang="zh-TW" altLang="en-US" dirty="0">
              <a:solidFill>
                <a:prstClr val="black"/>
              </a:solidFill>
            </a:endParaRPr>
          </a:p>
        </p:txBody>
      </p:sp>
    </p:spTree>
    <p:extLst>
      <p:ext uri="{BB962C8B-B14F-4D97-AF65-F5344CB8AC3E}">
        <p14:creationId xmlns:p14="http://schemas.microsoft.com/office/powerpoint/2010/main" val="81027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舉例：戶外教學、競賽 小提醒：各校可以舉校內實際正向的例子幫助參與經驗。</a:t>
            </a:r>
          </a:p>
        </p:txBody>
      </p:sp>
      <p:sp>
        <p:nvSpPr>
          <p:cNvPr id="4" name="投影片編號版面配置區 3"/>
          <p:cNvSpPr>
            <a:spLocks noGrp="1"/>
          </p:cNvSpPr>
          <p:nvPr>
            <p:ph type="sldNum" sz="quarter" idx="10"/>
          </p:nvPr>
        </p:nvSpPr>
        <p:spPr/>
        <p:txBody>
          <a:bodyPr/>
          <a:lstStyle/>
          <a:p>
            <a:fld id="{9B452631-4906-4B6D-AF80-26A9A387A634}" type="slidenum">
              <a:rPr lang="zh-TW" altLang="en-US" smtClean="0"/>
              <a:pPr/>
              <a:t>4</a:t>
            </a:fld>
            <a:endParaRPr lang="zh-TW" altLang="en-US"/>
          </a:p>
        </p:txBody>
      </p:sp>
    </p:spTree>
    <p:extLst>
      <p:ext uri="{BB962C8B-B14F-4D97-AF65-F5344CB8AC3E}">
        <p14:creationId xmlns:p14="http://schemas.microsoft.com/office/powerpoint/2010/main" val="238855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舉例：戶外教學、競賽 小提醒：各校可以舉校內實際正向的例子幫助參與經驗。</a:t>
            </a:r>
          </a:p>
        </p:txBody>
      </p:sp>
      <p:sp>
        <p:nvSpPr>
          <p:cNvPr id="4" name="投影片編號版面配置區 3"/>
          <p:cNvSpPr>
            <a:spLocks noGrp="1"/>
          </p:cNvSpPr>
          <p:nvPr>
            <p:ph type="sldNum" sz="quarter" idx="10"/>
          </p:nvPr>
        </p:nvSpPr>
        <p:spPr/>
        <p:txBody>
          <a:bodyPr/>
          <a:lstStyle/>
          <a:p>
            <a:fld id="{9B452631-4906-4B6D-AF80-26A9A387A634}" type="slidenum">
              <a:rPr lang="zh-TW" altLang="en-US" smtClean="0"/>
              <a:pPr/>
              <a:t>5</a:t>
            </a:fld>
            <a:endParaRPr lang="zh-TW" altLang="en-US"/>
          </a:p>
        </p:txBody>
      </p:sp>
    </p:spTree>
    <p:extLst>
      <p:ext uri="{BB962C8B-B14F-4D97-AF65-F5344CB8AC3E}">
        <p14:creationId xmlns:p14="http://schemas.microsoft.com/office/powerpoint/2010/main" val="322036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B452631-4906-4B6D-AF80-26A9A387A634}" type="slidenum">
              <a:rPr lang="zh-TW" altLang="en-US" smtClean="0"/>
              <a:pPr/>
              <a:t>6</a:t>
            </a:fld>
            <a:endParaRPr lang="zh-TW" altLang="en-US"/>
          </a:p>
        </p:txBody>
      </p:sp>
    </p:spTree>
    <p:extLst>
      <p:ext uri="{BB962C8B-B14F-4D97-AF65-F5344CB8AC3E}">
        <p14:creationId xmlns:p14="http://schemas.microsoft.com/office/powerpoint/2010/main" val="226017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B452631-4906-4B6D-AF80-26A9A387A634}" type="slidenum">
              <a:rPr lang="zh-TW" altLang="en-US" smtClean="0"/>
              <a:pPr/>
              <a:t>8</a:t>
            </a:fld>
            <a:endParaRPr lang="zh-TW" altLang="en-US"/>
          </a:p>
        </p:txBody>
      </p:sp>
    </p:spTree>
    <p:extLst>
      <p:ext uri="{BB962C8B-B14F-4D97-AF65-F5344CB8AC3E}">
        <p14:creationId xmlns:p14="http://schemas.microsoft.com/office/powerpoint/2010/main" val="114238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B452631-4906-4B6D-AF80-26A9A387A634}" type="slidenum">
              <a:rPr lang="zh-TW" altLang="en-US" smtClean="0"/>
              <a:pPr/>
              <a:t>10</a:t>
            </a:fld>
            <a:endParaRPr lang="zh-TW" altLang="en-US"/>
          </a:p>
        </p:txBody>
      </p:sp>
    </p:spTree>
    <p:extLst>
      <p:ext uri="{BB962C8B-B14F-4D97-AF65-F5344CB8AC3E}">
        <p14:creationId xmlns:p14="http://schemas.microsoft.com/office/powerpoint/2010/main" val="339449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通用設計：問好問題、適當的分組、可調整的桌椅、圖文並茂的教材、深入淺出的提問具體的解釋。視力困難、評量調整、直接歧視、間接歧視、拒絕調整</a:t>
            </a:r>
            <a:r>
              <a:rPr lang="en-US" altLang="zh-TW" dirty="0"/>
              <a:t>(</a:t>
            </a:r>
            <a:r>
              <a:rPr lang="zh-TW" altLang="en-US" dirty="0"/>
              <a:t>陪讀人員</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9B452631-4906-4B6D-AF80-26A9A387A634}" type="slidenum">
              <a:rPr lang="zh-TW" altLang="en-US" smtClean="0"/>
              <a:pPr/>
              <a:t>12</a:t>
            </a:fld>
            <a:endParaRPr lang="zh-TW" altLang="en-US"/>
          </a:p>
        </p:txBody>
      </p:sp>
    </p:spTree>
    <p:extLst>
      <p:ext uri="{BB962C8B-B14F-4D97-AF65-F5344CB8AC3E}">
        <p14:creationId xmlns:p14="http://schemas.microsoft.com/office/powerpoint/2010/main" val="2808201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ts val="5416"/>
              </a:lnSpc>
              <a:buFont typeface="Wingdings" panose="05000000000000000000" pitchFamily="2" charset="2"/>
              <a:buChar char="Ø"/>
            </a:pPr>
            <a:r>
              <a:rPr lang="zh-TW" altLang="en-US" dirty="0"/>
              <a:t>在融合的教室情境中，如何使班上</a:t>
            </a:r>
            <a:r>
              <a:rPr lang="zh-TW" altLang="en-US" dirty="0">
                <a:solidFill>
                  <a:prstClr val="black"/>
                </a:solidFill>
              </a:rPr>
              <a:t>個別差異大的</a:t>
            </a:r>
            <a:r>
              <a:rPr lang="zh-TW" altLang="en-US" dirty="0"/>
              <a:t>學生均能參與學習是教師面臨的一大挑戰。</a:t>
            </a:r>
            <a:endParaRPr lang="en-US" altLang="zh-TW" dirty="0"/>
          </a:p>
          <a:p>
            <a:pPr>
              <a:lnSpc>
                <a:spcPts val="5416"/>
              </a:lnSpc>
              <a:buFont typeface="Wingdings" panose="05000000000000000000" pitchFamily="2" charset="2"/>
              <a:buChar char="Ø"/>
            </a:pPr>
            <a:r>
              <a:rPr lang="zh-TW" altLang="en-US" dirty="0"/>
              <a:t>特殊教育學生學習普通教育課程需要支持與協助。</a:t>
            </a:r>
            <a:endParaRPr lang="en-US" altLang="zh-TW" dirty="0"/>
          </a:p>
          <a:p>
            <a:pPr>
              <a:lnSpc>
                <a:spcPts val="5416"/>
              </a:lnSpc>
              <a:buFont typeface="Wingdings" panose="05000000000000000000" pitchFamily="2" charset="2"/>
              <a:buChar char="Ø"/>
            </a:pPr>
            <a:r>
              <a:rPr lang="zh-TW" altLang="en-US" dirty="0"/>
              <a:t>適性揚才的教育理念與法令政策。</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13</a:t>
            </a:fld>
            <a:endParaRPr lang="zh-TW" altLang="en-US"/>
          </a:p>
        </p:txBody>
      </p:sp>
    </p:spTree>
    <p:extLst>
      <p:ext uri="{BB962C8B-B14F-4D97-AF65-F5344CB8AC3E}">
        <p14:creationId xmlns:p14="http://schemas.microsoft.com/office/powerpoint/2010/main" val="37691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lgn="ct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nchor="ctr"/>
          <a:lstStyle>
            <a:lvl1pPr marL="0" indent="0" algn="ctr">
              <a:buNone/>
              <a:defRPr b="0">
                <a:solidFill>
                  <a:schemeClr val="bg1"/>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6" name="投影片編號版面配置區 5"/>
          <p:cNvSpPr>
            <a:spLocks noGrp="1"/>
          </p:cNvSpPr>
          <p:nvPr>
            <p:ph type="sldNum" sz="quarter" idx="12"/>
          </p:nvPr>
        </p:nvSpPr>
        <p:spPr/>
        <p:txBody>
          <a:bodyPr/>
          <a:lstStyle/>
          <a:p>
            <a:fld id="{F0063435-CC91-4C20-8964-98B258FF3C6D}" type="slidenum">
              <a:rPr lang="zh-TW" altLang="en-US" smtClean="0"/>
              <a:pPr/>
              <a:t>‹#›</a:t>
            </a:fld>
            <a:endParaRPr lang="zh-TW" altLang="en-US"/>
          </a:p>
        </p:txBody>
      </p:sp>
      <p:cxnSp>
        <p:nvCxnSpPr>
          <p:cNvPr id="51" name="直線接點 50"/>
          <p:cNvCxnSpPr/>
          <p:nvPr userDrawn="1"/>
        </p:nvCxnSpPr>
        <p:spPr>
          <a:xfrm>
            <a:off x="611560" y="1988840"/>
            <a:ext cx="7916490" cy="0"/>
          </a:xfrm>
          <a:prstGeom prst="line">
            <a:avLst/>
          </a:prstGeom>
          <a:ln w="19050">
            <a:solidFill>
              <a:schemeClr val="accent6">
                <a:lumMod val="75000"/>
              </a:schemeClr>
            </a:solidFill>
            <a:headEnd type="oval"/>
            <a:tailEnd type="oval"/>
          </a:ln>
        </p:spPr>
        <p:style>
          <a:lnRef idx="1">
            <a:schemeClr val="accent6"/>
          </a:lnRef>
          <a:fillRef idx="0">
            <a:schemeClr val="accent6"/>
          </a:fillRef>
          <a:effectRef idx="0">
            <a:schemeClr val="accent6"/>
          </a:effectRef>
          <a:fontRef idx="minor">
            <a:schemeClr val="tx1"/>
          </a:fontRef>
        </p:style>
      </p:cxnSp>
      <p:cxnSp>
        <p:nvCxnSpPr>
          <p:cNvPr id="52" name="直線接點 51"/>
          <p:cNvCxnSpPr/>
          <p:nvPr userDrawn="1"/>
        </p:nvCxnSpPr>
        <p:spPr>
          <a:xfrm>
            <a:off x="627146" y="3789040"/>
            <a:ext cx="7916490" cy="0"/>
          </a:xfrm>
          <a:prstGeom prst="line">
            <a:avLst/>
          </a:prstGeom>
          <a:ln w="19050">
            <a:solidFill>
              <a:schemeClr val="accent6">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391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DFDFBEA-4D83-4098-960C-B6C0C61D64FD}" type="datetime1">
              <a:rPr lang="zh-TW" altLang="en-US" smtClean="0"/>
              <a:pPr/>
              <a:t>2021/1/5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0063435-CC91-4C20-8964-98B258FF3C6D}" type="slidenum">
              <a:rPr lang="zh-TW" altLang="en-US" smtClean="0"/>
              <a:pPr/>
              <a:t>‹#›</a:t>
            </a:fld>
            <a:endParaRPr lang="zh-TW" altLang="en-US"/>
          </a:p>
        </p:txBody>
      </p:sp>
    </p:spTree>
    <p:extLst>
      <p:ext uri="{BB962C8B-B14F-4D97-AF65-F5344CB8AC3E}">
        <p14:creationId xmlns:p14="http://schemas.microsoft.com/office/powerpoint/2010/main" val="171319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lgn="ct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nchor="ctr"/>
          <a:lstStyle>
            <a:lvl1pPr marL="0" indent="0" algn="ctr">
              <a:buNone/>
              <a:defRPr b="0">
                <a:solidFill>
                  <a:schemeClr val="bg1"/>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6" name="投影片編號版面配置區 5"/>
          <p:cNvSpPr>
            <a:spLocks noGrp="1"/>
          </p:cNvSpPr>
          <p:nvPr>
            <p:ph type="sldNum" sz="quarter" idx="12"/>
          </p:nvPr>
        </p:nvSpPr>
        <p:spPr/>
        <p:txBody>
          <a:bodyPr/>
          <a:lstStyle/>
          <a:p>
            <a:fld id="{F0063435-CC91-4C20-8964-98B258FF3C6D}" type="slidenum">
              <a:rPr lang="zh-TW" altLang="en-US" smtClean="0"/>
              <a:pPr/>
              <a:t>‹#›</a:t>
            </a:fld>
            <a:endParaRPr lang="zh-TW" altLang="en-US"/>
          </a:p>
        </p:txBody>
      </p:sp>
      <p:cxnSp>
        <p:nvCxnSpPr>
          <p:cNvPr id="51" name="直線接點 50"/>
          <p:cNvCxnSpPr/>
          <p:nvPr userDrawn="1"/>
        </p:nvCxnSpPr>
        <p:spPr>
          <a:xfrm>
            <a:off x="611560" y="1988840"/>
            <a:ext cx="7916490" cy="0"/>
          </a:xfrm>
          <a:prstGeom prst="line">
            <a:avLst/>
          </a:prstGeom>
          <a:ln w="19050">
            <a:solidFill>
              <a:schemeClr val="accent4">
                <a:lumMod val="75000"/>
              </a:schemeClr>
            </a:solidFill>
            <a:headEnd type="oval"/>
            <a:tailEnd type="oval"/>
          </a:ln>
        </p:spPr>
        <p:style>
          <a:lnRef idx="1">
            <a:schemeClr val="accent6"/>
          </a:lnRef>
          <a:fillRef idx="0">
            <a:schemeClr val="accent6"/>
          </a:fillRef>
          <a:effectRef idx="0">
            <a:schemeClr val="accent6"/>
          </a:effectRef>
          <a:fontRef idx="minor">
            <a:schemeClr val="tx1"/>
          </a:fontRef>
        </p:style>
      </p:cxnSp>
      <p:cxnSp>
        <p:nvCxnSpPr>
          <p:cNvPr id="52" name="直線接點 51"/>
          <p:cNvCxnSpPr/>
          <p:nvPr userDrawn="1"/>
        </p:nvCxnSpPr>
        <p:spPr>
          <a:xfrm>
            <a:off x="611560" y="3789040"/>
            <a:ext cx="7916490" cy="0"/>
          </a:xfrm>
          <a:prstGeom prst="line">
            <a:avLst/>
          </a:prstGeom>
          <a:ln w="19050">
            <a:solidFill>
              <a:schemeClr val="accent4">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974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74040" y="193466"/>
            <a:ext cx="8363272" cy="653975"/>
          </a:xfrm>
        </p:spPr>
        <p:txBody>
          <a:bodyPr/>
          <a:lstStyle/>
          <a:p>
            <a:r>
              <a:rPr lang="zh-TW" altLang="en-US" dirty="0"/>
              <a:t>按一下以編輯母片標題樣式</a:t>
            </a:r>
          </a:p>
        </p:txBody>
      </p:sp>
      <p:sp>
        <p:nvSpPr>
          <p:cNvPr id="3" name="內容版面配置區 2"/>
          <p:cNvSpPr>
            <a:spLocks noGrp="1"/>
          </p:cNvSpPr>
          <p:nvPr>
            <p:ph idx="1"/>
          </p:nvPr>
        </p:nvSpPr>
        <p:spPr>
          <a:xfrm>
            <a:off x="457200" y="1032844"/>
            <a:ext cx="8363272" cy="5348484"/>
          </a:xfrm>
        </p:spPr>
        <p:txBody>
          <a:bodyPr/>
          <a:lstStyle>
            <a:lvl1pPr marL="468000" indent="-468000" algn="just">
              <a:spcBef>
                <a:spcPts val="600"/>
              </a:spcBef>
              <a:defRPr>
                <a:latin typeface="Times New Roman" pitchFamily="18" charset="0"/>
                <a:cs typeface="Times New Roman" pitchFamily="18" charset="0"/>
              </a:defRPr>
            </a:lvl1pPr>
            <a:lvl2pPr marL="864000" indent="-263525" algn="just">
              <a:spcBef>
                <a:spcPts val="600"/>
              </a:spcBef>
              <a:defRPr>
                <a:latin typeface="Times New Roman" pitchFamily="18" charset="0"/>
                <a:cs typeface="Times New Roman" pitchFamily="18" charset="0"/>
              </a:defRPr>
            </a:lvl2pPr>
            <a:lvl3pPr marL="1255713" indent="-287338" algn="just">
              <a:spcBef>
                <a:spcPts val="600"/>
              </a:spcBef>
              <a:buFont typeface="Wingdings 3" panose="05040102010807070707" pitchFamily="18" charset="2"/>
              <a:buChar char="}"/>
              <a:defRPr>
                <a:latin typeface="Times New Roman" pitchFamily="18" charset="0"/>
                <a:cs typeface="Times New Roman" pitchFamily="18" charset="0"/>
              </a:defRPr>
            </a:lvl3pPr>
            <a:lvl4pPr marL="1600200" indent="-228600" algn="just">
              <a:spcBef>
                <a:spcPts val="600"/>
              </a:spcBef>
              <a:buFont typeface="Wingdings" panose="05000000000000000000" pitchFamily="2" charset="2"/>
              <a:buChar char=""/>
              <a:defRPr>
                <a:latin typeface="Times New Roman" pitchFamily="18" charset="0"/>
                <a:cs typeface="Times New Roman" pitchFamily="18" charset="0"/>
              </a:defRPr>
            </a:lvl4pPr>
            <a:lvl5pPr marL="2057400" indent="-228600" algn="just">
              <a:spcBef>
                <a:spcPts val="600"/>
              </a:spcBef>
              <a:buFont typeface="Times New Roman" panose="02020603050405020304" pitchFamily="18" charset="0"/>
              <a:buChar char="•"/>
              <a:defRPr>
                <a:latin typeface="Times New Roman" pitchFamily="18" charset="0"/>
                <a:cs typeface="Times New Roman"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p>
            <a:fld id="{A98524B5-1BB6-40D4-96A3-552874CA8BB4}" type="datetime1">
              <a:rPr lang="zh-TW" altLang="en-US" smtClean="0"/>
              <a:pPr/>
              <a:t>2021/1/5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8322475" y="6453336"/>
            <a:ext cx="514837" cy="196131"/>
          </a:xfrm>
        </p:spPr>
        <p:txBody>
          <a:bodyPr/>
          <a:lstStyle>
            <a:lvl1pPr>
              <a:defRPr>
                <a:latin typeface="Century Gothic" panose="020B0502020202020204" pitchFamily="34" charset="0"/>
              </a:defRPr>
            </a:lvl1pPr>
          </a:lstStyle>
          <a:p>
            <a:fld id="{F0063435-CC91-4C20-8964-98B258FF3C6D}" type="slidenum">
              <a:rPr lang="zh-TW" altLang="en-US" smtClean="0"/>
              <a:pPr/>
              <a:t>‹#›</a:t>
            </a:fld>
            <a:endParaRPr lang="zh-TW" altLang="en-US"/>
          </a:p>
        </p:txBody>
      </p:sp>
      <p:cxnSp>
        <p:nvCxnSpPr>
          <p:cNvPr id="7" name="直線接點 6"/>
          <p:cNvCxnSpPr/>
          <p:nvPr userDrawn="1"/>
        </p:nvCxnSpPr>
        <p:spPr>
          <a:xfrm>
            <a:off x="395536" y="980728"/>
            <a:ext cx="8496000" cy="0"/>
          </a:xfrm>
          <a:prstGeom prst="line">
            <a:avLst/>
          </a:prstGeom>
          <a:ln w="19050">
            <a:solidFill>
              <a:schemeClr val="accent4">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37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BD9844D-ACB7-44AA-82D5-47C529D1F4CA}" type="datetime1">
              <a:rPr lang="zh-TW" altLang="en-US" smtClean="0"/>
              <a:pPr/>
              <a:t>2021/1/5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0063435-CC91-4C20-8964-98B258FF3C6D}" type="slidenum">
              <a:rPr lang="zh-TW" altLang="en-US" smtClean="0"/>
              <a:pPr/>
              <a:t>‹#›</a:t>
            </a:fld>
            <a:endParaRPr lang="zh-TW" altLang="en-US"/>
          </a:p>
        </p:txBody>
      </p:sp>
    </p:spTree>
    <p:extLst>
      <p:ext uri="{BB962C8B-B14F-4D97-AF65-F5344CB8AC3E}">
        <p14:creationId xmlns:p14="http://schemas.microsoft.com/office/powerpoint/2010/main" val="3791526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395536" y="274638"/>
            <a:ext cx="8424936" cy="778098"/>
          </a:xfrm>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9BF6D752-32D5-443A-BDA2-013AC32EC77D}" type="datetime1">
              <a:rPr lang="zh-TW" altLang="en-US" smtClean="0"/>
              <a:pPr/>
              <a:t>2021/1/5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0063435-CC91-4C20-8964-98B258FF3C6D}" type="slidenum">
              <a:rPr lang="zh-TW" altLang="en-US" smtClean="0"/>
              <a:pPr/>
              <a:t>‹#›</a:t>
            </a:fld>
            <a:endParaRPr lang="zh-TW" altLang="en-US"/>
          </a:p>
        </p:txBody>
      </p:sp>
      <p:cxnSp>
        <p:nvCxnSpPr>
          <p:cNvPr id="6" name="直線接點 5"/>
          <p:cNvCxnSpPr/>
          <p:nvPr userDrawn="1"/>
        </p:nvCxnSpPr>
        <p:spPr>
          <a:xfrm>
            <a:off x="395536" y="1124744"/>
            <a:ext cx="8424936" cy="0"/>
          </a:xfrm>
          <a:prstGeom prst="line">
            <a:avLst/>
          </a:prstGeom>
          <a:ln w="6350">
            <a:solidFill>
              <a:srgbClr val="9E000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101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DFDFBEA-4D83-4098-960C-B6C0C61D64FD}" type="datetime1">
              <a:rPr lang="zh-TW" altLang="en-US" smtClean="0"/>
              <a:pPr/>
              <a:t>2021/1/5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0063435-CC91-4C20-8964-98B258FF3C6D}" type="slidenum">
              <a:rPr lang="zh-TW" altLang="en-US" smtClean="0"/>
              <a:pPr/>
              <a:t>‹#›</a:t>
            </a:fld>
            <a:endParaRPr lang="zh-TW" altLang="en-US"/>
          </a:p>
        </p:txBody>
      </p:sp>
    </p:spTree>
    <p:extLst>
      <p:ext uri="{BB962C8B-B14F-4D97-AF65-F5344CB8AC3E}">
        <p14:creationId xmlns:p14="http://schemas.microsoft.com/office/powerpoint/2010/main" val="167794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a:t>按一下以編輯母片標題樣式</a:t>
            </a:r>
            <a:endParaRPr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a:t>按一下以編輯母片副標題樣式</a:t>
            </a:r>
            <a:endParaRPr lang="en-US"/>
          </a:p>
        </p:txBody>
      </p:sp>
      <p:sp>
        <p:nvSpPr>
          <p:cNvPr id="4" name="日期版面配置區 29"/>
          <p:cNvSpPr>
            <a:spLocks noGrp="1"/>
          </p:cNvSpPr>
          <p:nvPr>
            <p:ph type="dt" sz="half" idx="10"/>
          </p:nvPr>
        </p:nvSpPr>
        <p:spPr/>
        <p:txBody>
          <a:bodyPr/>
          <a:lstStyle>
            <a:lvl1pPr>
              <a:defRPr/>
            </a:lvl1pPr>
          </a:lstStyle>
          <a:p>
            <a:pPr>
              <a:defRPr/>
            </a:pPr>
            <a:endParaRPr lang="en-US" altLang="zh-TW">
              <a:solidFill>
                <a:srgbClr val="DBF5F9">
                  <a:shade val="90000"/>
                </a:srgbClr>
              </a:solidFill>
            </a:endParaRPr>
          </a:p>
        </p:txBody>
      </p:sp>
      <p:sp>
        <p:nvSpPr>
          <p:cNvPr id="5" name="頁尾版面配置區 18"/>
          <p:cNvSpPr>
            <a:spLocks noGrp="1"/>
          </p:cNvSpPr>
          <p:nvPr>
            <p:ph type="ftr" sz="quarter" idx="11"/>
          </p:nvPr>
        </p:nvSpPr>
        <p:spPr/>
        <p:txBody>
          <a:bodyPr/>
          <a:lstStyle>
            <a:lvl1pPr>
              <a:defRPr/>
            </a:lvl1pPr>
          </a:lstStyle>
          <a:p>
            <a:pPr>
              <a:defRPr/>
            </a:pPr>
            <a:endParaRPr lang="en-US" altLang="zh-TW">
              <a:solidFill>
                <a:srgbClr val="DBF5F9">
                  <a:shade val="90000"/>
                </a:srgbClr>
              </a:solidFill>
            </a:endParaRPr>
          </a:p>
        </p:txBody>
      </p:sp>
      <p:sp>
        <p:nvSpPr>
          <p:cNvPr id="6" name="投影片編號版面配置區 26"/>
          <p:cNvSpPr>
            <a:spLocks noGrp="1"/>
          </p:cNvSpPr>
          <p:nvPr>
            <p:ph type="sldNum" sz="quarter" idx="12"/>
          </p:nvPr>
        </p:nvSpPr>
        <p:spPr/>
        <p:txBody>
          <a:bodyPr/>
          <a:lstStyle>
            <a:lvl1pPr>
              <a:defRPr/>
            </a:lvl1pPr>
          </a:lstStyle>
          <a:p>
            <a:pPr>
              <a:defRPr/>
            </a:pPr>
            <a:fld id="{6EE695E0-8C29-4234-A16C-78FDE39EB8F6}" type="slidenum">
              <a:rPr lang="en-US" altLang="zh-TW">
                <a:solidFill>
                  <a:srgbClr val="DBF5F9">
                    <a:shade val="90000"/>
                  </a:srgbClr>
                </a:solidFill>
              </a:rPr>
              <a:pPr>
                <a:defRPr/>
              </a:pPr>
              <a:t>‹#›</a:t>
            </a:fld>
            <a:endParaRPr lang="en-US" altLang="zh-TW">
              <a:solidFill>
                <a:srgbClr val="DBF5F9">
                  <a:shade val="90000"/>
                </a:srgbClr>
              </a:solidFill>
            </a:endParaRPr>
          </a:p>
        </p:txBody>
      </p:sp>
    </p:spTree>
    <p:extLst>
      <p:ext uri="{BB962C8B-B14F-4D97-AF65-F5344CB8AC3E}">
        <p14:creationId xmlns:p14="http://schemas.microsoft.com/office/powerpoint/2010/main" val="340961873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113F9D31-A4CF-46FD-9642-D2B15F0CB874}"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4006402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solidFill>
                <a:srgbClr val="DBF5F9">
                  <a:shade val="90000"/>
                </a:srgb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srgbClr val="DBF5F9">
                  <a:shade val="90000"/>
                </a:srgb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C582524F-EADB-4F15-9979-2433737077FA}" type="slidenum">
              <a:rPr lang="en-US" altLang="zh-TW">
                <a:solidFill>
                  <a:srgbClr val="DBF5F9">
                    <a:shade val="90000"/>
                  </a:srgbClr>
                </a:solidFill>
              </a:rPr>
              <a:pPr>
                <a:defRPr/>
              </a:pPr>
              <a:t>‹#›</a:t>
            </a:fld>
            <a:endParaRPr lang="en-US" altLang="zh-TW">
              <a:solidFill>
                <a:srgbClr val="DBF5F9">
                  <a:shade val="90000"/>
                </a:srgbClr>
              </a:solidFill>
            </a:endParaRPr>
          </a:p>
        </p:txBody>
      </p:sp>
    </p:spTree>
    <p:extLst>
      <p:ext uri="{BB962C8B-B14F-4D97-AF65-F5344CB8AC3E}">
        <p14:creationId xmlns:p14="http://schemas.microsoft.com/office/powerpoint/2010/main" val="50702591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6"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7" name="投影片編號版面配置區 17"/>
          <p:cNvSpPr>
            <a:spLocks noGrp="1"/>
          </p:cNvSpPr>
          <p:nvPr>
            <p:ph type="sldNum" sz="quarter" idx="12"/>
          </p:nvPr>
        </p:nvSpPr>
        <p:spPr/>
        <p:txBody>
          <a:bodyPr/>
          <a:lstStyle>
            <a:lvl1pPr>
              <a:defRPr/>
            </a:lvl1pPr>
          </a:lstStyle>
          <a:p>
            <a:pPr>
              <a:defRPr/>
            </a:pPr>
            <a:fld id="{BAB52DD5-1455-4007-9E1C-D69AFF88861F}"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68955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74040" y="193466"/>
            <a:ext cx="8363272" cy="653975"/>
          </a:xfrm>
        </p:spPr>
        <p:txBody>
          <a:bodyPr/>
          <a:lstStyle/>
          <a:p>
            <a:r>
              <a:rPr lang="zh-TW" altLang="en-US" dirty="0"/>
              <a:t>按一下以編輯母片標題樣式</a:t>
            </a:r>
          </a:p>
        </p:txBody>
      </p:sp>
      <p:sp>
        <p:nvSpPr>
          <p:cNvPr id="3" name="內容版面配置區 2"/>
          <p:cNvSpPr>
            <a:spLocks noGrp="1"/>
          </p:cNvSpPr>
          <p:nvPr>
            <p:ph idx="1"/>
          </p:nvPr>
        </p:nvSpPr>
        <p:spPr>
          <a:xfrm>
            <a:off x="457200" y="1032844"/>
            <a:ext cx="8363272" cy="5348484"/>
          </a:xfrm>
        </p:spPr>
        <p:txBody>
          <a:bodyPr/>
          <a:lstStyle>
            <a:lvl1pPr marL="468000" indent="-468000" algn="just">
              <a:spcBef>
                <a:spcPts val="600"/>
              </a:spcBef>
              <a:defRPr>
                <a:latin typeface="Times New Roman" pitchFamily="18" charset="0"/>
                <a:cs typeface="Times New Roman" pitchFamily="18" charset="0"/>
              </a:defRPr>
            </a:lvl1pPr>
            <a:lvl2pPr marL="864000" indent="-263525" algn="just">
              <a:spcBef>
                <a:spcPts val="600"/>
              </a:spcBef>
              <a:defRPr>
                <a:latin typeface="Times New Roman" pitchFamily="18" charset="0"/>
                <a:cs typeface="Times New Roman" pitchFamily="18" charset="0"/>
              </a:defRPr>
            </a:lvl2pPr>
            <a:lvl3pPr marL="1255713" indent="-269875" algn="just">
              <a:spcBef>
                <a:spcPts val="600"/>
              </a:spcBef>
              <a:buFont typeface="Wingdings 3" panose="05040102010807070707" pitchFamily="18" charset="2"/>
              <a:buChar char="}"/>
              <a:defRPr>
                <a:latin typeface="Times New Roman" pitchFamily="18" charset="0"/>
                <a:cs typeface="Times New Roman" pitchFamily="18" charset="0"/>
              </a:defRPr>
            </a:lvl3pPr>
            <a:lvl4pPr marL="1600200" indent="-228600" algn="just">
              <a:spcBef>
                <a:spcPts val="600"/>
              </a:spcBef>
              <a:buFont typeface="Wingdings" panose="05000000000000000000" pitchFamily="2" charset="2"/>
              <a:buChar char=""/>
              <a:defRPr>
                <a:latin typeface="Times New Roman" pitchFamily="18" charset="0"/>
                <a:cs typeface="Times New Roman" pitchFamily="18" charset="0"/>
              </a:defRPr>
            </a:lvl4pPr>
            <a:lvl5pPr marL="2057400" indent="-228600" algn="just">
              <a:spcBef>
                <a:spcPts val="600"/>
              </a:spcBef>
              <a:buFont typeface="Times New Roman" panose="02020603050405020304" pitchFamily="18" charset="0"/>
              <a:buChar char="•"/>
              <a:defRPr>
                <a:latin typeface="Times New Roman" pitchFamily="18" charset="0"/>
                <a:cs typeface="Times New Roman"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p>
            <a:fld id="{A98524B5-1BB6-40D4-96A3-552874CA8BB4}" type="datetime1">
              <a:rPr lang="zh-TW" altLang="en-US" smtClean="0"/>
              <a:pPr/>
              <a:t>2021/1/5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8322475" y="6453336"/>
            <a:ext cx="514837" cy="196131"/>
          </a:xfrm>
        </p:spPr>
        <p:txBody>
          <a:bodyPr/>
          <a:lstStyle>
            <a:lvl1pPr>
              <a:defRPr>
                <a:latin typeface="Century Gothic" panose="020B0502020202020204" pitchFamily="34" charset="0"/>
              </a:defRPr>
            </a:lvl1pPr>
          </a:lstStyle>
          <a:p>
            <a:fld id="{F0063435-CC91-4C20-8964-98B258FF3C6D}" type="slidenum">
              <a:rPr lang="zh-TW" altLang="en-US" smtClean="0"/>
              <a:pPr/>
              <a:t>‹#›</a:t>
            </a:fld>
            <a:endParaRPr lang="zh-TW" altLang="en-US"/>
          </a:p>
        </p:txBody>
      </p:sp>
      <p:cxnSp>
        <p:nvCxnSpPr>
          <p:cNvPr id="7" name="直線接點 6"/>
          <p:cNvCxnSpPr/>
          <p:nvPr userDrawn="1"/>
        </p:nvCxnSpPr>
        <p:spPr>
          <a:xfrm>
            <a:off x="395536" y="980728"/>
            <a:ext cx="8496000" cy="0"/>
          </a:xfrm>
          <a:prstGeom prst="line">
            <a:avLst/>
          </a:prstGeom>
          <a:ln w="19050">
            <a:solidFill>
              <a:schemeClr val="accent6">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246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8"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9" name="投影片編號版面配置區 17"/>
          <p:cNvSpPr>
            <a:spLocks noGrp="1"/>
          </p:cNvSpPr>
          <p:nvPr>
            <p:ph type="sldNum" sz="quarter" idx="12"/>
          </p:nvPr>
        </p:nvSpPr>
        <p:spPr/>
        <p:txBody>
          <a:bodyPr/>
          <a:lstStyle>
            <a:lvl1pPr>
              <a:defRPr/>
            </a:lvl1pPr>
          </a:lstStyle>
          <a:p>
            <a:pPr>
              <a:defRPr/>
            </a:pPr>
            <a:fld id="{C3548058-91E4-46C7-B46C-7BD5F7E17AC1}"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1951902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TW" altLang="en-US"/>
              <a:t>按一下以編輯母片標題樣式</a:t>
            </a:r>
            <a:endParaRPr lang="en-US"/>
          </a:p>
        </p:txBody>
      </p:sp>
      <p:sp>
        <p:nvSpPr>
          <p:cNvPr id="3"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4"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5" name="投影片編號版面配置區 17"/>
          <p:cNvSpPr>
            <a:spLocks noGrp="1"/>
          </p:cNvSpPr>
          <p:nvPr>
            <p:ph type="sldNum" sz="quarter" idx="12"/>
          </p:nvPr>
        </p:nvSpPr>
        <p:spPr/>
        <p:txBody>
          <a:bodyPr/>
          <a:lstStyle>
            <a:lvl1pPr>
              <a:defRPr/>
            </a:lvl1pPr>
          </a:lstStyle>
          <a:p>
            <a:pPr>
              <a:defRPr/>
            </a:pPr>
            <a:fld id="{852069FC-CC54-4B8F-A724-CD749895E95E}"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131521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3"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4" name="投影片編號版面配置區 17"/>
          <p:cNvSpPr>
            <a:spLocks noGrp="1"/>
          </p:cNvSpPr>
          <p:nvPr>
            <p:ph type="sldNum" sz="quarter" idx="12"/>
          </p:nvPr>
        </p:nvSpPr>
        <p:spPr/>
        <p:txBody>
          <a:bodyPr/>
          <a:lstStyle>
            <a:lvl1pPr>
              <a:defRPr/>
            </a:lvl1pPr>
          </a:lstStyle>
          <a:p>
            <a:pPr>
              <a:defRPr/>
            </a:pPr>
            <a:fld id="{0D37600E-1370-43FB-8D61-DD47B5B7E3E2}"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833748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TW" altLang="en-US"/>
              <a:t>按一下以編輯母片標題樣式</a:t>
            </a:r>
            <a:endParaRPr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TW" altLang="en-US"/>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6"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7" name="投影片編號版面配置區 17"/>
          <p:cNvSpPr>
            <a:spLocks noGrp="1"/>
          </p:cNvSpPr>
          <p:nvPr>
            <p:ph type="sldNum" sz="quarter" idx="12"/>
          </p:nvPr>
        </p:nvSpPr>
        <p:spPr/>
        <p:txBody>
          <a:bodyPr/>
          <a:lstStyle>
            <a:lvl1pPr>
              <a:defRPr/>
            </a:lvl1pPr>
          </a:lstStyle>
          <a:p>
            <a:pPr>
              <a:defRPr/>
            </a:pPr>
            <a:fld id="{65B9431A-A473-4A38-8C46-60CF5B605975}"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089037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剪去並圓角化單一角落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手繪多邊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a typeface="新細明體" charset="-120"/>
            </a:endParaRPr>
          </a:p>
        </p:txBody>
      </p:sp>
      <p:sp>
        <p:nvSpPr>
          <p:cNvPr id="8" name="手繪多邊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a typeface="新細明體" charset="-120"/>
            </a:endParaRPr>
          </a:p>
        </p:txBody>
      </p:sp>
      <p:sp>
        <p:nvSpPr>
          <p:cNvPr id="2" name="標題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TW" altLang="en-US"/>
              <a:t>按一下以編輯母片標題樣式</a:t>
            </a:r>
            <a:endParaRPr lang="en-US"/>
          </a:p>
        </p:txBody>
      </p:sp>
      <p:sp>
        <p:nvSpPr>
          <p:cNvPr id="4" name="文字版面配置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TW" altLang="en-US"/>
              <a:t>按一下以編輯母片文字樣式</a:t>
            </a:r>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TW" altLang="en-US" noProof="0"/>
              <a:t>按一下圖示以新增圖片</a:t>
            </a:r>
            <a:endParaRPr lang="en-US" noProof="0" dirty="0"/>
          </a:p>
        </p:txBody>
      </p:sp>
      <p:sp>
        <p:nvSpPr>
          <p:cNvPr id="9" name="日期版面配置區 4"/>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10"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11" name="投影片編號版面配置區 6"/>
          <p:cNvSpPr>
            <a:spLocks noGrp="1"/>
          </p:cNvSpPr>
          <p:nvPr>
            <p:ph type="sldNum" sz="quarter" idx="12"/>
          </p:nvPr>
        </p:nvSpPr>
        <p:spPr>
          <a:xfrm>
            <a:off x="8077200" y="6356350"/>
            <a:ext cx="609600" cy="365125"/>
          </a:xfrm>
        </p:spPr>
        <p:txBody>
          <a:bodyPr/>
          <a:lstStyle>
            <a:lvl1pPr>
              <a:defRPr/>
            </a:lvl1pPr>
          </a:lstStyle>
          <a:p>
            <a:pPr>
              <a:defRPr/>
            </a:pPr>
            <a:fld id="{579FF176-58AD-4A69-A12D-1C572163DCA7}"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15573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F7A54859-4289-48E3-931F-727EF477B5C5}"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3011328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028D73EC-2427-4D4F-8891-B898B97E3190}"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359870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a:t>按一下以編輯母片標題樣式</a:t>
            </a:r>
            <a:endParaRPr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a:t>按一下以編輯母片副標題樣式</a:t>
            </a:r>
            <a:endParaRPr lang="en-US"/>
          </a:p>
        </p:txBody>
      </p:sp>
      <p:sp>
        <p:nvSpPr>
          <p:cNvPr id="4" name="日期版面配置區 29"/>
          <p:cNvSpPr>
            <a:spLocks noGrp="1"/>
          </p:cNvSpPr>
          <p:nvPr>
            <p:ph type="dt" sz="half" idx="10"/>
          </p:nvPr>
        </p:nvSpPr>
        <p:spPr/>
        <p:txBody>
          <a:bodyPr/>
          <a:lstStyle>
            <a:lvl1pPr>
              <a:defRPr/>
            </a:lvl1pPr>
          </a:lstStyle>
          <a:p>
            <a:pPr>
              <a:defRPr/>
            </a:pPr>
            <a:endParaRPr lang="en-US" altLang="zh-TW">
              <a:solidFill>
                <a:srgbClr val="DBF5F9">
                  <a:shade val="90000"/>
                </a:srgbClr>
              </a:solidFill>
            </a:endParaRPr>
          </a:p>
        </p:txBody>
      </p:sp>
      <p:sp>
        <p:nvSpPr>
          <p:cNvPr id="5" name="頁尾版面配置區 18"/>
          <p:cNvSpPr>
            <a:spLocks noGrp="1"/>
          </p:cNvSpPr>
          <p:nvPr>
            <p:ph type="ftr" sz="quarter" idx="11"/>
          </p:nvPr>
        </p:nvSpPr>
        <p:spPr/>
        <p:txBody>
          <a:bodyPr/>
          <a:lstStyle>
            <a:lvl1pPr>
              <a:defRPr/>
            </a:lvl1pPr>
          </a:lstStyle>
          <a:p>
            <a:pPr>
              <a:defRPr/>
            </a:pPr>
            <a:endParaRPr lang="en-US" altLang="zh-TW">
              <a:solidFill>
                <a:srgbClr val="DBF5F9">
                  <a:shade val="90000"/>
                </a:srgbClr>
              </a:solidFill>
            </a:endParaRPr>
          </a:p>
        </p:txBody>
      </p:sp>
      <p:sp>
        <p:nvSpPr>
          <p:cNvPr id="6" name="投影片編號版面配置區 26"/>
          <p:cNvSpPr>
            <a:spLocks noGrp="1"/>
          </p:cNvSpPr>
          <p:nvPr>
            <p:ph type="sldNum" sz="quarter" idx="12"/>
          </p:nvPr>
        </p:nvSpPr>
        <p:spPr/>
        <p:txBody>
          <a:bodyPr/>
          <a:lstStyle>
            <a:lvl1pPr>
              <a:defRPr/>
            </a:lvl1pPr>
          </a:lstStyle>
          <a:p>
            <a:pPr>
              <a:defRPr/>
            </a:pPr>
            <a:fld id="{6EE695E0-8C29-4234-A16C-78FDE39EB8F6}" type="slidenum">
              <a:rPr lang="en-US" altLang="zh-TW">
                <a:solidFill>
                  <a:srgbClr val="DBF5F9">
                    <a:shade val="90000"/>
                  </a:srgbClr>
                </a:solidFill>
              </a:rPr>
              <a:pPr>
                <a:defRPr/>
              </a:pPr>
              <a:t>‹#›</a:t>
            </a:fld>
            <a:endParaRPr lang="en-US" altLang="zh-TW">
              <a:solidFill>
                <a:srgbClr val="DBF5F9">
                  <a:shade val="90000"/>
                </a:srgbClr>
              </a:solidFill>
            </a:endParaRPr>
          </a:p>
        </p:txBody>
      </p:sp>
    </p:spTree>
    <p:extLst>
      <p:ext uri="{BB962C8B-B14F-4D97-AF65-F5344CB8AC3E}">
        <p14:creationId xmlns:p14="http://schemas.microsoft.com/office/powerpoint/2010/main" val="93393916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113F9D31-A4CF-46FD-9642-D2B15F0CB874}"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3183269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solidFill>
                <a:srgbClr val="DBF5F9">
                  <a:shade val="90000"/>
                </a:srgb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solidFill>
                <a:srgbClr val="DBF5F9">
                  <a:shade val="90000"/>
                </a:srgb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C582524F-EADB-4F15-9979-2433737077FA}" type="slidenum">
              <a:rPr lang="en-US" altLang="zh-TW">
                <a:solidFill>
                  <a:srgbClr val="DBF5F9">
                    <a:shade val="90000"/>
                  </a:srgbClr>
                </a:solidFill>
              </a:rPr>
              <a:pPr>
                <a:defRPr/>
              </a:pPr>
              <a:t>‹#›</a:t>
            </a:fld>
            <a:endParaRPr lang="en-US" altLang="zh-TW">
              <a:solidFill>
                <a:srgbClr val="DBF5F9">
                  <a:shade val="90000"/>
                </a:srgbClr>
              </a:solidFill>
            </a:endParaRPr>
          </a:p>
        </p:txBody>
      </p:sp>
    </p:spTree>
    <p:extLst>
      <p:ext uri="{BB962C8B-B14F-4D97-AF65-F5344CB8AC3E}">
        <p14:creationId xmlns:p14="http://schemas.microsoft.com/office/powerpoint/2010/main" val="321299059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BD9844D-ACB7-44AA-82D5-47C529D1F4CA}" type="datetime1">
              <a:rPr lang="zh-TW" altLang="en-US" smtClean="0"/>
              <a:pPr/>
              <a:t>2021/1/5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0063435-CC91-4C20-8964-98B258FF3C6D}" type="slidenum">
              <a:rPr lang="zh-TW" altLang="en-US" smtClean="0"/>
              <a:pPr/>
              <a:t>‹#›</a:t>
            </a:fld>
            <a:endParaRPr lang="zh-TW" altLang="en-US"/>
          </a:p>
        </p:txBody>
      </p:sp>
    </p:spTree>
    <p:extLst>
      <p:ext uri="{BB962C8B-B14F-4D97-AF65-F5344CB8AC3E}">
        <p14:creationId xmlns:p14="http://schemas.microsoft.com/office/powerpoint/2010/main" val="1411585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6"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7" name="投影片編號版面配置區 17"/>
          <p:cNvSpPr>
            <a:spLocks noGrp="1"/>
          </p:cNvSpPr>
          <p:nvPr>
            <p:ph type="sldNum" sz="quarter" idx="12"/>
          </p:nvPr>
        </p:nvSpPr>
        <p:spPr/>
        <p:txBody>
          <a:bodyPr/>
          <a:lstStyle>
            <a:lvl1pPr>
              <a:defRPr/>
            </a:lvl1pPr>
          </a:lstStyle>
          <a:p>
            <a:pPr>
              <a:defRPr/>
            </a:pPr>
            <a:fld id="{BAB52DD5-1455-4007-9E1C-D69AFF88861F}"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1616329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8"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9" name="投影片編號版面配置區 17"/>
          <p:cNvSpPr>
            <a:spLocks noGrp="1"/>
          </p:cNvSpPr>
          <p:nvPr>
            <p:ph type="sldNum" sz="quarter" idx="12"/>
          </p:nvPr>
        </p:nvSpPr>
        <p:spPr/>
        <p:txBody>
          <a:bodyPr/>
          <a:lstStyle>
            <a:lvl1pPr>
              <a:defRPr/>
            </a:lvl1pPr>
          </a:lstStyle>
          <a:p>
            <a:pPr>
              <a:defRPr/>
            </a:pPr>
            <a:fld id="{C3548058-91E4-46C7-B46C-7BD5F7E17AC1}"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3357347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TW" altLang="en-US"/>
              <a:t>按一下以編輯母片標題樣式</a:t>
            </a:r>
            <a:endParaRPr lang="en-US"/>
          </a:p>
        </p:txBody>
      </p:sp>
      <p:sp>
        <p:nvSpPr>
          <p:cNvPr id="3"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4"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5" name="投影片編號版面配置區 17"/>
          <p:cNvSpPr>
            <a:spLocks noGrp="1"/>
          </p:cNvSpPr>
          <p:nvPr>
            <p:ph type="sldNum" sz="quarter" idx="12"/>
          </p:nvPr>
        </p:nvSpPr>
        <p:spPr/>
        <p:txBody>
          <a:bodyPr/>
          <a:lstStyle>
            <a:lvl1pPr>
              <a:defRPr/>
            </a:lvl1pPr>
          </a:lstStyle>
          <a:p>
            <a:pPr>
              <a:defRPr/>
            </a:pPr>
            <a:fld id="{852069FC-CC54-4B8F-A724-CD749895E95E}"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3750046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3"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4" name="投影片編號版面配置區 17"/>
          <p:cNvSpPr>
            <a:spLocks noGrp="1"/>
          </p:cNvSpPr>
          <p:nvPr>
            <p:ph type="sldNum" sz="quarter" idx="12"/>
          </p:nvPr>
        </p:nvSpPr>
        <p:spPr/>
        <p:txBody>
          <a:bodyPr/>
          <a:lstStyle>
            <a:lvl1pPr>
              <a:defRPr/>
            </a:lvl1pPr>
          </a:lstStyle>
          <a:p>
            <a:pPr>
              <a:defRPr/>
            </a:pPr>
            <a:fld id="{0D37600E-1370-43FB-8D61-DD47B5B7E3E2}"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4074221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TW" altLang="en-US"/>
              <a:t>按一下以編輯母片標題樣式</a:t>
            </a:r>
            <a:endParaRPr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TW" altLang="en-US"/>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6"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7" name="投影片編號版面配置區 17"/>
          <p:cNvSpPr>
            <a:spLocks noGrp="1"/>
          </p:cNvSpPr>
          <p:nvPr>
            <p:ph type="sldNum" sz="quarter" idx="12"/>
          </p:nvPr>
        </p:nvSpPr>
        <p:spPr/>
        <p:txBody>
          <a:bodyPr/>
          <a:lstStyle>
            <a:lvl1pPr>
              <a:defRPr/>
            </a:lvl1pPr>
          </a:lstStyle>
          <a:p>
            <a:pPr>
              <a:defRPr/>
            </a:pPr>
            <a:fld id="{65B9431A-A473-4A38-8C46-60CF5B605975}"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1000867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剪去並圓角化單一角落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手繪多邊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a typeface="新細明體" charset="-120"/>
            </a:endParaRPr>
          </a:p>
        </p:txBody>
      </p:sp>
      <p:sp>
        <p:nvSpPr>
          <p:cNvPr id="8" name="手繪多邊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a typeface="新細明體" charset="-120"/>
            </a:endParaRPr>
          </a:p>
        </p:txBody>
      </p:sp>
      <p:sp>
        <p:nvSpPr>
          <p:cNvPr id="2" name="標題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TW" altLang="en-US"/>
              <a:t>按一下以編輯母片標題樣式</a:t>
            </a:r>
            <a:endParaRPr lang="en-US"/>
          </a:p>
        </p:txBody>
      </p:sp>
      <p:sp>
        <p:nvSpPr>
          <p:cNvPr id="4" name="文字版面配置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TW" altLang="en-US"/>
              <a:t>按一下以編輯母片文字樣式</a:t>
            </a:r>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TW" altLang="en-US" noProof="0"/>
              <a:t>按一下圖示以新增圖片</a:t>
            </a:r>
            <a:endParaRPr lang="en-US" noProof="0" dirty="0"/>
          </a:p>
        </p:txBody>
      </p:sp>
      <p:sp>
        <p:nvSpPr>
          <p:cNvPr id="9" name="日期版面配置區 4"/>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10"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11" name="投影片編號版面配置區 6"/>
          <p:cNvSpPr>
            <a:spLocks noGrp="1"/>
          </p:cNvSpPr>
          <p:nvPr>
            <p:ph type="sldNum" sz="quarter" idx="12"/>
          </p:nvPr>
        </p:nvSpPr>
        <p:spPr>
          <a:xfrm>
            <a:off x="8077200" y="6356350"/>
            <a:ext cx="609600" cy="365125"/>
          </a:xfrm>
        </p:spPr>
        <p:txBody>
          <a:bodyPr/>
          <a:lstStyle>
            <a:lvl1pPr>
              <a:defRPr/>
            </a:lvl1pPr>
          </a:lstStyle>
          <a:p>
            <a:pPr>
              <a:defRPr/>
            </a:pPr>
            <a:fld id="{579FF176-58AD-4A69-A12D-1C572163DCA7}"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550353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F7A54859-4289-48E3-931F-727EF477B5C5}"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3375232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028D73EC-2427-4D4F-8891-B898B97E3190}" type="slidenum">
              <a:rPr lang="en-US" altLang="zh-TW">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57860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395536" y="274638"/>
            <a:ext cx="8424936" cy="778098"/>
          </a:xfrm>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9BF6D752-32D5-443A-BDA2-013AC32EC77D}" type="datetime1">
              <a:rPr lang="zh-TW" altLang="en-US" smtClean="0"/>
              <a:pPr/>
              <a:t>2021/1/5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0063435-CC91-4C20-8964-98B258FF3C6D}" type="slidenum">
              <a:rPr lang="zh-TW" altLang="en-US" smtClean="0"/>
              <a:pPr/>
              <a:t>‹#›</a:t>
            </a:fld>
            <a:endParaRPr lang="zh-TW" altLang="en-US"/>
          </a:p>
        </p:txBody>
      </p:sp>
      <p:cxnSp>
        <p:nvCxnSpPr>
          <p:cNvPr id="6" name="直線接點 5"/>
          <p:cNvCxnSpPr/>
          <p:nvPr userDrawn="1"/>
        </p:nvCxnSpPr>
        <p:spPr>
          <a:xfrm>
            <a:off x="395536" y="1124744"/>
            <a:ext cx="8424936" cy="0"/>
          </a:xfrm>
          <a:prstGeom prst="line">
            <a:avLst/>
          </a:prstGeom>
          <a:ln w="6350">
            <a:solidFill>
              <a:srgbClr val="9E000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03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DFDFBEA-4D83-4098-960C-B6C0C61D64FD}" type="datetime1">
              <a:rPr lang="zh-TW" altLang="en-US" smtClean="0"/>
              <a:pPr/>
              <a:t>2021/1/5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0063435-CC91-4C20-8964-98B258FF3C6D}" type="slidenum">
              <a:rPr lang="zh-TW" altLang="en-US" smtClean="0"/>
              <a:pPr/>
              <a:t>‹#›</a:t>
            </a:fld>
            <a:endParaRPr lang="zh-TW" altLang="en-US"/>
          </a:p>
        </p:txBody>
      </p:sp>
    </p:spTree>
    <p:extLst>
      <p:ext uri="{BB962C8B-B14F-4D97-AF65-F5344CB8AC3E}">
        <p14:creationId xmlns:p14="http://schemas.microsoft.com/office/powerpoint/2010/main" val="144071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lgn="ct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nchor="ctr"/>
          <a:lstStyle>
            <a:lvl1pPr marL="0" indent="0" algn="ctr">
              <a:buNone/>
              <a:defRPr b="0">
                <a:solidFill>
                  <a:schemeClr val="bg1"/>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6" name="投影片編號版面配置區 5"/>
          <p:cNvSpPr>
            <a:spLocks noGrp="1"/>
          </p:cNvSpPr>
          <p:nvPr>
            <p:ph type="sldNum" sz="quarter" idx="12"/>
          </p:nvPr>
        </p:nvSpPr>
        <p:spPr/>
        <p:txBody>
          <a:bodyPr/>
          <a:lstStyle/>
          <a:p>
            <a:fld id="{F0063435-CC91-4C20-8964-98B258FF3C6D}" type="slidenum">
              <a:rPr lang="zh-TW" altLang="en-US" smtClean="0"/>
              <a:pPr/>
              <a:t>‹#›</a:t>
            </a:fld>
            <a:endParaRPr lang="zh-TW" altLang="en-US"/>
          </a:p>
        </p:txBody>
      </p:sp>
      <p:cxnSp>
        <p:nvCxnSpPr>
          <p:cNvPr id="51" name="直線接點 50"/>
          <p:cNvCxnSpPr/>
          <p:nvPr userDrawn="1"/>
        </p:nvCxnSpPr>
        <p:spPr>
          <a:xfrm>
            <a:off x="611560" y="1988840"/>
            <a:ext cx="7916490" cy="0"/>
          </a:xfrm>
          <a:prstGeom prst="line">
            <a:avLst/>
          </a:prstGeom>
          <a:ln w="19050">
            <a:solidFill>
              <a:schemeClr val="accent1">
                <a:lumMod val="75000"/>
              </a:schemeClr>
            </a:solidFill>
            <a:headEnd type="oval"/>
            <a:tailEnd type="oval"/>
          </a:ln>
        </p:spPr>
        <p:style>
          <a:lnRef idx="1">
            <a:schemeClr val="accent6"/>
          </a:lnRef>
          <a:fillRef idx="0">
            <a:schemeClr val="accent6"/>
          </a:fillRef>
          <a:effectRef idx="0">
            <a:schemeClr val="accent6"/>
          </a:effectRef>
          <a:fontRef idx="minor">
            <a:schemeClr val="tx1"/>
          </a:fontRef>
        </p:style>
      </p:cxnSp>
      <p:cxnSp>
        <p:nvCxnSpPr>
          <p:cNvPr id="52" name="直線接點 51"/>
          <p:cNvCxnSpPr/>
          <p:nvPr userDrawn="1"/>
        </p:nvCxnSpPr>
        <p:spPr>
          <a:xfrm>
            <a:off x="627146" y="3789040"/>
            <a:ext cx="7916490" cy="0"/>
          </a:xfrm>
          <a:prstGeom prst="line">
            <a:avLst/>
          </a:prstGeom>
          <a:ln w="1905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3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74040" y="193466"/>
            <a:ext cx="8363272" cy="653975"/>
          </a:xfrm>
        </p:spPr>
        <p:txBody>
          <a:bodyPr/>
          <a:lstStyle/>
          <a:p>
            <a:r>
              <a:rPr lang="zh-TW" altLang="en-US" dirty="0"/>
              <a:t>按一下以編輯母片標題樣式</a:t>
            </a:r>
          </a:p>
        </p:txBody>
      </p:sp>
      <p:sp>
        <p:nvSpPr>
          <p:cNvPr id="3" name="內容版面配置區 2"/>
          <p:cNvSpPr>
            <a:spLocks noGrp="1"/>
          </p:cNvSpPr>
          <p:nvPr>
            <p:ph idx="1"/>
          </p:nvPr>
        </p:nvSpPr>
        <p:spPr>
          <a:xfrm>
            <a:off x="457200" y="1032844"/>
            <a:ext cx="8363272" cy="5348484"/>
          </a:xfrm>
        </p:spPr>
        <p:txBody>
          <a:bodyPr/>
          <a:lstStyle>
            <a:lvl1pPr marL="468000" indent="-468000" algn="just">
              <a:spcBef>
                <a:spcPts val="600"/>
              </a:spcBef>
              <a:defRPr>
                <a:latin typeface="Times New Roman" pitchFamily="18" charset="0"/>
                <a:cs typeface="Times New Roman" pitchFamily="18" charset="0"/>
              </a:defRPr>
            </a:lvl1pPr>
            <a:lvl2pPr marL="864000" indent="-263525" algn="just">
              <a:spcBef>
                <a:spcPts val="600"/>
              </a:spcBef>
              <a:defRPr>
                <a:latin typeface="Times New Roman" pitchFamily="18" charset="0"/>
                <a:cs typeface="Times New Roman" pitchFamily="18" charset="0"/>
              </a:defRPr>
            </a:lvl2pPr>
            <a:lvl3pPr marL="1255713" indent="-287338" algn="just">
              <a:spcBef>
                <a:spcPts val="600"/>
              </a:spcBef>
              <a:buFont typeface="Wingdings 3" panose="05040102010807070707" pitchFamily="18" charset="2"/>
              <a:buChar char="}"/>
              <a:defRPr>
                <a:latin typeface="Times New Roman" pitchFamily="18" charset="0"/>
                <a:cs typeface="Times New Roman" pitchFamily="18" charset="0"/>
              </a:defRPr>
            </a:lvl3pPr>
            <a:lvl4pPr marL="1600200" indent="-228600" algn="just">
              <a:spcBef>
                <a:spcPts val="600"/>
              </a:spcBef>
              <a:buFont typeface="Wingdings" panose="05000000000000000000" pitchFamily="2" charset="2"/>
              <a:buChar char=""/>
              <a:defRPr>
                <a:latin typeface="Times New Roman" pitchFamily="18" charset="0"/>
                <a:cs typeface="Times New Roman" pitchFamily="18" charset="0"/>
              </a:defRPr>
            </a:lvl4pPr>
            <a:lvl5pPr marL="2057400" indent="-228600" algn="just">
              <a:spcBef>
                <a:spcPts val="600"/>
              </a:spcBef>
              <a:buFont typeface="Times New Roman" panose="02020603050405020304" pitchFamily="18" charset="0"/>
              <a:buChar char="•"/>
              <a:defRPr>
                <a:latin typeface="Times New Roman" pitchFamily="18" charset="0"/>
                <a:cs typeface="Times New Roman"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p>
            <a:fld id="{A98524B5-1BB6-40D4-96A3-552874CA8BB4}" type="datetime1">
              <a:rPr lang="zh-TW" altLang="en-US" smtClean="0"/>
              <a:pPr/>
              <a:t>2021/1/5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8322475" y="6453336"/>
            <a:ext cx="514837" cy="196131"/>
          </a:xfrm>
        </p:spPr>
        <p:txBody>
          <a:bodyPr/>
          <a:lstStyle>
            <a:lvl1pPr>
              <a:defRPr>
                <a:latin typeface="Century Gothic" panose="020B0502020202020204" pitchFamily="34" charset="0"/>
              </a:defRPr>
            </a:lvl1pPr>
          </a:lstStyle>
          <a:p>
            <a:fld id="{F0063435-CC91-4C20-8964-98B258FF3C6D}" type="slidenum">
              <a:rPr lang="zh-TW" altLang="en-US" smtClean="0"/>
              <a:pPr/>
              <a:t>‹#›</a:t>
            </a:fld>
            <a:endParaRPr lang="zh-TW" altLang="en-US"/>
          </a:p>
        </p:txBody>
      </p:sp>
      <p:cxnSp>
        <p:nvCxnSpPr>
          <p:cNvPr id="7" name="直線接點 6"/>
          <p:cNvCxnSpPr/>
          <p:nvPr userDrawn="1"/>
        </p:nvCxnSpPr>
        <p:spPr>
          <a:xfrm>
            <a:off x="395536" y="980728"/>
            <a:ext cx="8496000" cy="0"/>
          </a:xfrm>
          <a:prstGeom prst="line">
            <a:avLst/>
          </a:prstGeom>
          <a:ln w="1905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37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BD9844D-ACB7-44AA-82D5-47C529D1F4CA}" type="datetime1">
              <a:rPr lang="zh-TW" altLang="en-US" smtClean="0"/>
              <a:pPr/>
              <a:t>2021/1/5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0063435-CC91-4C20-8964-98B258FF3C6D}" type="slidenum">
              <a:rPr lang="zh-TW" altLang="en-US" smtClean="0"/>
              <a:pPr/>
              <a:t>‹#›</a:t>
            </a:fld>
            <a:endParaRPr lang="zh-TW" altLang="en-US"/>
          </a:p>
        </p:txBody>
      </p:sp>
    </p:spTree>
    <p:extLst>
      <p:ext uri="{BB962C8B-B14F-4D97-AF65-F5344CB8AC3E}">
        <p14:creationId xmlns:p14="http://schemas.microsoft.com/office/powerpoint/2010/main" val="239580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395536" y="274638"/>
            <a:ext cx="8424936" cy="778098"/>
          </a:xfrm>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9BF6D752-32D5-443A-BDA2-013AC32EC77D}" type="datetime1">
              <a:rPr lang="zh-TW" altLang="en-US" smtClean="0"/>
              <a:pPr/>
              <a:t>2021/1/5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0063435-CC91-4C20-8964-98B258FF3C6D}" type="slidenum">
              <a:rPr lang="zh-TW" altLang="en-US" smtClean="0"/>
              <a:pPr/>
              <a:t>‹#›</a:t>
            </a:fld>
            <a:endParaRPr lang="zh-TW" altLang="en-US"/>
          </a:p>
        </p:txBody>
      </p:sp>
      <p:cxnSp>
        <p:nvCxnSpPr>
          <p:cNvPr id="6" name="直線接點 5"/>
          <p:cNvCxnSpPr/>
          <p:nvPr userDrawn="1"/>
        </p:nvCxnSpPr>
        <p:spPr>
          <a:xfrm>
            <a:off x="395536" y="1124744"/>
            <a:ext cx="8424936" cy="0"/>
          </a:xfrm>
          <a:prstGeom prst="line">
            <a:avLst/>
          </a:prstGeom>
          <a:ln w="6350">
            <a:solidFill>
              <a:srgbClr val="9E000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46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3.xml"/><Relationship Id="rId7"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bright="100000"/>
          </a:blip>
          <a:srcRect/>
          <a:tile tx="0" ty="0" sx="100000" sy="100000" flip="none" algn="tl"/>
        </a:blipFill>
        <a:effectLst/>
      </p:bgPr>
    </p:bg>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457200" y="1600200"/>
            <a:ext cx="8229600" cy="4708525"/>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DAF1F-66AA-40CA-AD9A-CB7B603D2790}" type="datetime1">
              <a:rPr lang="zh-TW" altLang="en-US" smtClean="0"/>
              <a:pPr/>
              <a:t>2021/1/5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527740" y="6659413"/>
            <a:ext cx="383543" cy="124123"/>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F0063435-CC91-4C20-8964-98B258FF3C6D}" type="slidenum">
              <a:rPr lang="zh-TW" altLang="en-US" smtClean="0"/>
              <a:pPr/>
              <a:t>‹#›</a:t>
            </a:fld>
            <a:endParaRPr lang="zh-TW" altLang="en-US" dirty="0"/>
          </a:p>
        </p:txBody>
      </p:sp>
      <p:pic>
        <p:nvPicPr>
          <p:cNvPr id="51" name="Picture 7" descr="logo2"/>
          <p:cNvPicPr>
            <a:picLocks noChangeAspect="1" noChangeArrowheads="1"/>
          </p:cNvPicPr>
          <p:nvPr userDrawn="1"/>
        </p:nvPicPr>
        <p:blipFill>
          <a:blip r:embed="rId9" cstate="print"/>
          <a:srcRect/>
          <a:stretch>
            <a:fillRect/>
          </a:stretch>
        </p:blipFill>
        <p:spPr bwMode="auto">
          <a:xfrm>
            <a:off x="7910772" y="6341813"/>
            <a:ext cx="1036735" cy="360000"/>
          </a:xfrm>
          <a:prstGeom prst="rect">
            <a:avLst/>
          </a:prstGeom>
          <a:noFill/>
          <a:ln w="9525">
            <a:noFill/>
            <a:miter lim="800000"/>
            <a:headEnd/>
            <a:tailEnd/>
          </a:ln>
        </p:spPr>
      </p:pic>
    </p:spTree>
    <p:extLst>
      <p:ext uri="{BB962C8B-B14F-4D97-AF65-F5344CB8AC3E}">
        <p14:creationId xmlns:p14="http://schemas.microsoft.com/office/powerpoint/2010/main" val="1812561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l" defTabSz="914400" rtl="0" eaLnBrk="1" latinLnBrk="0" hangingPunct="1">
        <a:spcBef>
          <a:spcPct val="0"/>
        </a:spcBef>
        <a:buNone/>
        <a:defRPr sz="4400" kern="1200">
          <a:solidFill>
            <a:schemeClr val="bg1"/>
          </a:solidFill>
          <a:latin typeface="標楷體" pitchFamily="65" charset="-120"/>
          <a:ea typeface="標楷體" pitchFamily="65" charset="-120"/>
          <a:cs typeface="+mj-cs"/>
        </a:defRPr>
      </a:lvl1pPr>
    </p:titleStyle>
    <p:bodyStyle>
      <a:lvl1pPr marL="442913" indent="-442913" algn="just" defTabSz="914400" rtl="0" eaLnBrk="1" latinLnBrk="0" hangingPunct="0">
        <a:spcBef>
          <a:spcPct val="20000"/>
        </a:spcBef>
        <a:buFont typeface="Wingdings" pitchFamily="2" charset="2"/>
        <a:buChar char=""/>
        <a:defRPr sz="3200" b="1" kern="1200">
          <a:solidFill>
            <a:schemeClr val="bg1"/>
          </a:solidFill>
          <a:latin typeface="Times New Roman" pitchFamily="18" charset="0"/>
          <a:ea typeface="標楷體" pitchFamily="65" charset="-120"/>
          <a:cs typeface="Times New Roman" pitchFamily="18" charset="0"/>
        </a:defRPr>
      </a:lvl1pPr>
      <a:lvl2pPr marL="804863" indent="-266700" algn="just" defTabSz="914400" rtl="0" eaLnBrk="1" latinLnBrk="0" hangingPunct="0">
        <a:spcBef>
          <a:spcPts val="1200"/>
        </a:spcBef>
        <a:buFont typeface="Wingdings 2" pitchFamily="18" charset="2"/>
        <a:buChar char=""/>
        <a:defRPr sz="2800" kern="1200">
          <a:solidFill>
            <a:schemeClr val="bg1"/>
          </a:solidFill>
          <a:latin typeface="Times New Roman" pitchFamily="18" charset="0"/>
          <a:ea typeface="標楷體" pitchFamily="65" charset="-120"/>
          <a:cs typeface="Times New Roman" pitchFamily="18" charset="0"/>
        </a:defRPr>
      </a:lvl2pPr>
      <a:lvl3pPr marL="1143000" indent="-246063" algn="just" defTabSz="914400" rtl="0" eaLnBrk="1" latinLnBrk="0" hangingPunct="0">
        <a:spcBef>
          <a:spcPts val="1200"/>
        </a:spcBef>
        <a:buFont typeface="Wingdings 3" panose="05040102010807070707" pitchFamily="18" charset="2"/>
        <a:buChar char=""/>
        <a:defRPr sz="2400" kern="1200">
          <a:solidFill>
            <a:schemeClr val="bg1"/>
          </a:solidFill>
          <a:latin typeface="Times New Roman" pitchFamily="18" charset="0"/>
          <a:ea typeface="標楷體" pitchFamily="65" charset="-120"/>
          <a:cs typeface="Times New Roman" pitchFamily="18" charset="0"/>
        </a:defRPr>
      </a:lvl3pPr>
      <a:lvl4pPr marL="1600200" indent="-228600" algn="just" defTabSz="914400" rtl="0" eaLnBrk="1" latinLnBrk="0" hangingPunct="0">
        <a:spcBef>
          <a:spcPts val="1200"/>
        </a:spcBef>
        <a:buFont typeface="Wingdings" panose="05000000000000000000" pitchFamily="2" charset="2"/>
        <a:buChar char="§"/>
        <a:defRPr sz="2000" kern="1200">
          <a:solidFill>
            <a:schemeClr val="bg1"/>
          </a:solidFill>
          <a:latin typeface="Times New Roman" pitchFamily="18" charset="0"/>
          <a:ea typeface="+mn-ea"/>
          <a:cs typeface="Times New Roman" pitchFamily="18" charset="0"/>
        </a:defRPr>
      </a:lvl4pPr>
      <a:lvl5pPr marL="2057400" indent="-228600" algn="just" defTabSz="914400" rtl="0" eaLnBrk="1" latinLnBrk="0" hangingPunct="0">
        <a:spcBef>
          <a:spcPts val="1200"/>
        </a:spcBef>
        <a:buFont typeface="Times New Roman" panose="02020603050405020304" pitchFamily="18" charset="0"/>
        <a:buChar char="•"/>
        <a:defRPr sz="2000" kern="1200">
          <a:solidFill>
            <a:schemeClr val="bg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bright="100000"/>
          </a:blip>
          <a:srcRect/>
          <a:tile tx="0" ty="0" sx="100000" sy="100000" flip="none" algn="tl"/>
        </a:blipFill>
        <a:effectLst/>
      </p:bgPr>
    </p:bg>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457200" y="1600200"/>
            <a:ext cx="8229600" cy="4708525"/>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DAF1F-66AA-40CA-AD9A-CB7B603D2790}" type="datetime1">
              <a:rPr lang="zh-TW" altLang="en-US" smtClean="0"/>
              <a:pPr/>
              <a:t>2021/1/5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527740" y="6659413"/>
            <a:ext cx="383543" cy="124123"/>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F0063435-CC91-4C20-8964-98B258FF3C6D}" type="slidenum">
              <a:rPr lang="zh-TW" altLang="en-US" smtClean="0"/>
              <a:pPr/>
              <a:t>‹#›</a:t>
            </a:fld>
            <a:endParaRPr lang="zh-TW" altLang="en-US" dirty="0"/>
          </a:p>
        </p:txBody>
      </p:sp>
      <p:pic>
        <p:nvPicPr>
          <p:cNvPr id="51" name="Picture 7" descr="logo2"/>
          <p:cNvPicPr>
            <a:picLocks noChangeAspect="1" noChangeArrowheads="1"/>
          </p:cNvPicPr>
          <p:nvPr userDrawn="1"/>
        </p:nvPicPr>
        <p:blipFill>
          <a:blip r:embed="rId9" cstate="print"/>
          <a:srcRect/>
          <a:stretch>
            <a:fillRect/>
          </a:stretch>
        </p:blipFill>
        <p:spPr bwMode="auto">
          <a:xfrm>
            <a:off x="7910772" y="6341813"/>
            <a:ext cx="1036735" cy="360000"/>
          </a:xfrm>
          <a:prstGeom prst="rect">
            <a:avLst/>
          </a:prstGeom>
          <a:noFill/>
          <a:ln w="9525">
            <a:noFill/>
            <a:miter lim="800000"/>
            <a:headEnd/>
            <a:tailEnd/>
          </a:ln>
        </p:spPr>
      </p:pic>
    </p:spTree>
    <p:extLst>
      <p:ext uri="{BB962C8B-B14F-4D97-AF65-F5344CB8AC3E}">
        <p14:creationId xmlns:p14="http://schemas.microsoft.com/office/powerpoint/2010/main" val="173745607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hdr="0" ftr="0" dt="0"/>
  <p:txStyles>
    <p:titleStyle>
      <a:lvl1pPr algn="l" defTabSz="914400" rtl="0" eaLnBrk="1" latinLnBrk="0" hangingPunct="1">
        <a:spcBef>
          <a:spcPct val="0"/>
        </a:spcBef>
        <a:buNone/>
        <a:defRPr sz="4400" kern="1200">
          <a:solidFill>
            <a:schemeClr val="bg1"/>
          </a:solidFill>
          <a:latin typeface="標楷體" pitchFamily="65" charset="-120"/>
          <a:ea typeface="標楷體" pitchFamily="65" charset="-120"/>
          <a:cs typeface="+mj-cs"/>
        </a:defRPr>
      </a:lvl1pPr>
    </p:titleStyle>
    <p:bodyStyle>
      <a:lvl1pPr marL="442913" indent="-442913" algn="just" defTabSz="914400" rtl="0" eaLnBrk="1" latinLnBrk="0" hangingPunct="0">
        <a:spcBef>
          <a:spcPct val="20000"/>
        </a:spcBef>
        <a:buFont typeface="Wingdings" pitchFamily="2" charset="2"/>
        <a:buChar char=""/>
        <a:defRPr sz="3200" b="1" kern="1200">
          <a:solidFill>
            <a:schemeClr val="bg1"/>
          </a:solidFill>
          <a:latin typeface="Times New Roman" pitchFamily="18" charset="0"/>
          <a:ea typeface="標楷體" pitchFamily="65" charset="-120"/>
          <a:cs typeface="Times New Roman" pitchFamily="18" charset="0"/>
        </a:defRPr>
      </a:lvl1pPr>
      <a:lvl2pPr marL="804863" indent="-266700" algn="just" defTabSz="914400" rtl="0" eaLnBrk="1" latinLnBrk="0" hangingPunct="0">
        <a:spcBef>
          <a:spcPts val="1200"/>
        </a:spcBef>
        <a:buFont typeface="Wingdings 2" pitchFamily="18" charset="2"/>
        <a:buChar char=""/>
        <a:defRPr sz="2800" kern="1200">
          <a:solidFill>
            <a:schemeClr val="bg1"/>
          </a:solidFill>
          <a:latin typeface="Times New Roman" pitchFamily="18" charset="0"/>
          <a:ea typeface="標楷體" pitchFamily="65" charset="-120"/>
          <a:cs typeface="Times New Roman" pitchFamily="18" charset="0"/>
        </a:defRPr>
      </a:lvl2pPr>
      <a:lvl3pPr marL="1143000" indent="-246063" algn="just" defTabSz="914400" rtl="0" eaLnBrk="1" latinLnBrk="0" hangingPunct="0">
        <a:spcBef>
          <a:spcPts val="1200"/>
        </a:spcBef>
        <a:buFont typeface="Wingdings 3" panose="05040102010807070707" pitchFamily="18" charset="2"/>
        <a:buChar char=""/>
        <a:defRPr sz="2400" kern="1200">
          <a:solidFill>
            <a:schemeClr val="bg1"/>
          </a:solidFill>
          <a:latin typeface="Times New Roman" pitchFamily="18" charset="0"/>
          <a:ea typeface="標楷體" pitchFamily="65" charset="-120"/>
          <a:cs typeface="Times New Roman" pitchFamily="18" charset="0"/>
        </a:defRPr>
      </a:lvl3pPr>
      <a:lvl4pPr marL="1600200" indent="-228600" algn="just" defTabSz="914400" rtl="0" eaLnBrk="1" latinLnBrk="0" hangingPunct="0">
        <a:spcBef>
          <a:spcPts val="1200"/>
        </a:spcBef>
        <a:buFont typeface="Wingdings" panose="05000000000000000000" pitchFamily="2" charset="2"/>
        <a:buChar char="§"/>
        <a:defRPr sz="2000" kern="1200">
          <a:solidFill>
            <a:schemeClr val="bg1"/>
          </a:solidFill>
          <a:latin typeface="Times New Roman" pitchFamily="18" charset="0"/>
          <a:ea typeface="+mn-ea"/>
          <a:cs typeface="Times New Roman" pitchFamily="18" charset="0"/>
        </a:defRPr>
      </a:lvl4pPr>
      <a:lvl5pPr marL="2057400" indent="-228600" algn="just" defTabSz="914400" rtl="0" eaLnBrk="1" latinLnBrk="0" hangingPunct="0">
        <a:spcBef>
          <a:spcPts val="1200"/>
        </a:spcBef>
        <a:buFont typeface="Times New Roman" panose="02020603050405020304" pitchFamily="18" charset="0"/>
        <a:buChar char="•"/>
        <a:defRPr sz="2000" kern="1200">
          <a:solidFill>
            <a:schemeClr val="bg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bright="100000"/>
          </a:blip>
          <a:srcRect/>
          <a:tile tx="0" ty="0" sx="100000" sy="100000" flip="none" algn="tl"/>
        </a:blipFill>
        <a:effectLst/>
      </p:bgPr>
    </p:bg>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457200" y="1600200"/>
            <a:ext cx="8229600" cy="4708525"/>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DAF1F-66AA-40CA-AD9A-CB7B603D2790}" type="datetime1">
              <a:rPr lang="zh-TW" altLang="en-US" smtClean="0"/>
              <a:pPr/>
              <a:t>2021/1/5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527740" y="6659413"/>
            <a:ext cx="383543" cy="124123"/>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F0063435-CC91-4C20-8964-98B258FF3C6D}" type="slidenum">
              <a:rPr lang="zh-TW" altLang="en-US" smtClean="0"/>
              <a:pPr/>
              <a:t>‹#›</a:t>
            </a:fld>
            <a:endParaRPr lang="zh-TW" altLang="en-US" dirty="0"/>
          </a:p>
        </p:txBody>
      </p:sp>
      <p:pic>
        <p:nvPicPr>
          <p:cNvPr id="51" name="Picture 7" descr="logo2"/>
          <p:cNvPicPr>
            <a:picLocks noChangeAspect="1" noChangeArrowheads="1"/>
          </p:cNvPicPr>
          <p:nvPr userDrawn="1"/>
        </p:nvPicPr>
        <p:blipFill>
          <a:blip r:embed="rId9" cstate="print"/>
          <a:srcRect/>
          <a:stretch>
            <a:fillRect/>
          </a:stretch>
        </p:blipFill>
        <p:spPr bwMode="auto">
          <a:xfrm>
            <a:off x="7910772" y="6341813"/>
            <a:ext cx="1036735" cy="360000"/>
          </a:xfrm>
          <a:prstGeom prst="rect">
            <a:avLst/>
          </a:prstGeom>
          <a:noFill/>
          <a:ln w="9525">
            <a:noFill/>
            <a:miter lim="800000"/>
            <a:headEnd/>
            <a:tailEnd/>
          </a:ln>
        </p:spPr>
      </p:pic>
    </p:spTree>
    <p:extLst>
      <p:ext uri="{BB962C8B-B14F-4D97-AF65-F5344CB8AC3E}">
        <p14:creationId xmlns:p14="http://schemas.microsoft.com/office/powerpoint/2010/main" val="27159857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l" defTabSz="914400" rtl="0" eaLnBrk="1" latinLnBrk="0" hangingPunct="1">
        <a:spcBef>
          <a:spcPct val="0"/>
        </a:spcBef>
        <a:buNone/>
        <a:defRPr sz="4400" kern="1200">
          <a:solidFill>
            <a:schemeClr val="bg1"/>
          </a:solidFill>
          <a:latin typeface="標楷體" pitchFamily="65" charset="-120"/>
          <a:ea typeface="標楷體" pitchFamily="65" charset="-120"/>
          <a:cs typeface="+mj-cs"/>
        </a:defRPr>
      </a:lvl1pPr>
    </p:titleStyle>
    <p:bodyStyle>
      <a:lvl1pPr marL="442913" indent="-442913" algn="just" defTabSz="914400" rtl="0" eaLnBrk="1" latinLnBrk="0" hangingPunct="0">
        <a:spcBef>
          <a:spcPct val="20000"/>
        </a:spcBef>
        <a:buFont typeface="Wingdings" pitchFamily="2" charset="2"/>
        <a:buChar char=""/>
        <a:defRPr sz="3200" b="1" kern="1200">
          <a:solidFill>
            <a:schemeClr val="bg1"/>
          </a:solidFill>
          <a:latin typeface="Times New Roman" pitchFamily="18" charset="0"/>
          <a:ea typeface="標楷體" pitchFamily="65" charset="-120"/>
          <a:cs typeface="Times New Roman" pitchFamily="18" charset="0"/>
        </a:defRPr>
      </a:lvl1pPr>
      <a:lvl2pPr marL="804863" indent="-266700" algn="just" defTabSz="914400" rtl="0" eaLnBrk="1" latinLnBrk="0" hangingPunct="0">
        <a:spcBef>
          <a:spcPts val="1200"/>
        </a:spcBef>
        <a:buFont typeface="Wingdings 2" pitchFamily="18" charset="2"/>
        <a:buChar char=""/>
        <a:defRPr sz="2800" kern="1200">
          <a:solidFill>
            <a:schemeClr val="bg1"/>
          </a:solidFill>
          <a:latin typeface="Times New Roman" pitchFamily="18" charset="0"/>
          <a:ea typeface="標楷體" pitchFamily="65" charset="-120"/>
          <a:cs typeface="Times New Roman" pitchFamily="18" charset="0"/>
        </a:defRPr>
      </a:lvl2pPr>
      <a:lvl3pPr marL="1143000" indent="-246063" algn="just" defTabSz="914400" rtl="0" eaLnBrk="1" latinLnBrk="0" hangingPunct="0">
        <a:spcBef>
          <a:spcPts val="1200"/>
        </a:spcBef>
        <a:buFont typeface="Wingdings 3" panose="05040102010807070707" pitchFamily="18" charset="2"/>
        <a:buChar char=""/>
        <a:defRPr sz="2400" kern="1200">
          <a:solidFill>
            <a:schemeClr val="bg1"/>
          </a:solidFill>
          <a:latin typeface="Times New Roman" pitchFamily="18" charset="0"/>
          <a:ea typeface="標楷體" pitchFamily="65" charset="-120"/>
          <a:cs typeface="Times New Roman" pitchFamily="18" charset="0"/>
        </a:defRPr>
      </a:lvl3pPr>
      <a:lvl4pPr marL="1600200" indent="-228600" algn="just" defTabSz="914400" rtl="0" eaLnBrk="1" latinLnBrk="0" hangingPunct="0">
        <a:spcBef>
          <a:spcPts val="1200"/>
        </a:spcBef>
        <a:buFont typeface="Wingdings" panose="05000000000000000000" pitchFamily="2" charset="2"/>
        <a:buChar char="§"/>
        <a:defRPr sz="2000" kern="1200">
          <a:solidFill>
            <a:schemeClr val="bg1"/>
          </a:solidFill>
          <a:latin typeface="Times New Roman" pitchFamily="18" charset="0"/>
          <a:ea typeface="+mn-ea"/>
          <a:cs typeface="Times New Roman" pitchFamily="18" charset="0"/>
        </a:defRPr>
      </a:lvl4pPr>
      <a:lvl5pPr marL="2057400" indent="-228600" algn="just" defTabSz="914400" rtl="0" eaLnBrk="1" latinLnBrk="0" hangingPunct="0">
        <a:spcBef>
          <a:spcPts val="1200"/>
        </a:spcBef>
        <a:buFont typeface="Times New Roman" panose="02020603050405020304" pitchFamily="18" charset="0"/>
        <a:buChar char="•"/>
        <a:defRPr sz="2000" kern="1200">
          <a:solidFill>
            <a:schemeClr val="bg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a typeface="新細明體" charset="-120"/>
            </a:endParaRPr>
          </a:p>
        </p:txBody>
      </p:sp>
      <p:sp>
        <p:nvSpPr>
          <p:cNvPr id="8"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a typeface="新細明體" charset="-120"/>
            </a:endParaRPr>
          </a:p>
        </p:txBody>
      </p:sp>
      <p:sp>
        <p:nvSpPr>
          <p:cNvPr id="1028" name="標題版面配置區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TW" altLang="en-US"/>
              <a:t>按一下以編輯母片標題樣式</a:t>
            </a:r>
            <a:endParaRPr lang="en-US"/>
          </a:p>
        </p:txBody>
      </p:sp>
      <p:sp>
        <p:nvSpPr>
          <p:cNvPr id="1029" name="文字版面配置區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新細明體" pitchFamily="18" charset="-120"/>
              </a:defRPr>
            </a:lvl1pPr>
          </a:lstStyle>
          <a:p>
            <a:pPr fontAlgn="base">
              <a:spcBef>
                <a:spcPct val="0"/>
              </a:spcBef>
              <a:spcAft>
                <a:spcPct val="0"/>
              </a:spcAft>
              <a:defRPr/>
            </a:pPr>
            <a:endParaRPr lang="en-US" altLang="zh-TW">
              <a:solidFill>
                <a:srgbClr val="04617B">
                  <a:shade val="90000"/>
                </a:srgbClr>
              </a:solidFill>
              <a:latin typeface="Times New Roman" pitchFamily="18" charset="0"/>
            </a:endParaRPr>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新細明體" pitchFamily="18" charset="-120"/>
              </a:defRPr>
            </a:lvl1pPr>
          </a:lstStyle>
          <a:p>
            <a:pPr fontAlgn="base">
              <a:spcBef>
                <a:spcPct val="0"/>
              </a:spcBef>
              <a:spcAft>
                <a:spcPct val="0"/>
              </a:spcAft>
              <a:defRPr/>
            </a:pPr>
            <a:endParaRPr lang="en-US" altLang="zh-TW">
              <a:solidFill>
                <a:srgbClr val="04617B">
                  <a:shade val="90000"/>
                </a:srgbClr>
              </a:solidFill>
              <a:latin typeface="Times New Roman" pitchFamily="18" charset="0"/>
            </a:endParaRPr>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ea typeface="新細明體" pitchFamily="18" charset="-120"/>
              </a:defRPr>
            </a:lvl1pPr>
          </a:lstStyle>
          <a:p>
            <a:pPr fontAlgn="base">
              <a:spcBef>
                <a:spcPct val="0"/>
              </a:spcBef>
              <a:spcAft>
                <a:spcPct val="0"/>
              </a:spcAft>
              <a:defRPr/>
            </a:pPr>
            <a:fld id="{D42576DC-71E1-4287-B747-C0B3F3843A1F}" type="slidenum">
              <a:rPr lang="en-US" altLang="zh-TW">
                <a:solidFill>
                  <a:srgbClr val="04617B">
                    <a:shade val="90000"/>
                  </a:srgbClr>
                </a:solidFill>
                <a:latin typeface="Times New Roman" pitchFamily="18" charset="0"/>
              </a:rPr>
              <a:pPr fontAlgn="base">
                <a:spcBef>
                  <a:spcPct val="0"/>
                </a:spcBef>
                <a:spcAft>
                  <a:spcPct val="0"/>
                </a:spcAft>
                <a:defRPr/>
              </a:pPr>
              <a:t>‹#›</a:t>
            </a:fld>
            <a:endParaRPr lang="en-US" altLang="zh-TW">
              <a:solidFill>
                <a:srgbClr val="04617B">
                  <a:shade val="90000"/>
                </a:srgbClr>
              </a:solidFill>
              <a:latin typeface="Times New Roman" pitchFamily="18" charset="0"/>
            </a:endParaRPr>
          </a:p>
        </p:txBody>
      </p:sp>
      <p:grpSp>
        <p:nvGrpSpPr>
          <p:cNvPr id="1033" name="群組 1"/>
          <p:cNvGrpSpPr>
            <a:grpSpLocks/>
          </p:cNvGrpSpPr>
          <p:nvPr/>
        </p:nvGrpSpPr>
        <p:grpSpPr bwMode="auto">
          <a:xfrm>
            <a:off x="-19050" y="203200"/>
            <a:ext cx="9180513" cy="647700"/>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ea typeface="新細明體" pitchFamily="18" charset="-120"/>
              </a:endParaRPr>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ea typeface="新細明體" pitchFamily="18" charset="-120"/>
              </a:endParaRPr>
            </a:p>
          </p:txBody>
        </p:sp>
      </p:grpSp>
    </p:spTree>
    <p:extLst>
      <p:ext uri="{BB962C8B-B14F-4D97-AF65-F5344CB8AC3E}">
        <p14:creationId xmlns:p14="http://schemas.microsoft.com/office/powerpoint/2010/main" val="273067306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pitchFamily="34" charset="-120"/>
        </a:defRPr>
      </a:lvl2pPr>
      <a:lvl3pPr algn="l" rtl="0" eaLnBrk="0" fontAlgn="base" hangingPunct="0">
        <a:spcBef>
          <a:spcPct val="0"/>
        </a:spcBef>
        <a:spcAft>
          <a:spcPct val="0"/>
        </a:spcAft>
        <a:defRPr sz="5000">
          <a:solidFill>
            <a:schemeClr val="tx2"/>
          </a:solidFill>
          <a:latin typeface="Calibri" pitchFamily="34" charset="0"/>
          <a:ea typeface="微軟正黑體" pitchFamily="34" charset="-120"/>
        </a:defRPr>
      </a:lvl3pPr>
      <a:lvl4pPr algn="l" rtl="0" eaLnBrk="0" fontAlgn="base" hangingPunct="0">
        <a:spcBef>
          <a:spcPct val="0"/>
        </a:spcBef>
        <a:spcAft>
          <a:spcPct val="0"/>
        </a:spcAft>
        <a:defRPr sz="5000">
          <a:solidFill>
            <a:schemeClr val="tx2"/>
          </a:solidFill>
          <a:latin typeface="Calibri" pitchFamily="34" charset="0"/>
          <a:ea typeface="微軟正黑體" pitchFamily="34" charset="-120"/>
        </a:defRPr>
      </a:lvl4pPr>
      <a:lvl5pPr algn="l" rtl="0" eaLnBrk="0" fontAlgn="base" hangingPunct="0">
        <a:spcBef>
          <a:spcPct val="0"/>
        </a:spcBef>
        <a:spcAft>
          <a:spcPct val="0"/>
        </a:spcAft>
        <a:defRPr sz="5000">
          <a:solidFill>
            <a:schemeClr val="tx2"/>
          </a:solidFill>
          <a:latin typeface="Calibri" pitchFamily="34" charset="0"/>
          <a:ea typeface="微軟正黑體" pitchFamily="34" charset="-120"/>
        </a:defRPr>
      </a:lvl5pPr>
      <a:lvl6pPr marL="457200" algn="l" rtl="0" fontAlgn="base">
        <a:spcBef>
          <a:spcPct val="0"/>
        </a:spcBef>
        <a:spcAft>
          <a:spcPct val="0"/>
        </a:spcAft>
        <a:defRPr sz="5000">
          <a:solidFill>
            <a:schemeClr val="tx2"/>
          </a:solidFill>
          <a:latin typeface="Calibri" pitchFamily="34" charset="0"/>
          <a:ea typeface="微軟正黑體" pitchFamily="34" charset="-120"/>
        </a:defRPr>
      </a:lvl6pPr>
      <a:lvl7pPr marL="914400" algn="l" rtl="0" fontAlgn="base">
        <a:spcBef>
          <a:spcPct val="0"/>
        </a:spcBef>
        <a:spcAft>
          <a:spcPct val="0"/>
        </a:spcAft>
        <a:defRPr sz="5000">
          <a:solidFill>
            <a:schemeClr val="tx2"/>
          </a:solidFill>
          <a:latin typeface="Calibri" pitchFamily="34" charset="0"/>
          <a:ea typeface="微軟正黑體" pitchFamily="34" charset="-120"/>
        </a:defRPr>
      </a:lvl7pPr>
      <a:lvl8pPr marL="1371600" algn="l" rtl="0" fontAlgn="base">
        <a:spcBef>
          <a:spcPct val="0"/>
        </a:spcBef>
        <a:spcAft>
          <a:spcPct val="0"/>
        </a:spcAft>
        <a:defRPr sz="5000">
          <a:solidFill>
            <a:schemeClr val="tx2"/>
          </a:solidFill>
          <a:latin typeface="Calibri" pitchFamily="34" charset="0"/>
          <a:ea typeface="微軟正黑體" pitchFamily="34" charset="-120"/>
        </a:defRPr>
      </a:lvl8pPr>
      <a:lvl9pPr marL="1828800" algn="l" rtl="0" fontAlgn="base">
        <a:spcBef>
          <a:spcPct val="0"/>
        </a:spcBef>
        <a:spcAft>
          <a:spcPct val="0"/>
        </a:spcAft>
        <a:defRPr sz="5000">
          <a:solidFill>
            <a:schemeClr val="tx2"/>
          </a:solidFill>
          <a:latin typeface="Calibri" pitchFamily="34" charset="0"/>
          <a:ea typeface="微軟正黑體" pitchFamily="34" charset="-12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a typeface="新細明體" charset="-120"/>
            </a:endParaRPr>
          </a:p>
        </p:txBody>
      </p:sp>
      <p:sp>
        <p:nvSpPr>
          <p:cNvPr id="8"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a typeface="新細明體" charset="-120"/>
            </a:endParaRPr>
          </a:p>
        </p:txBody>
      </p:sp>
      <p:sp>
        <p:nvSpPr>
          <p:cNvPr id="1028" name="標題版面配置區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TW" altLang="en-US"/>
              <a:t>按一下以編輯母片標題樣式</a:t>
            </a:r>
            <a:endParaRPr lang="en-US"/>
          </a:p>
        </p:txBody>
      </p:sp>
      <p:sp>
        <p:nvSpPr>
          <p:cNvPr id="1029" name="文字版面配置區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新細明體" pitchFamily="18" charset="-120"/>
              </a:defRPr>
            </a:lvl1pPr>
          </a:lstStyle>
          <a:p>
            <a:pPr fontAlgn="base">
              <a:spcBef>
                <a:spcPct val="0"/>
              </a:spcBef>
              <a:spcAft>
                <a:spcPct val="0"/>
              </a:spcAft>
              <a:defRPr/>
            </a:pPr>
            <a:endParaRPr lang="en-US" altLang="zh-TW">
              <a:solidFill>
                <a:srgbClr val="04617B">
                  <a:shade val="90000"/>
                </a:srgbClr>
              </a:solidFill>
              <a:latin typeface="Times New Roman" pitchFamily="18" charset="0"/>
            </a:endParaRPr>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新細明體" pitchFamily="18" charset="-120"/>
              </a:defRPr>
            </a:lvl1pPr>
          </a:lstStyle>
          <a:p>
            <a:pPr fontAlgn="base">
              <a:spcBef>
                <a:spcPct val="0"/>
              </a:spcBef>
              <a:spcAft>
                <a:spcPct val="0"/>
              </a:spcAft>
              <a:defRPr/>
            </a:pPr>
            <a:endParaRPr lang="en-US" altLang="zh-TW">
              <a:solidFill>
                <a:srgbClr val="04617B">
                  <a:shade val="90000"/>
                </a:srgbClr>
              </a:solidFill>
              <a:latin typeface="Times New Roman" pitchFamily="18" charset="0"/>
            </a:endParaRPr>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ea typeface="新細明體" pitchFamily="18" charset="-120"/>
              </a:defRPr>
            </a:lvl1pPr>
          </a:lstStyle>
          <a:p>
            <a:pPr fontAlgn="base">
              <a:spcBef>
                <a:spcPct val="0"/>
              </a:spcBef>
              <a:spcAft>
                <a:spcPct val="0"/>
              </a:spcAft>
              <a:defRPr/>
            </a:pPr>
            <a:fld id="{D42576DC-71E1-4287-B747-C0B3F3843A1F}" type="slidenum">
              <a:rPr lang="en-US" altLang="zh-TW">
                <a:solidFill>
                  <a:srgbClr val="04617B">
                    <a:shade val="90000"/>
                  </a:srgbClr>
                </a:solidFill>
                <a:latin typeface="Times New Roman" pitchFamily="18" charset="0"/>
              </a:rPr>
              <a:pPr fontAlgn="base">
                <a:spcBef>
                  <a:spcPct val="0"/>
                </a:spcBef>
                <a:spcAft>
                  <a:spcPct val="0"/>
                </a:spcAft>
                <a:defRPr/>
              </a:pPr>
              <a:t>‹#›</a:t>
            </a:fld>
            <a:endParaRPr lang="en-US" altLang="zh-TW">
              <a:solidFill>
                <a:srgbClr val="04617B">
                  <a:shade val="90000"/>
                </a:srgbClr>
              </a:solidFill>
              <a:latin typeface="Times New Roman" pitchFamily="18" charset="0"/>
            </a:endParaRPr>
          </a:p>
        </p:txBody>
      </p:sp>
      <p:grpSp>
        <p:nvGrpSpPr>
          <p:cNvPr id="1033" name="群組 1"/>
          <p:cNvGrpSpPr>
            <a:grpSpLocks/>
          </p:cNvGrpSpPr>
          <p:nvPr/>
        </p:nvGrpSpPr>
        <p:grpSpPr bwMode="auto">
          <a:xfrm>
            <a:off x="-19050" y="203200"/>
            <a:ext cx="9180513" cy="647700"/>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ea typeface="新細明體" pitchFamily="18" charset="-120"/>
              </a:endParaRPr>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ea typeface="新細明體" pitchFamily="18" charset="-120"/>
              </a:endParaRPr>
            </a:p>
          </p:txBody>
        </p:sp>
      </p:grpSp>
    </p:spTree>
    <p:extLst>
      <p:ext uri="{BB962C8B-B14F-4D97-AF65-F5344CB8AC3E}">
        <p14:creationId xmlns:p14="http://schemas.microsoft.com/office/powerpoint/2010/main" val="262293355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pitchFamily="34" charset="-120"/>
        </a:defRPr>
      </a:lvl2pPr>
      <a:lvl3pPr algn="l" rtl="0" eaLnBrk="0" fontAlgn="base" hangingPunct="0">
        <a:spcBef>
          <a:spcPct val="0"/>
        </a:spcBef>
        <a:spcAft>
          <a:spcPct val="0"/>
        </a:spcAft>
        <a:defRPr sz="5000">
          <a:solidFill>
            <a:schemeClr val="tx2"/>
          </a:solidFill>
          <a:latin typeface="Calibri" pitchFamily="34" charset="0"/>
          <a:ea typeface="微軟正黑體" pitchFamily="34" charset="-120"/>
        </a:defRPr>
      </a:lvl3pPr>
      <a:lvl4pPr algn="l" rtl="0" eaLnBrk="0" fontAlgn="base" hangingPunct="0">
        <a:spcBef>
          <a:spcPct val="0"/>
        </a:spcBef>
        <a:spcAft>
          <a:spcPct val="0"/>
        </a:spcAft>
        <a:defRPr sz="5000">
          <a:solidFill>
            <a:schemeClr val="tx2"/>
          </a:solidFill>
          <a:latin typeface="Calibri" pitchFamily="34" charset="0"/>
          <a:ea typeface="微軟正黑體" pitchFamily="34" charset="-120"/>
        </a:defRPr>
      </a:lvl4pPr>
      <a:lvl5pPr algn="l" rtl="0" eaLnBrk="0" fontAlgn="base" hangingPunct="0">
        <a:spcBef>
          <a:spcPct val="0"/>
        </a:spcBef>
        <a:spcAft>
          <a:spcPct val="0"/>
        </a:spcAft>
        <a:defRPr sz="5000">
          <a:solidFill>
            <a:schemeClr val="tx2"/>
          </a:solidFill>
          <a:latin typeface="Calibri" pitchFamily="34" charset="0"/>
          <a:ea typeface="微軟正黑體" pitchFamily="34" charset="-120"/>
        </a:defRPr>
      </a:lvl5pPr>
      <a:lvl6pPr marL="457200" algn="l" rtl="0" fontAlgn="base">
        <a:spcBef>
          <a:spcPct val="0"/>
        </a:spcBef>
        <a:spcAft>
          <a:spcPct val="0"/>
        </a:spcAft>
        <a:defRPr sz="5000">
          <a:solidFill>
            <a:schemeClr val="tx2"/>
          </a:solidFill>
          <a:latin typeface="Calibri" pitchFamily="34" charset="0"/>
          <a:ea typeface="微軟正黑體" pitchFamily="34" charset="-120"/>
        </a:defRPr>
      </a:lvl6pPr>
      <a:lvl7pPr marL="914400" algn="l" rtl="0" fontAlgn="base">
        <a:spcBef>
          <a:spcPct val="0"/>
        </a:spcBef>
        <a:spcAft>
          <a:spcPct val="0"/>
        </a:spcAft>
        <a:defRPr sz="5000">
          <a:solidFill>
            <a:schemeClr val="tx2"/>
          </a:solidFill>
          <a:latin typeface="Calibri" pitchFamily="34" charset="0"/>
          <a:ea typeface="微軟正黑體" pitchFamily="34" charset="-120"/>
        </a:defRPr>
      </a:lvl7pPr>
      <a:lvl8pPr marL="1371600" algn="l" rtl="0" fontAlgn="base">
        <a:spcBef>
          <a:spcPct val="0"/>
        </a:spcBef>
        <a:spcAft>
          <a:spcPct val="0"/>
        </a:spcAft>
        <a:defRPr sz="5000">
          <a:solidFill>
            <a:schemeClr val="tx2"/>
          </a:solidFill>
          <a:latin typeface="Calibri" pitchFamily="34" charset="0"/>
          <a:ea typeface="微軟正黑體" pitchFamily="34" charset="-120"/>
        </a:defRPr>
      </a:lvl8pPr>
      <a:lvl9pPr marL="1828800" algn="l" rtl="0" fontAlgn="base">
        <a:spcBef>
          <a:spcPct val="0"/>
        </a:spcBef>
        <a:spcAft>
          <a:spcPct val="0"/>
        </a:spcAft>
        <a:defRPr sz="5000">
          <a:solidFill>
            <a:schemeClr val="tx2"/>
          </a:solidFill>
          <a:latin typeface="Calibri" pitchFamily="34" charset="0"/>
          <a:ea typeface="微軟正黑體" pitchFamily="34" charset="-12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hyperlink" Target="https://commons.wikimedia.org/wiki/File:Open_book_nae_02.svg" TargetMode="External"/><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hyperlink" Target="https://pixabay.com/en/magnifying-glass-search-to-find-1020142/" TargetMode="Externa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hyperlink" Target="https://pixabay.com/ja/%E4%BA%BA-%E3%82%A2%E3%82%A4%E3%82%B3%E3%83%B3%E3%82%92-3-%E5%86%86-%E5%8D%98%E7%B4%94%E3%81%A7%E3%81%99-1085695/"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commons.wikimedia.org/wiki/File:Open_book_nae_02.svg" TargetMode="External"/><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16.png"/><Relationship Id="rId5" Type="http://schemas.openxmlformats.org/officeDocument/2006/relationships/hyperlink" Target="https://pixabay.com/en/magnifying-glass-search-to-find-1020142/" TargetMode="Externa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hyperlink" Target="https://commons.wikimedia.org/wiki/File:Nuvola_apps_important_old.svg"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study.ntpc.edu.tw/Page/Index.aspx" TargetMode="External"/><Relationship Id="rId2" Type="http://schemas.openxmlformats.org/officeDocument/2006/relationships/hyperlink" Target="https://sepcvideo.ssps.ntpc.edu.tw/"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k12ea.gov.tw/ap/class_schema.aspx" TargetMode="External"/><Relationship Id="rId2" Type="http://schemas.openxmlformats.org/officeDocument/2006/relationships/notesSlide" Target="../notesSlides/notesSlide20.xm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2132856"/>
            <a:ext cx="8062664" cy="1470025"/>
          </a:xfrm>
        </p:spPr>
        <p:txBody>
          <a:bodyPr/>
          <a:lstStyle/>
          <a:p>
            <a:r>
              <a:rPr lang="zh-TW" altLang="en-US" dirty="0" smtClean="0">
                <a:solidFill>
                  <a:schemeClr val="tx1"/>
                </a:solidFill>
              </a:rPr>
              <a:t>特殊需求學生課程調整</a:t>
            </a:r>
            <a:r>
              <a:rPr lang="en-US" altLang="zh-TW" dirty="0" smtClean="0">
                <a:solidFill>
                  <a:schemeClr val="tx1"/>
                </a:solidFill>
              </a:rPr>
              <a:t>-</a:t>
            </a:r>
            <a:br>
              <a:rPr lang="en-US" altLang="zh-TW" dirty="0" smtClean="0">
                <a:solidFill>
                  <a:schemeClr val="tx1"/>
                </a:solidFill>
              </a:rPr>
            </a:br>
            <a:r>
              <a:rPr lang="zh-TW" altLang="en-US" dirty="0" smtClean="0">
                <a:solidFill>
                  <a:schemeClr val="tx1"/>
                </a:solidFill>
              </a:rPr>
              <a:t>幫助孩子在</a:t>
            </a:r>
            <a:r>
              <a:rPr lang="zh-TW" altLang="en-US" dirty="0">
                <a:solidFill>
                  <a:schemeClr val="tx1"/>
                </a:solidFill>
              </a:rPr>
              <a:t>普通班學得更好</a:t>
            </a:r>
          </a:p>
        </p:txBody>
      </p:sp>
      <p:sp>
        <p:nvSpPr>
          <p:cNvPr id="3" name="副標題 2"/>
          <p:cNvSpPr>
            <a:spLocks noGrp="1"/>
          </p:cNvSpPr>
          <p:nvPr>
            <p:ph type="subTitle" idx="1"/>
          </p:nvPr>
        </p:nvSpPr>
        <p:spPr/>
        <p:txBody>
          <a:bodyPr/>
          <a:lstStyle/>
          <a:p>
            <a:endParaRPr lang="zh-TW" altLang="en-US" dirty="0">
              <a:solidFill>
                <a:schemeClr val="tx1"/>
              </a:solidFill>
            </a:endParaRPr>
          </a:p>
        </p:txBody>
      </p:sp>
    </p:spTree>
    <p:extLst>
      <p:ext uri="{BB962C8B-B14F-4D97-AF65-F5344CB8AC3E}">
        <p14:creationId xmlns:p14="http://schemas.microsoft.com/office/powerpoint/2010/main" val="2429635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1"/>
                </a:solidFill>
              </a:rPr>
              <a:t>身心障礙者權利公約重要內涵</a:t>
            </a:r>
          </a:p>
        </p:txBody>
      </p:sp>
      <p:sp>
        <p:nvSpPr>
          <p:cNvPr id="3" name="內容版面配置區 2"/>
          <p:cNvSpPr>
            <a:spLocks noGrp="1"/>
          </p:cNvSpPr>
          <p:nvPr>
            <p:ph idx="1"/>
          </p:nvPr>
        </p:nvSpPr>
        <p:spPr>
          <a:xfrm>
            <a:off x="457200" y="1032844"/>
            <a:ext cx="8363272" cy="5708524"/>
          </a:xfrm>
        </p:spPr>
        <p:txBody>
          <a:bodyPr>
            <a:normAutofit/>
          </a:bodyPr>
          <a:lstStyle/>
          <a:p>
            <a:pPr>
              <a:lnSpc>
                <a:spcPct val="120000"/>
              </a:lnSpc>
              <a:spcBef>
                <a:spcPts val="1200"/>
              </a:spcBef>
            </a:pPr>
            <a:r>
              <a:rPr lang="zh-TW" altLang="en-US" dirty="0">
                <a:solidFill>
                  <a:schemeClr val="tx1">
                    <a:lumMod val="85000"/>
                    <a:lumOff val="15000"/>
                  </a:schemeClr>
                </a:solidFill>
                <a:latin typeface="標楷體" panose="03000509000000000000" pitchFamily="65" charset="-120"/>
              </a:rPr>
              <a:t>合理調整</a:t>
            </a:r>
            <a:endParaRPr lang="en-US" altLang="zh-TW" dirty="0">
              <a:solidFill>
                <a:schemeClr val="tx1">
                  <a:lumMod val="85000"/>
                  <a:lumOff val="15000"/>
                </a:schemeClr>
              </a:solidFill>
              <a:latin typeface="標楷體" panose="03000509000000000000" pitchFamily="65" charset="-120"/>
            </a:endParaRPr>
          </a:p>
          <a:p>
            <a:pPr lvl="1">
              <a:lnSpc>
                <a:spcPct val="120000"/>
              </a:lnSpc>
            </a:pPr>
            <a:r>
              <a:rPr lang="zh-TW" altLang="en-US" dirty="0">
                <a:solidFill>
                  <a:srgbClr val="7030A0"/>
                </a:solidFill>
              </a:rPr>
              <a:t>根據學生具體需要，進行必要及適當之修改與調整</a:t>
            </a:r>
            <a:r>
              <a:rPr lang="zh-TW" altLang="en-US" b="0" dirty="0">
                <a:solidFill>
                  <a:schemeClr val="tx1"/>
                </a:solidFill>
              </a:rPr>
              <a:t>，確保身心障礙學生在與他人平等基礎上享有或行使所有人權及基本自由。</a:t>
            </a:r>
            <a:endParaRPr lang="en-US" altLang="zh-TW" dirty="0"/>
          </a:p>
          <a:p>
            <a:pPr>
              <a:lnSpc>
                <a:spcPct val="120000"/>
              </a:lnSpc>
              <a:spcBef>
                <a:spcPts val="1200"/>
              </a:spcBef>
            </a:pPr>
            <a:r>
              <a:rPr lang="zh-TW" altLang="en-US" dirty="0">
                <a:solidFill>
                  <a:schemeClr val="tx1">
                    <a:lumMod val="85000"/>
                    <a:lumOff val="15000"/>
                  </a:schemeClr>
                </a:solidFill>
                <a:latin typeface="標楷體" panose="03000509000000000000" pitchFamily="65" charset="-120"/>
              </a:rPr>
              <a:t>例如</a:t>
            </a:r>
            <a:endParaRPr lang="en-US" altLang="zh-TW" dirty="0">
              <a:solidFill>
                <a:schemeClr val="tx1">
                  <a:lumMod val="85000"/>
                  <a:lumOff val="15000"/>
                </a:schemeClr>
              </a:solidFill>
              <a:latin typeface="標楷體" panose="03000509000000000000" pitchFamily="65" charset="-120"/>
            </a:endParaRPr>
          </a:p>
          <a:p>
            <a:pPr lvl="1">
              <a:lnSpc>
                <a:spcPct val="120000"/>
              </a:lnSpc>
            </a:pPr>
            <a:r>
              <a:rPr lang="zh-TW" altLang="en-US" dirty="0">
                <a:solidFill>
                  <a:schemeClr val="tx1"/>
                </a:solidFill>
              </a:rPr>
              <a:t>提供視力困難的孩子大字書</a:t>
            </a:r>
            <a:r>
              <a:rPr lang="en-US" altLang="zh-TW" dirty="0">
                <a:solidFill>
                  <a:schemeClr val="tx1"/>
                </a:solidFill>
              </a:rPr>
              <a:t>/</a:t>
            </a:r>
            <a:r>
              <a:rPr lang="zh-TW" altLang="en-US" dirty="0">
                <a:solidFill>
                  <a:schemeClr val="tx1"/>
                </a:solidFill>
              </a:rPr>
              <a:t>點字書</a:t>
            </a:r>
            <a:r>
              <a:rPr lang="en-US" altLang="zh-TW" dirty="0">
                <a:solidFill>
                  <a:schemeClr val="tx1"/>
                </a:solidFill>
              </a:rPr>
              <a:t>/</a:t>
            </a:r>
            <a:r>
              <a:rPr lang="zh-TW" altLang="en-US" dirty="0">
                <a:solidFill>
                  <a:schemeClr val="tx1"/>
                </a:solidFill>
              </a:rPr>
              <a:t>放大試卷、書寫困難的孩子給予電腦打字</a:t>
            </a:r>
            <a:r>
              <a:rPr lang="en-US" altLang="zh-TW" dirty="0">
                <a:solidFill>
                  <a:schemeClr val="tx1"/>
                </a:solidFill>
              </a:rPr>
              <a:t>/</a:t>
            </a:r>
            <a:r>
              <a:rPr lang="zh-TW" altLang="en-US" dirty="0">
                <a:solidFill>
                  <a:schemeClr val="tx1"/>
                </a:solidFill>
              </a:rPr>
              <a:t>口頭回答。</a:t>
            </a:r>
            <a:endParaRPr lang="zh-TW" altLang="en-US" dirty="0"/>
          </a:p>
        </p:txBody>
      </p:sp>
    </p:spTree>
    <p:extLst>
      <p:ext uri="{BB962C8B-B14F-4D97-AF65-F5344CB8AC3E}">
        <p14:creationId xmlns:p14="http://schemas.microsoft.com/office/powerpoint/2010/main" val="147238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1"/>
                </a:solidFill>
              </a:rPr>
              <a:t>真正的平等</a:t>
            </a:r>
            <a:r>
              <a:rPr lang="en-US" altLang="zh-TW" dirty="0">
                <a:solidFill>
                  <a:schemeClr val="tx1"/>
                </a:solidFill>
              </a:rPr>
              <a:t>—</a:t>
            </a:r>
            <a:r>
              <a:rPr lang="zh-TW" altLang="en-US" dirty="0">
                <a:solidFill>
                  <a:schemeClr val="tx1"/>
                </a:solidFill>
              </a:rPr>
              <a:t>通用設計</a:t>
            </a:r>
          </a:p>
        </p:txBody>
      </p:sp>
      <p:sp>
        <p:nvSpPr>
          <p:cNvPr id="4" name="投影片編號版面配置區 3"/>
          <p:cNvSpPr>
            <a:spLocks noGrp="1"/>
          </p:cNvSpPr>
          <p:nvPr>
            <p:ph type="sldNum" sz="quarter" idx="12"/>
          </p:nvPr>
        </p:nvSpPr>
        <p:spPr/>
        <p:txBody>
          <a:bodyPr/>
          <a:lstStyle/>
          <a:p>
            <a:fld id="{F0063435-CC91-4C20-8964-98B258FF3C6D}" type="slidenum">
              <a:rPr lang="zh-TW" altLang="en-US" smtClean="0"/>
              <a:pPr/>
              <a:t>11</a:t>
            </a:fld>
            <a:endParaRPr lang="zh-TW" altLang="en-US"/>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048817"/>
            <a:ext cx="7665485" cy="5419227"/>
          </a:xfrm>
          <a:prstGeom prst="rect">
            <a:avLst/>
          </a:prstGeom>
        </p:spPr>
      </p:pic>
    </p:spTree>
    <p:extLst>
      <p:ext uri="{BB962C8B-B14F-4D97-AF65-F5344CB8AC3E}">
        <p14:creationId xmlns:p14="http://schemas.microsoft.com/office/powerpoint/2010/main" val="334234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1"/>
                </a:solidFill>
              </a:rPr>
              <a:t>身心障礙者權利公約重要內涵</a:t>
            </a:r>
          </a:p>
        </p:txBody>
      </p:sp>
      <p:sp>
        <p:nvSpPr>
          <p:cNvPr id="3" name="內容版面配置區 2"/>
          <p:cNvSpPr>
            <a:spLocks noGrp="1"/>
          </p:cNvSpPr>
          <p:nvPr>
            <p:ph idx="1"/>
          </p:nvPr>
        </p:nvSpPr>
        <p:spPr>
          <a:xfrm>
            <a:off x="457200" y="1032844"/>
            <a:ext cx="8363272" cy="5708524"/>
          </a:xfrm>
        </p:spPr>
        <p:txBody>
          <a:bodyPr>
            <a:normAutofit/>
          </a:bodyPr>
          <a:lstStyle/>
          <a:p>
            <a:pPr>
              <a:lnSpc>
                <a:spcPct val="120000"/>
              </a:lnSpc>
            </a:pPr>
            <a:r>
              <a:rPr lang="zh-TW" altLang="en-US" dirty="0">
                <a:solidFill>
                  <a:schemeClr val="tx1">
                    <a:lumMod val="85000"/>
                    <a:lumOff val="15000"/>
                  </a:schemeClr>
                </a:solidFill>
                <a:latin typeface="標楷體" panose="03000509000000000000" pitchFamily="65" charset="-120"/>
              </a:rPr>
              <a:t>通用設計</a:t>
            </a:r>
            <a:endParaRPr lang="en-US" altLang="zh-TW" dirty="0">
              <a:solidFill>
                <a:schemeClr val="tx1">
                  <a:lumMod val="85000"/>
                  <a:lumOff val="15000"/>
                </a:schemeClr>
              </a:solidFill>
              <a:latin typeface="標楷體" panose="03000509000000000000" pitchFamily="65" charset="-120"/>
            </a:endParaRPr>
          </a:p>
          <a:p>
            <a:pPr lvl="1">
              <a:lnSpc>
                <a:spcPct val="120000"/>
              </a:lnSpc>
            </a:pPr>
            <a:r>
              <a:rPr lang="zh-TW" altLang="en-US" dirty="0">
                <a:solidFill>
                  <a:srgbClr val="7030A0"/>
                </a:solidFill>
              </a:rPr>
              <a:t>盡最大可能在事前設計讓所有人可使用</a:t>
            </a:r>
            <a:r>
              <a:rPr lang="zh-TW" altLang="en-US" b="0" dirty="0">
                <a:solidFill>
                  <a:schemeClr val="tx1"/>
                </a:solidFill>
              </a:rPr>
              <a:t>，無需調整或特別設計之產品、環境、方案與服務設計。</a:t>
            </a:r>
            <a:endParaRPr lang="en-US" altLang="zh-TW" dirty="0">
              <a:solidFill>
                <a:srgbClr val="FF0000"/>
              </a:solidFill>
            </a:endParaRPr>
          </a:p>
          <a:p>
            <a:pPr>
              <a:lnSpc>
                <a:spcPct val="120000"/>
              </a:lnSpc>
            </a:pPr>
            <a:r>
              <a:rPr lang="zh-TW" altLang="en-US" dirty="0">
                <a:solidFill>
                  <a:schemeClr val="tx1">
                    <a:lumMod val="85000"/>
                    <a:lumOff val="15000"/>
                  </a:schemeClr>
                </a:solidFill>
                <a:latin typeface="標楷體" panose="03000509000000000000" pitchFamily="65" charset="-120"/>
              </a:rPr>
              <a:t>例如</a:t>
            </a:r>
            <a:endParaRPr lang="en-US" altLang="zh-TW" dirty="0">
              <a:solidFill>
                <a:schemeClr val="tx1">
                  <a:lumMod val="85000"/>
                  <a:lumOff val="15000"/>
                </a:schemeClr>
              </a:solidFill>
              <a:latin typeface="標楷體" panose="03000509000000000000" pitchFamily="65" charset="-120"/>
            </a:endParaRPr>
          </a:p>
          <a:p>
            <a:pPr lvl="1">
              <a:lnSpc>
                <a:spcPct val="120000"/>
              </a:lnSpc>
            </a:pPr>
            <a:r>
              <a:rPr lang="zh-TW" altLang="en-US" dirty="0">
                <a:solidFill>
                  <a:schemeClr val="tx1"/>
                </a:solidFill>
              </a:rPr>
              <a:t>樓梯扶手、無障礙廁所、無障礙斜坡道、可調整的桌椅、圖文並茂的教材、問適合不同程度學生的問題</a:t>
            </a:r>
            <a:r>
              <a:rPr lang="zh-TW" altLang="en-US" dirty="0">
                <a:solidFill>
                  <a:srgbClr val="7030A0"/>
                </a:solidFill>
              </a:rPr>
              <a:t>。</a:t>
            </a:r>
            <a:endParaRPr lang="zh-TW" altLang="en-US" dirty="0"/>
          </a:p>
        </p:txBody>
      </p:sp>
    </p:spTree>
    <p:extLst>
      <p:ext uri="{BB962C8B-B14F-4D97-AF65-F5344CB8AC3E}">
        <p14:creationId xmlns:p14="http://schemas.microsoft.com/office/powerpoint/2010/main" val="188479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標題 1"/>
          <p:cNvSpPr>
            <a:spLocks noGrp="1"/>
          </p:cNvSpPr>
          <p:nvPr>
            <p:ph type="title" idx="4294967295"/>
          </p:nvPr>
        </p:nvSpPr>
        <p:spPr>
          <a:xfrm>
            <a:off x="533400" y="220663"/>
            <a:ext cx="8610600" cy="684212"/>
          </a:xfrm>
        </p:spPr>
        <p:txBody>
          <a:bodyPr>
            <a:normAutofit fontScale="90000"/>
          </a:bodyPr>
          <a:lstStyle/>
          <a:p>
            <a:r>
              <a:rPr lang="zh-TW" altLang="en-US" dirty="0">
                <a:solidFill>
                  <a:schemeClr val="tx1"/>
                </a:solidFill>
                <a:latin typeface="標楷體" panose="03000509000000000000" pitchFamily="65" charset="-120"/>
                <a:ea typeface="標楷體" panose="03000509000000000000" pitchFamily="65" charset="-120"/>
              </a:rPr>
              <a:t>前言：特殊教育課程的變革</a:t>
            </a:r>
          </a:p>
        </p:txBody>
      </p:sp>
      <p:sp>
        <p:nvSpPr>
          <p:cNvPr id="24" name="內容版面配置區 2"/>
          <p:cNvSpPr>
            <a:spLocks noGrp="1"/>
          </p:cNvSpPr>
          <p:nvPr>
            <p:ph idx="4294967295"/>
          </p:nvPr>
        </p:nvSpPr>
        <p:spPr>
          <a:xfrm>
            <a:off x="350838" y="1631950"/>
            <a:ext cx="8793162" cy="4921250"/>
          </a:xfrm>
        </p:spPr>
        <p:txBody>
          <a:bodyPr>
            <a:normAutofit/>
          </a:bodyPr>
          <a:lstStyle/>
          <a:p>
            <a:pPr>
              <a:lnSpc>
                <a:spcPct val="200000"/>
              </a:lnSpc>
              <a:spcBef>
                <a:spcPts val="0"/>
              </a:spcBef>
              <a:buNone/>
            </a:pPr>
            <a:r>
              <a:rPr lang="zh-TW" altLang="en-US" sz="2800" dirty="0">
                <a:solidFill>
                  <a:schemeClr val="tx1"/>
                </a:solidFill>
                <a:latin typeface="標楷體" pitchFamily="65" charset="-120"/>
                <a:ea typeface="標楷體" pitchFamily="65" charset="-120"/>
              </a:rPr>
              <a:t>融合教室情境中，學生</a:t>
            </a:r>
            <a:r>
              <a:rPr lang="en-US" altLang="zh-TW" sz="2800" dirty="0">
                <a:solidFill>
                  <a:schemeClr val="tx1"/>
                </a:solidFill>
                <a:latin typeface="標楷體" pitchFamily="65" charset="-120"/>
                <a:ea typeface="標楷體" pitchFamily="65" charset="-120"/>
              </a:rPr>
              <a:t>……</a:t>
            </a:r>
          </a:p>
          <a:p>
            <a:pPr>
              <a:lnSpc>
                <a:spcPct val="200000"/>
              </a:lnSpc>
              <a:spcBef>
                <a:spcPts val="0"/>
              </a:spcBef>
              <a:buNone/>
            </a:pPr>
            <a:r>
              <a:rPr lang="zh-TW" altLang="en-US" sz="2800" dirty="0">
                <a:solidFill>
                  <a:schemeClr val="tx1"/>
                </a:solidFill>
                <a:latin typeface="標楷體" pitchFamily="65" charset="-120"/>
                <a:ea typeface="標楷體" pitchFamily="65" charset="-120"/>
              </a:rPr>
              <a:t>           </a:t>
            </a:r>
            <a:r>
              <a:rPr lang="zh-TW" altLang="en-US" sz="4400" dirty="0">
                <a:solidFill>
                  <a:srgbClr val="FF0000"/>
                </a:solidFill>
                <a:latin typeface="標楷體" pitchFamily="65" charset="-120"/>
                <a:ea typeface="標楷體" pitchFamily="65" charset="-120"/>
              </a:rPr>
              <a:t>個別差異大</a:t>
            </a:r>
            <a:endParaRPr lang="en-US" altLang="zh-TW" sz="2800" dirty="0">
              <a:solidFill>
                <a:srgbClr val="FF0000"/>
              </a:solidFill>
              <a:latin typeface="標楷體" pitchFamily="65" charset="-120"/>
              <a:ea typeface="標楷體" pitchFamily="65" charset="-120"/>
            </a:endParaRPr>
          </a:p>
          <a:p>
            <a:pPr>
              <a:spcBef>
                <a:spcPts val="0"/>
              </a:spcBef>
              <a:buFont typeface="Wingdings" panose="05000000000000000000" pitchFamily="2" charset="2"/>
              <a:buChar char="v"/>
            </a:pPr>
            <a:endParaRPr lang="en-US" altLang="zh-TW" sz="2800" dirty="0">
              <a:solidFill>
                <a:schemeClr val="tx1">
                  <a:lumMod val="75000"/>
                  <a:lumOff val="25000"/>
                </a:schemeClr>
              </a:solidFill>
              <a:latin typeface="標楷體" pitchFamily="65" charset="-120"/>
              <a:ea typeface="標楷體" pitchFamily="65" charset="-120"/>
            </a:endParaRPr>
          </a:p>
          <a:p>
            <a:pPr>
              <a:lnSpc>
                <a:spcPct val="150000"/>
              </a:lnSpc>
              <a:spcBef>
                <a:spcPts val="0"/>
              </a:spcBef>
              <a:buClr>
                <a:schemeClr val="accent2">
                  <a:lumMod val="75000"/>
                </a:schemeClr>
              </a:buClr>
              <a:buFont typeface="Wingdings" panose="05000000000000000000" pitchFamily="2" charset="2"/>
              <a:buChar char="v"/>
            </a:pPr>
            <a:r>
              <a:rPr lang="zh-TW" altLang="en-US" sz="2800" dirty="0">
                <a:solidFill>
                  <a:schemeClr val="tx1">
                    <a:lumMod val="75000"/>
                    <a:lumOff val="25000"/>
                  </a:schemeClr>
                </a:solidFill>
                <a:latin typeface="標楷體" pitchFamily="65" charset="-120"/>
                <a:ea typeface="標楷體" pitchFamily="65" charset="-120"/>
              </a:rPr>
              <a:t>使班上個別差異大的學生</a:t>
            </a:r>
            <a:r>
              <a:rPr lang="zh-TW" altLang="en-US" sz="2800" u="sng" dirty="0">
                <a:solidFill>
                  <a:srgbClr val="C00000"/>
                </a:solidFill>
                <a:latin typeface="標楷體" pitchFamily="65" charset="-120"/>
                <a:ea typeface="標楷體" pitchFamily="65" charset="-120"/>
              </a:rPr>
              <a:t>均能</a:t>
            </a:r>
            <a:r>
              <a:rPr lang="zh-TW" altLang="en-US" sz="2800" dirty="0">
                <a:solidFill>
                  <a:schemeClr val="tx1">
                    <a:lumMod val="75000"/>
                    <a:lumOff val="25000"/>
                  </a:schemeClr>
                </a:solidFill>
                <a:latin typeface="標楷體" pitchFamily="65" charset="-120"/>
                <a:ea typeface="標楷體" pitchFamily="65" charset="-120"/>
              </a:rPr>
              <a:t>參與學習</a:t>
            </a:r>
            <a:endParaRPr lang="en-US" altLang="zh-TW" sz="2800" dirty="0">
              <a:solidFill>
                <a:schemeClr val="tx1">
                  <a:lumMod val="75000"/>
                  <a:lumOff val="25000"/>
                </a:schemeClr>
              </a:solidFill>
              <a:latin typeface="標楷體" pitchFamily="65" charset="-120"/>
              <a:ea typeface="標楷體" pitchFamily="65" charset="-120"/>
            </a:endParaRPr>
          </a:p>
          <a:p>
            <a:pPr>
              <a:lnSpc>
                <a:spcPct val="150000"/>
              </a:lnSpc>
              <a:spcBef>
                <a:spcPts val="0"/>
              </a:spcBef>
              <a:buClr>
                <a:schemeClr val="accent2">
                  <a:lumMod val="75000"/>
                </a:schemeClr>
              </a:buClr>
              <a:buFont typeface="Wingdings" panose="05000000000000000000" pitchFamily="2" charset="2"/>
              <a:buChar char="v"/>
            </a:pPr>
            <a:r>
              <a:rPr lang="zh-TW" altLang="en-US" sz="2800" dirty="0">
                <a:solidFill>
                  <a:schemeClr val="tx1">
                    <a:lumMod val="75000"/>
                    <a:lumOff val="25000"/>
                  </a:schemeClr>
                </a:solidFill>
                <a:latin typeface="標楷體" pitchFamily="65" charset="-120"/>
                <a:ea typeface="標楷體" pitchFamily="65" charset="-120"/>
              </a:rPr>
              <a:t>特殊教育學生學習普通教育課程需要支持與協助</a:t>
            </a:r>
            <a:endParaRPr lang="en-US" altLang="zh-TW" sz="2800" dirty="0">
              <a:solidFill>
                <a:schemeClr val="tx1">
                  <a:lumMod val="75000"/>
                  <a:lumOff val="25000"/>
                </a:schemeClr>
              </a:solidFill>
              <a:latin typeface="標楷體" pitchFamily="65" charset="-120"/>
              <a:ea typeface="標楷體" pitchFamily="65" charset="-120"/>
            </a:endParaRPr>
          </a:p>
          <a:p>
            <a:pPr>
              <a:lnSpc>
                <a:spcPct val="150000"/>
              </a:lnSpc>
              <a:spcBef>
                <a:spcPts val="0"/>
              </a:spcBef>
              <a:buClr>
                <a:schemeClr val="accent2">
                  <a:lumMod val="75000"/>
                </a:schemeClr>
              </a:buClr>
              <a:buFont typeface="Wingdings" panose="05000000000000000000" pitchFamily="2" charset="2"/>
              <a:buChar char="v"/>
            </a:pPr>
            <a:r>
              <a:rPr lang="zh-TW" altLang="en-US" sz="2800" dirty="0">
                <a:solidFill>
                  <a:schemeClr val="tx1">
                    <a:lumMod val="75000"/>
                    <a:lumOff val="25000"/>
                  </a:schemeClr>
                </a:solidFill>
                <a:latin typeface="標楷體" pitchFamily="65" charset="-120"/>
                <a:ea typeface="標楷體" pitchFamily="65" charset="-120"/>
              </a:rPr>
              <a:t>適性揚才的教育理念與法令政策</a:t>
            </a:r>
            <a:endParaRPr lang="en-US" altLang="zh-TW" sz="2800" dirty="0">
              <a:solidFill>
                <a:schemeClr val="tx1">
                  <a:lumMod val="75000"/>
                  <a:lumOff val="25000"/>
                </a:schemeClr>
              </a:solidFill>
              <a:latin typeface="標楷體" pitchFamily="65" charset="-120"/>
              <a:ea typeface="標楷體" pitchFamily="65" charset="-120"/>
            </a:endParaRPr>
          </a:p>
        </p:txBody>
      </p:sp>
      <p:sp>
        <p:nvSpPr>
          <p:cNvPr id="27" name="矩形 26">
            <a:extLst>
              <a:ext uri="{FF2B5EF4-FFF2-40B4-BE49-F238E27FC236}">
                <a16:creationId xmlns:a16="http://schemas.microsoft.com/office/drawing/2014/main" id="{4F543979-D069-4E75-98E0-96FE1B115F7F}"/>
              </a:ext>
            </a:extLst>
          </p:cNvPr>
          <p:cNvSpPr/>
          <p:nvPr/>
        </p:nvSpPr>
        <p:spPr>
          <a:xfrm>
            <a:off x="-2796" y="1108638"/>
            <a:ext cx="9180512" cy="523220"/>
          </a:xfrm>
          <a:prstGeom prst="rect">
            <a:avLst/>
          </a:prstGeom>
          <a:solidFill>
            <a:schemeClr val="tx1"/>
          </a:solidFill>
        </p:spPr>
        <p:txBody>
          <a:bodyPr wrap="square">
            <a:spAutoFit/>
          </a:bodyPr>
          <a:lstStyle/>
          <a:p>
            <a:pPr algn="ctr"/>
            <a:r>
              <a:rPr lang="zh-TW" altLang="en-US" sz="2800" dirty="0">
                <a:solidFill>
                  <a:schemeClr val="bg1"/>
                </a:solidFill>
                <a:latin typeface="Arial"/>
                <a:ea typeface="Arial"/>
                <a:cs typeface="Arial"/>
                <a:sym typeface="Arial" charset="0"/>
              </a:rPr>
              <a:t>為何要進行課程調整？</a:t>
            </a:r>
            <a:endParaRPr lang="zh-TW" altLang="en-US" sz="2800" dirty="0">
              <a:solidFill>
                <a:schemeClr val="bg1"/>
              </a:solidFill>
              <a:latin typeface="Arial"/>
              <a:ea typeface="Arial"/>
              <a:cs typeface="Arial"/>
              <a:sym typeface="Arial"/>
            </a:endParaRPr>
          </a:p>
        </p:txBody>
      </p:sp>
      <p:pic>
        <p:nvPicPr>
          <p:cNvPr id="8" name="Picture 2" descr="「人物」的圖片搜尋結果"/>
          <p:cNvPicPr>
            <a:picLocks noChangeAspect="1" noChangeArrowheads="1"/>
          </p:cNvPicPr>
          <p:nvPr/>
        </p:nvPicPr>
        <p:blipFill>
          <a:blip r:embed="rId3" cstate="print"/>
          <a:srcRect/>
          <a:stretch>
            <a:fillRect/>
          </a:stretch>
        </p:blipFill>
        <p:spPr bwMode="auto">
          <a:xfrm>
            <a:off x="5364088" y="1772816"/>
            <a:ext cx="3426731" cy="2480310"/>
          </a:xfrm>
          <a:prstGeom prst="rect">
            <a:avLst/>
          </a:prstGeom>
          <a:noFill/>
          <a:ln w="9525">
            <a:noFill/>
            <a:miter lim="800000"/>
            <a:headEnd/>
            <a:tailEnd/>
          </a:ln>
        </p:spPr>
      </p:pic>
    </p:spTree>
    <p:extLst>
      <p:ext uri="{BB962C8B-B14F-4D97-AF65-F5344CB8AC3E}">
        <p14:creationId xmlns:p14="http://schemas.microsoft.com/office/powerpoint/2010/main" val="441067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585788" y="1052513"/>
            <a:ext cx="8234684" cy="4213225"/>
          </a:xfrm>
          <a:noFill/>
          <a:ln>
            <a:noFill/>
          </a:ln>
        </p:spPr>
        <p:txBody>
          <a:bodyPr>
            <a:noAutofit/>
          </a:bodyPr>
          <a:lstStyle/>
          <a:p>
            <a:pPr marL="0" indent="0" algn="ctr">
              <a:buNone/>
            </a:pPr>
            <a:r>
              <a:rPr lang="zh-TW" altLang="en-US" sz="3600" dirty="0">
                <a:solidFill>
                  <a:srgbClr val="00339A"/>
                </a:solidFill>
                <a:latin typeface="Times New Roman" panose="02020603050405020304" pitchFamily="18" charset="0"/>
                <a:ea typeface="標楷體" panose="03000509000000000000" pitchFamily="65" charset="-120"/>
                <a:cs typeface="Times New Roman" panose="02020603050405020304" pitchFamily="18" charset="0"/>
              </a:rPr>
              <a:t>柒、實施要點</a:t>
            </a:r>
            <a:endParaRPr lang="en-US" altLang="zh-TW" sz="3600" dirty="0">
              <a:solidFill>
                <a:srgbClr val="00339A"/>
              </a:solidFill>
              <a:latin typeface="Times New Roman" panose="02020603050405020304" pitchFamily="18" charset="0"/>
              <a:ea typeface="標楷體" panose="03000509000000000000" pitchFamily="65" charset="-120"/>
              <a:cs typeface="Times New Roman" panose="02020603050405020304" pitchFamily="18" charset="0"/>
            </a:endParaRPr>
          </a:p>
          <a:p>
            <a:pPr marL="463550" lvl="1" indent="-457200">
              <a:buFont typeface="Wingdings" panose="05000000000000000000" pitchFamily="2" charset="2"/>
              <a:buChar char="v"/>
            </a:pPr>
            <a:r>
              <a:rPr lang="zh-TW" altLang="en-US" sz="28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為因應特殊類型教育學生之個別需要，應提供</a:t>
            </a:r>
            <a:r>
              <a:rPr lang="zh-TW" altLang="en-US" sz="2800" u="sng"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支持性輔助、特殊需求領域課程及實施</a:t>
            </a:r>
            <a:r>
              <a:rPr lang="zh-TW" altLang="en-US" sz="2800" b="1" u="sng"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課程調整</a:t>
            </a:r>
            <a:r>
              <a:rPr lang="zh-TW" altLang="en-US" sz="28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(P.31)</a:t>
            </a:r>
            <a:r>
              <a:rPr lang="zh-TW" altLang="en-US" sz="28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8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463550" lvl="1" indent="-457200">
              <a:buFont typeface="Wingdings" panose="05000000000000000000" pitchFamily="2" charset="2"/>
              <a:buChar char="v"/>
            </a:pPr>
            <a:r>
              <a:rPr lang="zh-TW" altLang="en-US" sz="28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特殊教育學生的課程須依據</a:t>
            </a:r>
            <a:r>
              <a:rPr lang="zh-TW" altLang="en-US" sz="2800" u="sng"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個別化教育計畫或個別輔導計畫</a:t>
            </a:r>
            <a:r>
              <a:rPr lang="zh-TW" altLang="en-US" sz="28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，必要時得</a:t>
            </a:r>
            <a:r>
              <a:rPr lang="zh-TW" altLang="en-US" sz="2800" b="1" u="sng"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調整部定必修課</a:t>
            </a:r>
            <a:r>
              <a:rPr lang="zh-TW" altLang="en-US" sz="2800" u="sng"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程</a:t>
            </a:r>
            <a:r>
              <a:rPr lang="zh-TW" altLang="en-US" sz="28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，並實施教學。</a:t>
            </a:r>
            <a:r>
              <a:rPr lang="en-US" altLang="zh-TW" sz="28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(P.31) </a:t>
            </a:r>
          </a:p>
          <a:p>
            <a:pPr marL="463550" lvl="1" indent="-457200">
              <a:buFont typeface="Wingdings" panose="05000000000000000000" pitchFamily="2" charset="2"/>
              <a:buChar char="v"/>
            </a:pPr>
            <a:r>
              <a:rPr lang="en-US" altLang="zh-TW" sz="28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學校與教師應提供適當之</a:t>
            </a:r>
            <a:r>
              <a:rPr lang="zh-TW" altLang="en-US" sz="2800" b="1" u="sng"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評量調整</a:t>
            </a:r>
            <a:r>
              <a:rPr lang="zh-TW" altLang="en-US" sz="28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措施</a:t>
            </a:r>
            <a:r>
              <a:rPr lang="en-US" altLang="zh-TW" sz="28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(P.33) </a:t>
            </a:r>
          </a:p>
        </p:txBody>
      </p:sp>
      <p:sp>
        <p:nvSpPr>
          <p:cNvPr id="5" name="矩形 4">
            <a:extLst>
              <a:ext uri="{FF2B5EF4-FFF2-40B4-BE49-F238E27FC236}">
                <a16:creationId xmlns:a16="http://schemas.microsoft.com/office/drawing/2014/main" id="{CA0AC9DB-D0FF-4E68-A590-10801BC926B6}"/>
              </a:ext>
            </a:extLst>
          </p:cNvPr>
          <p:cNvSpPr/>
          <p:nvPr/>
        </p:nvSpPr>
        <p:spPr>
          <a:xfrm>
            <a:off x="1922668" y="241956"/>
            <a:ext cx="5688000" cy="756000"/>
          </a:xfrm>
          <a:prstGeom prst="rect">
            <a:avLst/>
          </a:prstGeom>
          <a:solidFill>
            <a:srgbClr val="195280"/>
          </a:solidFill>
          <a:ln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kumimoji="1" lang="zh-TW" altLang="en-US" sz="4000" b="1" dirty="0">
                <a:solidFill>
                  <a:prstClr val="white"/>
                </a:solidFill>
                <a:latin typeface="微軟正黑體"/>
                <a:ea typeface="微軟正黑體"/>
                <a:cs typeface="微軟正黑體"/>
              </a:rPr>
              <a:t>課程調整的規定：總綱</a:t>
            </a:r>
            <a:endParaRPr kumimoji="1" lang="zh-CN" altLang="en-US" sz="4000" b="1" dirty="0">
              <a:solidFill>
                <a:prstClr val="white"/>
              </a:solidFill>
              <a:latin typeface="微軟正黑體"/>
              <a:ea typeface="微軟正黑體"/>
              <a:cs typeface="微軟正黑體"/>
            </a:endParaRPr>
          </a:p>
        </p:txBody>
      </p:sp>
      <p:pic>
        <p:nvPicPr>
          <p:cNvPr id="7" name="圖片 6" descr="一張含有 室內 的圖片&#10;&#10;自動產生的描述">
            <a:extLst>
              <a:ext uri="{FF2B5EF4-FFF2-40B4-BE49-F238E27FC236}">
                <a16:creationId xmlns:a16="http://schemas.microsoft.com/office/drawing/2014/main" id="{7C11C060-EA8B-45BB-BAE0-4EBEFEAFA9D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667" b="90000" l="10000" r="90000">
                        <a14:foregroundMark x1="56250" y1="43750" x2="56250" y2="43750"/>
                        <a14:foregroundMark x1="52639" y1="40556" x2="52639" y2="40556"/>
                        <a14:foregroundMark x1="52083" y1="43750" x2="52083" y2="43750"/>
                        <a14:foregroundMark x1="56944" y1="50417" x2="56944" y2="50417"/>
                        <a14:foregroundMark x1="60139" y1="44167" x2="60139" y2="44167"/>
                        <a14:foregroundMark x1="59861" y1="49583" x2="59861" y2="49583"/>
                        <a14:foregroundMark x1="60278" y1="51944" x2="60278" y2="51944"/>
                        <a14:foregroundMark x1="61806" y1="49583" x2="61806" y2="49583"/>
                        <a14:foregroundMark x1="60139" y1="9306" x2="60139" y2="9306"/>
                        <a14:foregroundMark x1="59444" y1="7778" x2="59444" y2="7778"/>
                        <a14:foregroundMark x1="59167" y1="6667" x2="59167" y2="6667"/>
                        <a14:foregroundMark x1="45139" y1="22778" x2="45139" y2="22778"/>
                        <a14:foregroundMark x1="68889" y1="54722" x2="68889" y2="54722"/>
                        <a14:foregroundMark x1="67778" y1="54583" x2="67778" y2="54583"/>
                        <a14:foregroundMark x1="67778" y1="54583" x2="67778" y2="54583"/>
                        <a14:foregroundMark x1="57222" y1="6667" x2="57222" y2="6667"/>
                      </a14:backgroundRemoval>
                    </a14:imgEffect>
                  </a14:imgLayer>
                </a14:imgProps>
              </a:ext>
              <a:ext uri="{837473B0-CC2E-450A-ABE3-18F120FF3D39}">
                <a1611:picAttrSrcUrl xmlns:a1611="http://schemas.microsoft.com/office/drawing/2016/11/main" xmlns="" r:id="rId5"/>
              </a:ext>
            </a:extLst>
          </a:blip>
          <a:stretch>
            <a:fillRect/>
          </a:stretch>
        </p:blipFill>
        <p:spPr>
          <a:xfrm>
            <a:off x="5629620" y="5034847"/>
            <a:ext cx="1399142" cy="1460729"/>
          </a:xfrm>
          <a:prstGeom prst="rect">
            <a:avLst/>
          </a:prstGeom>
        </p:spPr>
      </p:pic>
      <p:pic>
        <p:nvPicPr>
          <p:cNvPr id="8" name="圖片 7">
            <a:extLst>
              <a:ext uri="{FF2B5EF4-FFF2-40B4-BE49-F238E27FC236}">
                <a16:creationId xmlns:a16="http://schemas.microsoft.com/office/drawing/2014/main" id="{F7166C4E-FD61-4821-B4B2-880686D37658}"/>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837473B0-CC2E-450A-ABE3-18F120FF3D39}">
                <a1611:picAttrSrcUrl xmlns:a1611="http://schemas.microsoft.com/office/drawing/2016/11/main" xmlns="" r:id="rId8"/>
              </a:ext>
            </a:extLst>
          </a:blip>
          <a:stretch>
            <a:fillRect/>
          </a:stretch>
        </p:blipFill>
        <p:spPr>
          <a:xfrm>
            <a:off x="6488161" y="5445224"/>
            <a:ext cx="2655839" cy="1129229"/>
          </a:xfrm>
          <a:prstGeom prst="rect">
            <a:avLst/>
          </a:prstGeom>
        </p:spPr>
      </p:pic>
    </p:spTree>
    <p:extLst>
      <p:ext uri="{BB962C8B-B14F-4D97-AF65-F5344CB8AC3E}">
        <p14:creationId xmlns:p14="http://schemas.microsoft.com/office/powerpoint/2010/main" val="9987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280507" y="1084263"/>
            <a:ext cx="5682268" cy="592800"/>
          </a:xfrm>
        </p:spPr>
        <p:txBody>
          <a:bodyPr anchor="ctr">
            <a:normAutofit lnSpcReduction="10000"/>
          </a:bodyPr>
          <a:lstStyle/>
          <a:p>
            <a:pPr>
              <a:spcBef>
                <a:spcPts val="0"/>
              </a:spcBef>
              <a:buNone/>
            </a:pPr>
            <a:r>
              <a:rPr lang="zh-TW" altLang="zh-TW" sz="3600" dirty="0">
                <a:solidFill>
                  <a:srgbClr val="4A206A"/>
                </a:solidFill>
                <a:latin typeface="標楷體" panose="03000509000000000000" pitchFamily="65" charset="-120"/>
                <a:ea typeface="標楷體" panose="03000509000000000000" pitchFamily="65" charset="-120"/>
              </a:rPr>
              <a:t>課程調整</a:t>
            </a:r>
            <a:r>
              <a:rPr lang="zh-TW" altLang="en-US" sz="3600" dirty="0">
                <a:solidFill>
                  <a:srgbClr val="4A206A"/>
                </a:solidFill>
                <a:latin typeface="標楷體" panose="03000509000000000000" pitchFamily="65" charset="-120"/>
                <a:ea typeface="標楷體" panose="03000509000000000000" pitchFamily="65" charset="-120"/>
              </a:rPr>
              <a:t>適用對象</a:t>
            </a:r>
            <a:r>
              <a:rPr lang="en-US" altLang="zh-TW" sz="3600" dirty="0">
                <a:solidFill>
                  <a:srgbClr val="4A206A"/>
                </a:solidFill>
                <a:latin typeface="標楷體" panose="03000509000000000000" pitchFamily="65" charset="-120"/>
                <a:ea typeface="標楷體" panose="03000509000000000000" pitchFamily="65" charset="-120"/>
              </a:rPr>
              <a:t> </a:t>
            </a:r>
            <a:endParaRPr lang="en-US" altLang="zh-TW" sz="1600" dirty="0">
              <a:solidFill>
                <a:srgbClr val="4A206A"/>
              </a:solidFill>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id="{CA0AC9DB-D0FF-4E68-A590-10801BC926B6}"/>
              </a:ext>
            </a:extLst>
          </p:cNvPr>
          <p:cNvSpPr/>
          <p:nvPr/>
        </p:nvSpPr>
        <p:spPr>
          <a:xfrm>
            <a:off x="1280507" y="339923"/>
            <a:ext cx="6480000" cy="720000"/>
          </a:xfrm>
          <a:prstGeom prst="rect">
            <a:avLst/>
          </a:prstGeom>
          <a:solidFill>
            <a:srgbClr val="195280"/>
          </a:solidFill>
          <a:ln w="28575"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kumimoji="1" lang="zh-TW" altLang="en-US" sz="4000" b="1" dirty="0">
                <a:solidFill>
                  <a:prstClr val="white"/>
                </a:solidFill>
                <a:latin typeface="微軟正黑體"/>
                <a:ea typeface="微軟正黑體"/>
                <a:cs typeface="微軟正黑體"/>
              </a:rPr>
              <a:t>課程調整的規定：實施規範</a:t>
            </a:r>
            <a:endParaRPr kumimoji="1" lang="zh-CN" altLang="en-US" sz="4000" b="1" dirty="0">
              <a:solidFill>
                <a:prstClr val="white"/>
              </a:solidFill>
              <a:latin typeface="微軟正黑體"/>
              <a:ea typeface="微軟正黑體"/>
              <a:cs typeface="微軟正黑體"/>
            </a:endParaRPr>
          </a:p>
        </p:txBody>
      </p:sp>
      <p:grpSp>
        <p:nvGrpSpPr>
          <p:cNvPr id="7" name="群組 6"/>
          <p:cNvGrpSpPr/>
          <p:nvPr/>
        </p:nvGrpSpPr>
        <p:grpSpPr>
          <a:xfrm>
            <a:off x="1691680" y="2420888"/>
            <a:ext cx="6124116" cy="4159295"/>
            <a:chOff x="1763688" y="2477339"/>
            <a:chExt cx="6124116" cy="4159295"/>
          </a:xfrm>
        </p:grpSpPr>
        <p:pic>
          <p:nvPicPr>
            <p:cNvPr id="6" name="圖片 5">
              <a:extLst>
                <a:ext uri="{FF2B5EF4-FFF2-40B4-BE49-F238E27FC236}">
                  <a16:creationId xmlns:a16="http://schemas.microsoft.com/office/drawing/2014/main" id="{5CF23F23-F670-4CDF-83F7-38974296D789}"/>
                </a:ext>
              </a:extLst>
            </p:cNvPr>
            <p:cNvPicPr>
              <a:picLocks noChangeAspect="1"/>
            </p:cNvPicPr>
            <p:nvPr/>
          </p:nvPicPr>
          <p:blipFill>
            <a:blip r:embed="rId3" cstate="print">
              <a:extLst>
                <a:ext uri="{837473B0-CC2E-450A-ABE3-18F120FF3D39}">
                  <a1611:picAttrSrcUrl xmlns:a1611="http://schemas.microsoft.com/office/drawing/2016/11/main" xmlns="" r:id="rId4"/>
                </a:ext>
              </a:extLst>
            </a:blip>
            <a:stretch>
              <a:fillRect/>
            </a:stretch>
          </p:blipFill>
          <p:spPr>
            <a:xfrm>
              <a:off x="1763688" y="2477339"/>
              <a:ext cx="6124116" cy="4159295"/>
            </a:xfrm>
            <a:prstGeom prst="rect">
              <a:avLst/>
            </a:prstGeom>
          </p:spPr>
        </p:pic>
        <p:sp>
          <p:nvSpPr>
            <p:cNvPr id="27" name="矩形 26"/>
            <p:cNvSpPr/>
            <p:nvPr/>
          </p:nvSpPr>
          <p:spPr>
            <a:xfrm>
              <a:off x="5677572" y="4678159"/>
              <a:ext cx="2185780" cy="43559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algn="ctr" defTabSz="800100" fontAlgn="base">
                <a:lnSpc>
                  <a:spcPct val="90000"/>
                </a:lnSpc>
                <a:spcBef>
                  <a:spcPct val="0"/>
                </a:spcBef>
                <a:spcAft>
                  <a:spcPct val="35000"/>
                </a:spcAft>
              </a:pPr>
              <a:r>
                <a:rPr kumimoji="1" lang="zh-TW" altLang="en-US" sz="2400" b="1" dirty="0">
                  <a:solidFill>
                    <a:schemeClr val="accent5">
                      <a:lumMod val="40000"/>
                      <a:lumOff val="60000"/>
                    </a:schemeClr>
                  </a:solidFill>
                  <a:latin typeface="標楷體" panose="03000509000000000000" pitchFamily="65" charset="-120"/>
                  <a:ea typeface="標楷體" panose="03000509000000000000" pitchFamily="65" charset="-120"/>
                </a:rPr>
                <a:t>身心障礙學生</a:t>
              </a:r>
            </a:p>
          </p:txBody>
        </p:sp>
        <p:sp>
          <p:nvSpPr>
            <p:cNvPr id="23" name="矩形 22"/>
            <p:cNvSpPr/>
            <p:nvPr/>
          </p:nvSpPr>
          <p:spPr>
            <a:xfrm>
              <a:off x="1810476" y="4768333"/>
              <a:ext cx="2224322" cy="43559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algn="ctr" defTabSz="800100" fontAlgn="base">
                <a:lnSpc>
                  <a:spcPct val="90000"/>
                </a:lnSpc>
                <a:spcBef>
                  <a:spcPct val="0"/>
                </a:spcBef>
                <a:spcAft>
                  <a:spcPct val="35000"/>
                </a:spcAft>
              </a:pPr>
              <a:r>
                <a:rPr kumimoji="1" lang="zh-TW" altLang="en-US" sz="2400" b="1" dirty="0">
                  <a:solidFill>
                    <a:schemeClr val="accent5">
                      <a:lumMod val="40000"/>
                      <a:lumOff val="60000"/>
                    </a:schemeClr>
                  </a:solidFill>
                  <a:latin typeface="標楷體" panose="03000509000000000000" pitchFamily="65" charset="-120"/>
                  <a:ea typeface="標楷體" panose="03000509000000000000" pitchFamily="65" charset="-120"/>
                </a:rPr>
                <a:t>資賦優異學生</a:t>
              </a:r>
            </a:p>
          </p:txBody>
        </p:sp>
        <p:sp>
          <p:nvSpPr>
            <p:cNvPr id="19" name="矩形 18"/>
            <p:cNvSpPr/>
            <p:nvPr/>
          </p:nvSpPr>
          <p:spPr>
            <a:xfrm>
              <a:off x="3530221" y="5459170"/>
              <a:ext cx="2591050" cy="67717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algn="ctr" defTabSz="800100" fontAlgn="base">
                <a:lnSpc>
                  <a:spcPct val="90000"/>
                </a:lnSpc>
                <a:spcBef>
                  <a:spcPct val="0"/>
                </a:spcBef>
                <a:spcAft>
                  <a:spcPct val="35000"/>
                </a:spcAft>
              </a:pPr>
              <a:r>
                <a:rPr kumimoji="1" lang="zh-TW" altLang="en-US" sz="2100" b="1" dirty="0">
                  <a:solidFill>
                    <a:schemeClr val="accent5">
                      <a:lumMod val="40000"/>
                      <a:lumOff val="60000"/>
                    </a:schemeClr>
                  </a:solidFill>
                  <a:latin typeface="標楷體" panose="03000509000000000000" pitchFamily="65" charset="-120"/>
                  <a:ea typeface="標楷體" panose="03000509000000000000" pitchFamily="65" charset="-120"/>
                </a:rPr>
                <a:t>身心障礙資賦優異學生</a:t>
              </a:r>
            </a:p>
          </p:txBody>
        </p:sp>
      </p:grpSp>
      <p:sp>
        <p:nvSpPr>
          <p:cNvPr id="15" name="矩形 14"/>
          <p:cNvSpPr>
            <a:spLocks noChangeAspect="1"/>
          </p:cNvSpPr>
          <p:nvPr/>
        </p:nvSpPr>
        <p:spPr>
          <a:xfrm>
            <a:off x="2026099" y="1879686"/>
            <a:ext cx="5908232" cy="461665"/>
          </a:xfrm>
          <a:prstGeom prst="rect">
            <a:avLst/>
          </a:prstGeom>
        </p:spPr>
        <p:txBody>
          <a:bodyPr wrap="square">
            <a:spAutoFit/>
          </a:bodyPr>
          <a:lstStyle/>
          <a:p>
            <a:pPr fontAlgn="base">
              <a:spcBef>
                <a:spcPct val="0"/>
              </a:spcBef>
              <a:spcAft>
                <a:spcPct val="0"/>
              </a:spcAft>
            </a:pPr>
            <a:r>
              <a:rPr kumimoji="1" lang="zh-TW" altLang="zh-TW" sz="2400" dirty="0">
                <a:solidFill>
                  <a:prstClr val="black"/>
                </a:solidFill>
                <a:latin typeface="標楷體" panose="03000509000000000000" pitchFamily="65" charset="-120"/>
                <a:ea typeface="標楷體" panose="03000509000000000000" pitchFamily="65" charset="-120"/>
              </a:rPr>
              <a:t>特定領域</a:t>
            </a:r>
            <a:r>
              <a:rPr kumimoji="1" lang="en-US" altLang="zh-TW" sz="2400" dirty="0">
                <a:solidFill>
                  <a:prstClr val="black"/>
                </a:solidFill>
                <a:latin typeface="標楷體" panose="03000509000000000000" pitchFamily="65" charset="-120"/>
                <a:ea typeface="標楷體" panose="03000509000000000000" pitchFamily="65" charset="-120"/>
              </a:rPr>
              <a:t>/</a:t>
            </a:r>
            <a:r>
              <a:rPr kumimoji="1" lang="zh-TW" altLang="zh-TW" sz="2400" dirty="0">
                <a:solidFill>
                  <a:prstClr val="black"/>
                </a:solidFill>
                <a:latin typeface="標楷體" panose="03000509000000000000" pitchFamily="65" charset="-120"/>
                <a:ea typeface="標楷體" panose="03000509000000000000" pitchFamily="65" charset="-120"/>
              </a:rPr>
              <a:t>科目有學習功能缺損</a:t>
            </a:r>
            <a:r>
              <a:rPr kumimoji="1" lang="en-US" altLang="zh-TW" sz="2400" dirty="0">
                <a:solidFill>
                  <a:prstClr val="black"/>
                </a:solidFill>
                <a:latin typeface="標楷體" panose="03000509000000000000" pitchFamily="65" charset="-120"/>
                <a:ea typeface="標楷體" panose="03000509000000000000" pitchFamily="65" charset="-120"/>
              </a:rPr>
              <a:t>/</a:t>
            </a:r>
            <a:r>
              <a:rPr kumimoji="1" lang="zh-TW" altLang="en-US" sz="2400" dirty="0">
                <a:solidFill>
                  <a:prstClr val="black"/>
                </a:solidFill>
                <a:latin typeface="標楷體" panose="03000509000000000000" pitchFamily="65" charset="-120"/>
                <a:ea typeface="標楷體" panose="03000509000000000000" pitchFamily="65" charset="-120"/>
              </a:rPr>
              <a:t>優異</a:t>
            </a:r>
            <a:r>
              <a:rPr kumimoji="1" lang="zh-TW" altLang="zh-TW" sz="2400" dirty="0">
                <a:solidFill>
                  <a:prstClr val="black"/>
                </a:solidFill>
                <a:latin typeface="標楷體" panose="03000509000000000000" pitchFamily="65" charset="-120"/>
                <a:ea typeface="標楷體" panose="03000509000000000000" pitchFamily="65" charset="-120"/>
              </a:rPr>
              <a:t>者</a:t>
            </a:r>
            <a:endParaRPr kumimoji="1" lang="zh-TW" altLang="en-US" sz="2400" dirty="0">
              <a:solidFill>
                <a:prstClr val="black"/>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00726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631825" y="1196975"/>
            <a:ext cx="8512175" cy="5283200"/>
          </a:xfrm>
        </p:spPr>
        <p:txBody>
          <a:bodyPr>
            <a:normAutofit/>
          </a:bodyPr>
          <a:lstStyle/>
          <a:p>
            <a:pPr>
              <a:lnSpc>
                <a:spcPts val="3800"/>
              </a:lnSpc>
              <a:spcBef>
                <a:spcPts val="1200"/>
              </a:spcBef>
              <a:buClr>
                <a:schemeClr val="accent1">
                  <a:lumMod val="75000"/>
                </a:schemeClr>
              </a:buClr>
            </a:pPr>
            <a:r>
              <a:rPr lang="zh-TW" altLang="zh-TW" sz="2800" dirty="0">
                <a:solidFill>
                  <a:schemeClr val="tx1">
                    <a:lumMod val="85000"/>
                    <a:lumOff val="15000"/>
                  </a:schemeClr>
                </a:solidFill>
                <a:latin typeface="標楷體" panose="03000509000000000000" pitchFamily="65" charset="-120"/>
                <a:ea typeface="標楷體" panose="03000509000000000000" pitchFamily="65" charset="-120"/>
              </a:rPr>
              <a:t>若學生在特定領域</a:t>
            </a:r>
            <a:r>
              <a:rPr lang="en-US" altLang="zh-TW" sz="2800" dirty="0">
                <a:solidFill>
                  <a:schemeClr val="tx1">
                    <a:lumMod val="85000"/>
                    <a:lumOff val="15000"/>
                  </a:schemeClr>
                </a:solidFill>
                <a:latin typeface="標楷體" panose="03000509000000000000" pitchFamily="65" charset="-120"/>
                <a:ea typeface="標楷體" panose="03000509000000000000" pitchFamily="65" charset="-120"/>
              </a:rPr>
              <a:t>/</a:t>
            </a:r>
            <a:r>
              <a:rPr lang="zh-TW" altLang="zh-TW" sz="2800" dirty="0">
                <a:solidFill>
                  <a:schemeClr val="tx1">
                    <a:lumMod val="85000"/>
                    <a:lumOff val="15000"/>
                  </a:schemeClr>
                </a:solidFill>
                <a:latin typeface="標楷體" panose="03000509000000000000" pitchFamily="65" charset="-120"/>
                <a:ea typeface="標楷體" panose="03000509000000000000" pitchFamily="65" charset="-120"/>
              </a:rPr>
              <a:t>科目之學習不需進行課程調整，則依循十二年國民基本教育該領域課程綱要之規範規劃課程；</a:t>
            </a:r>
            <a:endParaRPr lang="en-US" altLang="zh-TW" sz="2800" dirty="0">
              <a:solidFill>
                <a:schemeClr val="tx1">
                  <a:lumMod val="85000"/>
                  <a:lumOff val="15000"/>
                </a:schemeClr>
              </a:solidFill>
              <a:latin typeface="標楷體" panose="03000509000000000000" pitchFamily="65" charset="-120"/>
              <a:ea typeface="標楷體" panose="03000509000000000000" pitchFamily="65" charset="-120"/>
            </a:endParaRPr>
          </a:p>
          <a:p>
            <a:pPr>
              <a:lnSpc>
                <a:spcPts val="3800"/>
              </a:lnSpc>
              <a:spcBef>
                <a:spcPts val="1200"/>
              </a:spcBef>
              <a:buClr>
                <a:schemeClr val="accent1">
                  <a:lumMod val="75000"/>
                </a:schemeClr>
              </a:buClr>
            </a:pPr>
            <a:r>
              <a:rPr lang="zh-TW" altLang="zh-TW" sz="2800" dirty="0">
                <a:solidFill>
                  <a:schemeClr val="tx1">
                    <a:lumMod val="85000"/>
                    <a:lumOff val="15000"/>
                  </a:schemeClr>
                </a:solidFill>
                <a:latin typeface="標楷體" panose="03000509000000000000" pitchFamily="65" charset="-120"/>
                <a:ea typeface="標楷體" panose="03000509000000000000" pitchFamily="65" charset="-120"/>
              </a:rPr>
              <a:t>若學生有</a:t>
            </a:r>
            <a:r>
              <a:rPr lang="zh-TW" altLang="zh-TW" sz="2800" u="sng" dirty="0">
                <a:solidFill>
                  <a:srgbClr val="7030A0"/>
                </a:solidFill>
                <a:latin typeface="標楷體" panose="03000509000000000000" pitchFamily="65" charset="-120"/>
                <a:ea typeface="標楷體" panose="03000509000000000000" pitchFamily="65" charset="-120"/>
              </a:rPr>
              <a:t>特殊教育需求</a:t>
            </a:r>
            <a:r>
              <a:rPr lang="zh-TW" altLang="zh-TW" sz="2800" dirty="0">
                <a:solidFill>
                  <a:schemeClr val="tx1">
                    <a:lumMod val="85000"/>
                    <a:lumOff val="15000"/>
                  </a:schemeClr>
                </a:solidFill>
                <a:latin typeface="標楷體" panose="03000509000000000000" pitchFamily="65" charset="-120"/>
                <a:ea typeface="標楷體" panose="03000509000000000000" pitchFamily="65" charset="-120"/>
              </a:rPr>
              <a:t>，則可依據〈特殊教育課程教材教法及評量方式實施辦法〉，以及本課程實施規範，</a:t>
            </a:r>
            <a:r>
              <a:rPr lang="zh-TW" altLang="zh-TW" sz="2800" b="1" u="sng" dirty="0">
                <a:solidFill>
                  <a:srgbClr val="7030A0"/>
                </a:solidFill>
                <a:latin typeface="標楷體" panose="03000509000000000000" pitchFamily="65" charset="-120"/>
                <a:ea typeface="標楷體" panose="03000509000000000000" pitchFamily="65" charset="-120"/>
              </a:rPr>
              <a:t>調整其學習內容、歷程、環境或評量</a:t>
            </a:r>
            <a:r>
              <a:rPr lang="zh-TW" altLang="zh-TW" sz="2800" dirty="0">
                <a:solidFill>
                  <a:schemeClr val="tx1">
                    <a:lumMod val="85000"/>
                    <a:lumOff val="15000"/>
                  </a:schemeClr>
                </a:solidFill>
                <a:latin typeface="標楷體" panose="03000509000000000000" pitchFamily="65" charset="-120"/>
                <a:ea typeface="標楷體" panose="03000509000000000000" pitchFamily="65" charset="-120"/>
              </a:rPr>
              <a:t>。</a:t>
            </a:r>
            <a:endParaRPr lang="en-US" altLang="zh-TW" sz="2800" dirty="0">
              <a:solidFill>
                <a:schemeClr val="tx1">
                  <a:lumMod val="85000"/>
                  <a:lumOff val="15000"/>
                </a:schemeClr>
              </a:solidFill>
              <a:latin typeface="標楷體" panose="03000509000000000000" pitchFamily="65" charset="-120"/>
              <a:ea typeface="標楷體" panose="03000509000000000000" pitchFamily="65" charset="-120"/>
            </a:endParaRPr>
          </a:p>
        </p:txBody>
      </p:sp>
      <p:sp>
        <p:nvSpPr>
          <p:cNvPr id="5" name="矩形 4">
            <a:extLst>
              <a:ext uri="{FF2B5EF4-FFF2-40B4-BE49-F238E27FC236}">
                <a16:creationId xmlns:a16="http://schemas.microsoft.com/office/drawing/2014/main" id="{CA0AC9DB-D0FF-4E68-A590-10801BC926B6}"/>
              </a:ext>
            </a:extLst>
          </p:cNvPr>
          <p:cNvSpPr/>
          <p:nvPr/>
        </p:nvSpPr>
        <p:spPr>
          <a:xfrm>
            <a:off x="1331640" y="285576"/>
            <a:ext cx="6660000" cy="756000"/>
          </a:xfrm>
          <a:prstGeom prst="rect">
            <a:avLst/>
          </a:prstGeom>
          <a:solidFill>
            <a:srgbClr val="195280"/>
          </a:solidFill>
          <a:ln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kumimoji="1" lang="zh-TW" altLang="en-US" sz="4000" b="1" dirty="0">
                <a:solidFill>
                  <a:prstClr val="white"/>
                </a:solidFill>
                <a:latin typeface="微軟正黑體"/>
                <a:ea typeface="微軟正黑體"/>
                <a:cs typeface="微軟正黑體"/>
              </a:rPr>
              <a:t>課程調整的規定：實施規範</a:t>
            </a:r>
            <a:endParaRPr kumimoji="1" lang="zh-CN" altLang="en-US" sz="4000" b="1" dirty="0">
              <a:solidFill>
                <a:prstClr val="white"/>
              </a:solidFill>
              <a:latin typeface="微軟正黑體"/>
              <a:ea typeface="微軟正黑體"/>
              <a:cs typeface="微軟正黑體"/>
            </a:endParaRPr>
          </a:p>
        </p:txBody>
      </p:sp>
      <p:pic>
        <p:nvPicPr>
          <p:cNvPr id="8" name="圖片 7" descr="一張含有 室內 的圖片&#10;&#10;自動產生的描述">
            <a:extLst>
              <a:ext uri="{FF2B5EF4-FFF2-40B4-BE49-F238E27FC236}">
                <a16:creationId xmlns:a16="http://schemas.microsoft.com/office/drawing/2014/main" id="{E40A0344-6870-401A-BD29-CC8A3D101E1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667" b="90000" l="10000" r="90000">
                        <a14:foregroundMark x1="56250" y1="43750" x2="56250" y2="43750"/>
                        <a14:foregroundMark x1="52639" y1="40556" x2="52639" y2="40556"/>
                        <a14:foregroundMark x1="52083" y1="43750" x2="52083" y2="43750"/>
                        <a14:foregroundMark x1="56944" y1="50417" x2="56944" y2="50417"/>
                        <a14:foregroundMark x1="60139" y1="44167" x2="60139" y2="44167"/>
                        <a14:foregroundMark x1="59861" y1="49583" x2="59861" y2="49583"/>
                        <a14:foregroundMark x1="60278" y1="51944" x2="60278" y2="51944"/>
                        <a14:foregroundMark x1="61806" y1="49583" x2="61806" y2="49583"/>
                        <a14:foregroundMark x1="60139" y1="9306" x2="60139" y2="9306"/>
                        <a14:foregroundMark x1="59444" y1="7778" x2="59444" y2="7778"/>
                        <a14:foregroundMark x1="59167" y1="6667" x2="59167" y2="6667"/>
                        <a14:foregroundMark x1="45139" y1="22778" x2="45139" y2="22778"/>
                        <a14:foregroundMark x1="68889" y1="54722" x2="68889" y2="54722"/>
                        <a14:foregroundMark x1="67778" y1="54583" x2="67778" y2="54583"/>
                        <a14:foregroundMark x1="67778" y1="54583" x2="67778" y2="54583"/>
                        <a14:foregroundMark x1="57222" y1="6667" x2="57222" y2="6667"/>
                      </a14:backgroundRemoval>
                    </a14:imgEffect>
                  </a14:imgLayer>
                </a14:imgProps>
              </a:ext>
              <a:ext uri="{837473B0-CC2E-450A-ABE3-18F120FF3D39}">
                <a1611:picAttrSrcUrl xmlns:a1611="http://schemas.microsoft.com/office/drawing/2016/11/main" xmlns="" r:id="rId5"/>
              </a:ext>
            </a:extLst>
          </a:blip>
          <a:stretch>
            <a:fillRect/>
          </a:stretch>
        </p:blipFill>
        <p:spPr>
          <a:xfrm>
            <a:off x="4303990" y="5021809"/>
            <a:ext cx="1704983" cy="1704983"/>
          </a:xfrm>
          <a:prstGeom prst="rect">
            <a:avLst/>
          </a:prstGeom>
        </p:spPr>
      </p:pic>
      <p:pic>
        <p:nvPicPr>
          <p:cNvPr id="9" name="圖片 8">
            <a:extLst>
              <a:ext uri="{FF2B5EF4-FFF2-40B4-BE49-F238E27FC236}">
                <a16:creationId xmlns:a16="http://schemas.microsoft.com/office/drawing/2014/main" id="{DF83DFFB-3EC6-4538-A236-74ED9438E5E6}"/>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837473B0-CC2E-450A-ABE3-18F120FF3D39}">
                <a1611:picAttrSrcUrl xmlns:a1611="http://schemas.microsoft.com/office/drawing/2016/11/main" xmlns="" r:id="rId8"/>
              </a:ext>
            </a:extLst>
          </a:blip>
          <a:stretch>
            <a:fillRect/>
          </a:stretch>
        </p:blipFill>
        <p:spPr>
          <a:xfrm>
            <a:off x="4887912" y="5782104"/>
            <a:ext cx="3220163" cy="1140471"/>
          </a:xfrm>
          <a:prstGeom prst="rect">
            <a:avLst/>
          </a:prstGeom>
        </p:spPr>
      </p:pic>
      <p:sp>
        <p:nvSpPr>
          <p:cNvPr id="10" name="文字方塊 9">
            <a:extLst>
              <a:ext uri="{FF2B5EF4-FFF2-40B4-BE49-F238E27FC236}">
                <a16:creationId xmlns:a16="http://schemas.microsoft.com/office/drawing/2014/main" id="{02025303-7F4B-4E2E-A1D3-3E2C0209A7AA}"/>
              </a:ext>
            </a:extLst>
          </p:cNvPr>
          <p:cNvSpPr txBox="1"/>
          <p:nvPr/>
        </p:nvSpPr>
        <p:spPr>
          <a:xfrm>
            <a:off x="5364088" y="4411435"/>
            <a:ext cx="3712071" cy="400110"/>
          </a:xfrm>
          <a:prstGeom prst="rect">
            <a:avLst/>
          </a:prstGeom>
          <a:solidFill>
            <a:schemeClr val="tx1"/>
          </a:solidFill>
        </p:spPr>
        <p:txBody>
          <a:bodyPr wrap="square" rtlCol="0">
            <a:spAutoFit/>
          </a:bodyPr>
          <a:lstStyle/>
          <a:p>
            <a:pPr algn="r" fontAlgn="base">
              <a:spcBef>
                <a:spcPct val="0"/>
              </a:spcBef>
              <a:spcAft>
                <a:spcPct val="0"/>
              </a:spcAft>
            </a:pPr>
            <a:r>
              <a:rPr kumimoji="1" lang="zh-TW" altLang="en-US" sz="2000" dirty="0">
                <a:solidFill>
                  <a:prstClr val="white"/>
                </a:solidFill>
                <a:latin typeface="Times New Roman" pitchFamily="18" charset="0"/>
              </a:rPr>
              <a:t>取自特殊教育課程實施規範 </a:t>
            </a:r>
            <a:r>
              <a:rPr kumimoji="1" lang="en-US" altLang="zh-TW" sz="2000" dirty="0">
                <a:solidFill>
                  <a:prstClr val="white"/>
                </a:solidFill>
                <a:latin typeface="Times New Roman" pitchFamily="18" charset="0"/>
              </a:rPr>
              <a:t>p. 2</a:t>
            </a:r>
            <a:endParaRPr kumimoji="1" lang="zh-TW" altLang="en-US" sz="2000" dirty="0">
              <a:solidFill>
                <a:prstClr val="white"/>
              </a:solidFill>
              <a:latin typeface="Times New Roman" pitchFamily="18" charset="0"/>
            </a:endParaRPr>
          </a:p>
        </p:txBody>
      </p:sp>
    </p:spTree>
    <p:extLst>
      <p:ext uri="{BB962C8B-B14F-4D97-AF65-F5344CB8AC3E}">
        <p14:creationId xmlns:p14="http://schemas.microsoft.com/office/powerpoint/2010/main" val="419038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1" lang="zh-CN" altLang="en-US" dirty="0">
              <a:solidFill>
                <a:srgbClr val="FFFFFF"/>
              </a:solidFill>
              <a:ea typeface="造字工房悦黑演示版常规体" pitchFamily="50" charset="-122"/>
            </a:endParaRPr>
          </a:p>
        </p:txBody>
      </p:sp>
      <p:sp>
        <p:nvSpPr>
          <p:cNvPr id="9" name="矩形 8">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1" lang="zh-CN" altLang="en-US" dirty="0">
              <a:solidFill>
                <a:srgbClr val="FFFFFF"/>
              </a:solidFill>
              <a:ea typeface="造字工房悦黑演示版常规体" pitchFamily="50" charset="-122"/>
            </a:endParaRPr>
          </a:p>
        </p:txBody>
      </p:sp>
      <p:sp>
        <p:nvSpPr>
          <p:cNvPr id="12" name="矩形 11">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eaLnBrk="0" fontAlgn="base" hangingPunct="0">
              <a:spcBef>
                <a:spcPct val="0"/>
              </a:spcBef>
              <a:spcAft>
                <a:spcPct val="0"/>
              </a:spcAft>
            </a:pPr>
            <a:r>
              <a:rPr kumimoji="1" lang="zh-TW" altLang="en-US" sz="3600" dirty="0">
                <a:solidFill>
                  <a:schemeClr val="tx1">
                    <a:lumMod val="85000"/>
                    <a:lumOff val="15000"/>
                  </a:schemeClr>
                </a:solidFill>
                <a:latin typeface="標楷體" panose="03000509000000000000" pitchFamily="65" charset="-120"/>
                <a:ea typeface="標楷體" panose="03000509000000000000" pitchFamily="65" charset="-120"/>
              </a:rPr>
              <a:t>實施規範的重要內涵</a:t>
            </a:r>
          </a:p>
        </p:txBody>
      </p:sp>
      <p:sp>
        <p:nvSpPr>
          <p:cNvPr id="71" name="矩形 70">
            <a:extLst>
              <a:ext uri="{FF2B5EF4-FFF2-40B4-BE49-F238E27FC236}">
                <a16:creationId xmlns:a16="http://schemas.microsoft.com/office/drawing/2014/main" id="{8846C836-BECA-4B1F-A858-B008385D9C5E}"/>
              </a:ext>
            </a:extLst>
          </p:cNvPr>
          <p:cNvSpPr/>
          <p:nvPr/>
        </p:nvSpPr>
        <p:spPr>
          <a:xfrm>
            <a:off x="2555775" y="856017"/>
            <a:ext cx="4032448" cy="523220"/>
          </a:xfrm>
          <a:prstGeom prst="rect">
            <a:avLst/>
          </a:prstGeom>
          <a:solidFill>
            <a:schemeClr val="tx1"/>
          </a:solidFill>
          <a:effectLst/>
        </p:spPr>
        <p:txBody>
          <a:bodyPr vert="horz" wrap="square" anchor="ctr">
            <a:spAutoFit/>
          </a:bodyPr>
          <a:lstStyle/>
          <a:p>
            <a:pPr algn="ctr" eaLnBrk="0" fontAlgn="base" hangingPunct="0">
              <a:spcBef>
                <a:spcPct val="0"/>
              </a:spcBef>
              <a:spcAft>
                <a:spcPct val="0"/>
              </a:spcAft>
            </a:pPr>
            <a:r>
              <a:rPr kumimoji="1" lang="zh-TW" altLang="en-US" sz="2800" dirty="0">
                <a:solidFill>
                  <a:srgbClr val="FFFFFF"/>
                </a:solidFill>
                <a:latin typeface="Times New Roman" panose="02020603050405020304" pitchFamily="18" charset="0"/>
                <a:cs typeface="Times New Roman" panose="02020603050405020304" pitchFamily="18" charset="0"/>
              </a:rPr>
              <a:t>伍、</a:t>
            </a:r>
            <a:r>
              <a:rPr kumimoji="1" lang="en-US" altLang="zh-TW" sz="2800" dirty="0">
                <a:solidFill>
                  <a:srgbClr val="FFFFFF"/>
                </a:solidFill>
                <a:latin typeface="Times New Roman" panose="02020603050405020304" pitchFamily="18" charset="0"/>
                <a:cs typeface="Times New Roman" panose="02020603050405020304" pitchFamily="18" charset="0"/>
              </a:rPr>
              <a:t>IEP/IGP</a:t>
            </a:r>
            <a:r>
              <a:rPr kumimoji="1" lang="zh-TW" altLang="en-US" sz="2800" dirty="0">
                <a:solidFill>
                  <a:srgbClr val="FFFFFF"/>
                </a:solidFill>
                <a:latin typeface="Times New Roman" panose="02020603050405020304" pitchFamily="18" charset="0"/>
                <a:cs typeface="Times New Roman" panose="02020603050405020304" pitchFamily="18" charset="0"/>
              </a:rPr>
              <a:t>與課程規劃</a:t>
            </a:r>
            <a:endParaRPr kumimoji="1" lang="zh-CN" altLang="en-US" sz="2800" dirty="0">
              <a:solidFill>
                <a:srgbClr val="FFFFFF"/>
              </a:solidFill>
              <a:latin typeface="Times New Roman" panose="02020603050405020304" pitchFamily="18" charset="0"/>
              <a:cs typeface="Times New Roman" panose="02020603050405020304" pitchFamily="18" charset="0"/>
            </a:endParaRPr>
          </a:p>
        </p:txBody>
      </p:sp>
      <p:sp>
        <p:nvSpPr>
          <p:cNvPr id="28" name="Title 6">
            <a:extLst>
              <a:ext uri="{FF2B5EF4-FFF2-40B4-BE49-F238E27FC236}">
                <a16:creationId xmlns:a16="http://schemas.microsoft.com/office/drawing/2014/main" id="{14A0AA1C-A57C-492A-A528-F702875B1552}"/>
              </a:ext>
            </a:extLst>
          </p:cNvPr>
          <p:cNvSpPr txBox="1">
            <a:spLocks/>
          </p:cNvSpPr>
          <p:nvPr/>
        </p:nvSpPr>
        <p:spPr bwMode="auto">
          <a:xfrm>
            <a:off x="270790" y="1418602"/>
            <a:ext cx="7518400" cy="4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273050" indent="-273050" eaLnBrk="0" fontAlgn="base" hangingPunct="0">
              <a:spcBef>
                <a:spcPct val="0"/>
              </a:spcBef>
              <a:spcAft>
                <a:spcPct val="0"/>
              </a:spcAft>
              <a:buFont typeface="Wingdings 2" panose="05020102010507070707" pitchFamily="18" charset="2"/>
              <a:buChar char=""/>
              <a:defRPr/>
            </a:pPr>
            <a:r>
              <a:rPr kumimoji="1" lang="zh-TW" altLang="en-US" sz="3200" b="1" kern="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身心障礙學生之</a:t>
            </a:r>
            <a:r>
              <a:rPr kumimoji="1" lang="en-US" altLang="zh-TW" sz="3200" kern="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IEP</a:t>
            </a:r>
            <a:endParaRPr kumimoji="1" lang="en-US" sz="3200" kern="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16" name="群組 15"/>
          <p:cNvGrpSpPr/>
          <p:nvPr/>
        </p:nvGrpSpPr>
        <p:grpSpPr>
          <a:xfrm>
            <a:off x="1465491" y="4260399"/>
            <a:ext cx="1008000" cy="566308"/>
            <a:chOff x="0" y="209797"/>
            <a:chExt cx="1904999" cy="1143000"/>
          </a:xfrm>
          <a:solidFill>
            <a:srgbClr val="00B050"/>
          </a:solidFill>
        </p:grpSpPr>
        <p:sp>
          <p:nvSpPr>
            <p:cNvPr id="34" name="矩形 33"/>
            <p:cNvSpPr/>
            <p:nvPr/>
          </p:nvSpPr>
          <p:spPr>
            <a:xfrm>
              <a:off x="0" y="209797"/>
              <a:ext cx="1904999" cy="1143000"/>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矩形 34"/>
            <p:cNvSpPr/>
            <p:nvPr/>
          </p:nvSpPr>
          <p:spPr>
            <a:xfrm>
              <a:off x="0" y="209797"/>
              <a:ext cx="1904999" cy="1143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algn="ctr" defTabSz="1333500" eaLnBrk="0" fontAlgn="base" hangingPunct="0">
                <a:lnSpc>
                  <a:spcPct val="90000"/>
                </a:lnSpc>
                <a:spcBef>
                  <a:spcPct val="0"/>
                </a:spcBef>
                <a:spcAft>
                  <a:spcPct val="35000"/>
                </a:spcAft>
              </a:pPr>
              <a:r>
                <a:rPr kumimoji="1" lang="zh-TW" altLang="zh-TW" sz="2000" dirty="0">
                  <a:solidFill>
                    <a:srgbClr val="FFFFFF"/>
                  </a:solidFill>
                  <a:latin typeface="標楷體"/>
                </a:rPr>
                <a:t>相關性</a:t>
              </a:r>
              <a:endParaRPr kumimoji="1" lang="zh-TW" altLang="en-US" sz="2000" dirty="0">
                <a:solidFill>
                  <a:srgbClr val="FFFFFF"/>
                </a:solidFill>
              </a:endParaRPr>
            </a:p>
          </p:txBody>
        </p:sp>
      </p:grpSp>
      <p:grpSp>
        <p:nvGrpSpPr>
          <p:cNvPr id="17" name="群組 16"/>
          <p:cNvGrpSpPr/>
          <p:nvPr/>
        </p:nvGrpSpPr>
        <p:grpSpPr>
          <a:xfrm>
            <a:off x="2519930" y="4260399"/>
            <a:ext cx="1008000" cy="566308"/>
            <a:chOff x="2095500" y="209797"/>
            <a:chExt cx="1904999" cy="1143000"/>
          </a:xfrm>
          <a:solidFill>
            <a:srgbClr val="FF5353"/>
          </a:solidFill>
        </p:grpSpPr>
        <p:sp>
          <p:nvSpPr>
            <p:cNvPr id="27" name="矩形 26"/>
            <p:cNvSpPr/>
            <p:nvPr/>
          </p:nvSpPr>
          <p:spPr>
            <a:xfrm>
              <a:off x="2095500" y="209797"/>
              <a:ext cx="1904999" cy="1143000"/>
            </a:xfrm>
            <a:prstGeom prst="rect">
              <a:avLst/>
            </a:prstGeom>
            <a:grpFill/>
          </p:spPr>
          <p:style>
            <a:lnRef idx="2">
              <a:schemeClr val="lt1">
                <a:hueOff val="0"/>
                <a:satOff val="0"/>
                <a:lumOff val="0"/>
                <a:alphaOff val="0"/>
              </a:schemeClr>
            </a:lnRef>
            <a:fillRef idx="1">
              <a:schemeClr val="accent2">
                <a:hueOff val="-3600000"/>
                <a:satOff val="-12501"/>
                <a:lumOff val="15000"/>
                <a:alphaOff val="0"/>
              </a:schemeClr>
            </a:fillRef>
            <a:effectRef idx="0">
              <a:schemeClr val="accent2">
                <a:hueOff val="-3600000"/>
                <a:satOff val="-12501"/>
                <a:lumOff val="15000"/>
                <a:alphaOff val="0"/>
              </a:schemeClr>
            </a:effectRef>
            <a:fontRef idx="minor">
              <a:schemeClr val="lt1"/>
            </a:fontRef>
          </p:style>
        </p:sp>
        <p:sp>
          <p:nvSpPr>
            <p:cNvPr id="29" name="矩形 28"/>
            <p:cNvSpPr/>
            <p:nvPr/>
          </p:nvSpPr>
          <p:spPr>
            <a:xfrm>
              <a:off x="2095500" y="209797"/>
              <a:ext cx="1904999" cy="1143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algn="ctr" defTabSz="1333500" eaLnBrk="0" fontAlgn="base" hangingPunct="0">
                <a:lnSpc>
                  <a:spcPct val="90000"/>
                </a:lnSpc>
                <a:spcBef>
                  <a:spcPct val="0"/>
                </a:spcBef>
                <a:spcAft>
                  <a:spcPct val="35000"/>
                </a:spcAft>
              </a:pPr>
              <a:r>
                <a:rPr kumimoji="1" lang="zh-TW" altLang="zh-TW" sz="2000" dirty="0">
                  <a:solidFill>
                    <a:srgbClr val="FFFFFF"/>
                  </a:solidFill>
                  <a:latin typeface="標楷體"/>
                </a:rPr>
                <a:t>比例性</a:t>
              </a:r>
              <a:endParaRPr kumimoji="1" lang="en-US" altLang="zh-TW" sz="2000" dirty="0">
                <a:solidFill>
                  <a:srgbClr val="FFFFFF"/>
                </a:solidFill>
                <a:latin typeface="標楷體"/>
              </a:endParaRPr>
            </a:p>
          </p:txBody>
        </p:sp>
      </p:grpSp>
      <p:grpSp>
        <p:nvGrpSpPr>
          <p:cNvPr id="18" name="群組 17"/>
          <p:cNvGrpSpPr/>
          <p:nvPr/>
        </p:nvGrpSpPr>
        <p:grpSpPr>
          <a:xfrm>
            <a:off x="3600050" y="4260399"/>
            <a:ext cx="1008000" cy="566308"/>
            <a:chOff x="4191000" y="209797"/>
            <a:chExt cx="1904999" cy="1143000"/>
          </a:xfrm>
          <a:solidFill>
            <a:srgbClr val="00B0F0"/>
          </a:solidFill>
        </p:grpSpPr>
        <p:sp>
          <p:nvSpPr>
            <p:cNvPr id="25" name="矩形 24"/>
            <p:cNvSpPr/>
            <p:nvPr/>
          </p:nvSpPr>
          <p:spPr>
            <a:xfrm>
              <a:off x="4191000" y="209797"/>
              <a:ext cx="1904999" cy="1143000"/>
            </a:xfrm>
            <a:prstGeom prst="rect">
              <a:avLst/>
            </a:prstGeom>
            <a:grpFill/>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26" name="矩形 25"/>
            <p:cNvSpPr/>
            <p:nvPr/>
          </p:nvSpPr>
          <p:spPr>
            <a:xfrm>
              <a:off x="4191000" y="209797"/>
              <a:ext cx="1904999" cy="1143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algn="ctr" defTabSz="1333500" eaLnBrk="0" fontAlgn="base" hangingPunct="0">
                <a:lnSpc>
                  <a:spcPct val="90000"/>
                </a:lnSpc>
                <a:spcBef>
                  <a:spcPct val="0"/>
                </a:spcBef>
                <a:spcAft>
                  <a:spcPct val="35000"/>
                </a:spcAft>
              </a:pPr>
              <a:r>
                <a:rPr kumimoji="1" lang="zh-TW" altLang="zh-TW" sz="2000" dirty="0">
                  <a:solidFill>
                    <a:srgbClr val="FFFFFF"/>
                  </a:solidFill>
                  <a:latin typeface="標楷體"/>
                </a:rPr>
                <a:t>可能性</a:t>
              </a:r>
              <a:endParaRPr kumimoji="1" lang="en-US" altLang="zh-TW" sz="2000" dirty="0">
                <a:solidFill>
                  <a:srgbClr val="FFFFFF"/>
                </a:solidFill>
                <a:latin typeface="標楷體"/>
              </a:endParaRPr>
            </a:p>
          </p:txBody>
        </p:sp>
      </p:grpSp>
      <p:grpSp>
        <p:nvGrpSpPr>
          <p:cNvPr id="19" name="群組 18"/>
          <p:cNvGrpSpPr/>
          <p:nvPr/>
        </p:nvGrpSpPr>
        <p:grpSpPr>
          <a:xfrm>
            <a:off x="4680170" y="4255836"/>
            <a:ext cx="2052000" cy="576000"/>
            <a:chOff x="1047750" y="1543298"/>
            <a:chExt cx="1904999" cy="1143000"/>
          </a:xfrm>
          <a:solidFill>
            <a:schemeClr val="accent6">
              <a:lumMod val="75000"/>
            </a:schemeClr>
          </a:solidFill>
        </p:grpSpPr>
        <p:sp>
          <p:nvSpPr>
            <p:cNvPr id="23" name="矩形 22"/>
            <p:cNvSpPr/>
            <p:nvPr/>
          </p:nvSpPr>
          <p:spPr>
            <a:xfrm>
              <a:off x="1047750" y="1543298"/>
              <a:ext cx="1904999" cy="1143000"/>
            </a:xfrm>
            <a:prstGeom prst="rect">
              <a:avLst/>
            </a:prstGeom>
            <a:grpFill/>
          </p:spPr>
          <p:style>
            <a:lnRef idx="2">
              <a:schemeClr val="lt1">
                <a:hueOff val="0"/>
                <a:satOff val="0"/>
                <a:lumOff val="0"/>
                <a:alphaOff val="0"/>
              </a:schemeClr>
            </a:lnRef>
            <a:fillRef idx="1">
              <a:schemeClr val="accent2">
                <a:hueOff val="-10800000"/>
                <a:satOff val="-37502"/>
                <a:lumOff val="45001"/>
                <a:alphaOff val="0"/>
              </a:schemeClr>
            </a:fillRef>
            <a:effectRef idx="0">
              <a:schemeClr val="accent2">
                <a:hueOff val="-10800000"/>
                <a:satOff val="-37502"/>
                <a:lumOff val="45001"/>
                <a:alphaOff val="0"/>
              </a:schemeClr>
            </a:effectRef>
            <a:fontRef idx="minor">
              <a:schemeClr val="lt1"/>
            </a:fontRef>
          </p:style>
        </p:sp>
        <p:sp>
          <p:nvSpPr>
            <p:cNvPr id="24" name="矩形 23"/>
            <p:cNvSpPr/>
            <p:nvPr/>
          </p:nvSpPr>
          <p:spPr>
            <a:xfrm>
              <a:off x="1047750" y="1543298"/>
              <a:ext cx="1904999" cy="1143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algn="ctr" defTabSz="1333500" eaLnBrk="0" fontAlgn="base" hangingPunct="0">
                <a:lnSpc>
                  <a:spcPct val="90000"/>
                </a:lnSpc>
                <a:spcBef>
                  <a:spcPct val="0"/>
                </a:spcBef>
                <a:spcAft>
                  <a:spcPct val="35000"/>
                </a:spcAft>
              </a:pPr>
              <a:r>
                <a:rPr kumimoji="1" lang="zh-TW" altLang="zh-TW" sz="2000" dirty="0">
                  <a:solidFill>
                    <a:srgbClr val="FFFFFF"/>
                  </a:solidFill>
                  <a:latin typeface="標楷體"/>
                </a:rPr>
                <a:t>財政上的可行性</a:t>
              </a:r>
              <a:endParaRPr kumimoji="1" lang="en-US" altLang="zh-TW" sz="2000" dirty="0">
                <a:solidFill>
                  <a:srgbClr val="FFFFFF"/>
                </a:solidFill>
                <a:latin typeface="標楷體"/>
              </a:endParaRPr>
            </a:p>
          </p:txBody>
        </p:sp>
      </p:grpSp>
      <p:grpSp>
        <p:nvGrpSpPr>
          <p:cNvPr id="20" name="群組 19"/>
          <p:cNvGrpSpPr/>
          <p:nvPr/>
        </p:nvGrpSpPr>
        <p:grpSpPr>
          <a:xfrm>
            <a:off x="6840410" y="4255835"/>
            <a:ext cx="2052000" cy="576000"/>
            <a:chOff x="3143250" y="1543297"/>
            <a:chExt cx="1904999" cy="1143000"/>
          </a:xfrm>
        </p:grpSpPr>
        <p:sp>
          <p:nvSpPr>
            <p:cNvPr id="21" name="矩形 20"/>
            <p:cNvSpPr/>
            <p:nvPr/>
          </p:nvSpPr>
          <p:spPr>
            <a:xfrm>
              <a:off x="3143250" y="1543297"/>
              <a:ext cx="1904999" cy="1143000"/>
            </a:xfrm>
            <a:prstGeom prst="rect">
              <a:avLst/>
            </a:prstGeom>
          </p:spPr>
          <p:style>
            <a:lnRef idx="2">
              <a:schemeClr val="lt1">
                <a:hueOff val="0"/>
                <a:satOff val="0"/>
                <a:lumOff val="0"/>
                <a:alphaOff val="0"/>
              </a:schemeClr>
            </a:lnRef>
            <a:fillRef idx="1">
              <a:schemeClr val="accent2">
                <a:hueOff val="-14400000"/>
                <a:satOff val="-50003"/>
                <a:lumOff val="60001"/>
                <a:alphaOff val="0"/>
              </a:schemeClr>
            </a:fillRef>
            <a:effectRef idx="0">
              <a:schemeClr val="accent2">
                <a:hueOff val="-14400000"/>
                <a:satOff val="-50003"/>
                <a:lumOff val="60001"/>
                <a:alphaOff val="0"/>
              </a:schemeClr>
            </a:effectRef>
            <a:fontRef idx="minor">
              <a:schemeClr val="lt1"/>
            </a:fontRef>
          </p:style>
        </p:sp>
        <p:sp>
          <p:nvSpPr>
            <p:cNvPr id="22" name="矩形 21"/>
            <p:cNvSpPr/>
            <p:nvPr/>
          </p:nvSpPr>
          <p:spPr>
            <a:xfrm>
              <a:off x="3143250" y="1543297"/>
              <a:ext cx="1904999" cy="1143000"/>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algn="ctr" defTabSz="1333500" eaLnBrk="0" fontAlgn="base" hangingPunct="0">
                <a:lnSpc>
                  <a:spcPct val="90000"/>
                </a:lnSpc>
                <a:spcBef>
                  <a:spcPct val="0"/>
                </a:spcBef>
                <a:spcAft>
                  <a:spcPct val="35000"/>
                </a:spcAft>
              </a:pPr>
              <a:r>
                <a:rPr kumimoji="1" lang="zh-TW" altLang="zh-TW" sz="2000" dirty="0">
                  <a:solidFill>
                    <a:srgbClr val="FFFFFF"/>
                  </a:solidFill>
                  <a:latin typeface="標楷體"/>
                </a:rPr>
                <a:t>經濟上的可行性</a:t>
              </a:r>
              <a:endParaRPr kumimoji="1" lang="en-US" altLang="zh-TW" sz="2000" dirty="0">
                <a:solidFill>
                  <a:srgbClr val="FFFFFF"/>
                </a:solidFill>
                <a:latin typeface="標楷體"/>
              </a:endParaRPr>
            </a:p>
          </p:txBody>
        </p:sp>
      </p:grpSp>
      <p:grpSp>
        <p:nvGrpSpPr>
          <p:cNvPr id="3" name="群組 2"/>
          <p:cNvGrpSpPr/>
          <p:nvPr/>
        </p:nvGrpSpPr>
        <p:grpSpPr>
          <a:xfrm>
            <a:off x="1079770" y="3437313"/>
            <a:ext cx="7886342" cy="791435"/>
            <a:chOff x="1079770" y="3437313"/>
            <a:chExt cx="7886342" cy="791435"/>
          </a:xfrm>
        </p:grpSpPr>
        <p:sp>
          <p:nvSpPr>
            <p:cNvPr id="31" name="Text Placeholder 3">
              <a:extLst>
                <a:ext uri="{FF2B5EF4-FFF2-40B4-BE49-F238E27FC236}">
                  <a16:creationId xmlns:a16="http://schemas.microsoft.com/office/drawing/2014/main" id="{AE454693-3134-4788-85E5-20944C6D0042}"/>
                </a:ext>
              </a:extLst>
            </p:cNvPr>
            <p:cNvSpPr txBox="1">
              <a:spLocks/>
            </p:cNvSpPr>
            <p:nvPr/>
          </p:nvSpPr>
          <p:spPr>
            <a:xfrm>
              <a:off x="1447712" y="3437313"/>
              <a:ext cx="7518400" cy="79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eaLnBrk="0" fontAlgn="base" hangingPunct="0">
                <a:lnSpc>
                  <a:spcPts val="3200"/>
                </a:lnSpc>
                <a:spcBef>
                  <a:spcPct val="0"/>
                </a:spcBef>
                <a:spcAft>
                  <a:spcPct val="0"/>
                </a:spcAft>
              </a:pPr>
              <a:r>
                <a:rPr kumimoji="1" lang="en-US" altLang="zh-TW" sz="2400" dirty="0">
                  <a:solidFill>
                    <a:srgbClr val="000000"/>
                  </a:solidFill>
                  <a:latin typeface="Times New Roman" panose="02020603050405020304" pitchFamily="18" charset="0"/>
                  <a:cs typeface="Times New Roman" panose="02020603050405020304" pitchFamily="18" charset="0"/>
                </a:rPr>
                <a:t>IEP</a:t>
              </a:r>
              <a:r>
                <a:rPr kumimoji="1" lang="zh-TW" altLang="en-US" sz="2400" dirty="0">
                  <a:solidFill>
                    <a:srgbClr val="000000"/>
                  </a:solidFill>
                  <a:latin typeface="Times New Roman" panose="02020603050405020304" pitchFamily="18" charset="0"/>
                  <a:cs typeface="Times New Roman" panose="02020603050405020304" pitchFamily="18" charset="0"/>
                </a:rPr>
                <a:t>小組</a:t>
              </a:r>
              <a:r>
                <a:rPr kumimoji="1" lang="zh-TW" altLang="zh-TW" sz="2400" dirty="0">
                  <a:solidFill>
                    <a:srgbClr val="000000"/>
                  </a:solidFill>
                  <a:latin typeface="Times New Roman" panose="02020603050405020304" pitchFamily="18" charset="0"/>
                  <a:cs typeface="Times New Roman" panose="02020603050405020304" pitchFamily="18" charset="0"/>
                </a:rPr>
                <a:t>進行評估時，</a:t>
              </a:r>
              <a:r>
                <a:rPr kumimoji="1" lang="zh-TW" altLang="en-US" sz="2400" dirty="0">
                  <a:solidFill>
                    <a:srgbClr val="000000"/>
                  </a:solidFill>
                  <a:latin typeface="Times New Roman" panose="02020603050405020304" pitchFamily="18" charset="0"/>
                  <a:cs typeface="Times New Roman" panose="02020603050405020304" pitchFamily="18" charset="0"/>
                </a:rPr>
                <a:t>須根據</a:t>
              </a:r>
              <a:r>
                <a:rPr kumimoji="1" lang="en-US" altLang="zh-TW" sz="2400" dirty="0">
                  <a:solidFill>
                    <a:srgbClr val="000000"/>
                  </a:solidFill>
                  <a:latin typeface="Times New Roman" panose="02020603050405020304" pitchFamily="18" charset="0"/>
                  <a:cs typeface="Times New Roman" panose="02020603050405020304" pitchFamily="18" charset="0"/>
                </a:rPr>
                <a:t>CRPD</a:t>
              </a:r>
              <a:r>
                <a:rPr kumimoji="1" lang="zh-TW" altLang="en-US" sz="2400" dirty="0">
                  <a:solidFill>
                    <a:srgbClr val="000000"/>
                  </a:solidFill>
                  <a:latin typeface="Times New Roman" panose="02020603050405020304" pitchFamily="18" charset="0"/>
                  <a:cs typeface="Times New Roman" panose="02020603050405020304" pitchFamily="18" charset="0"/>
                </a:rPr>
                <a:t>的精神</a:t>
              </a:r>
              <a:r>
                <a:rPr kumimoji="1" lang="zh-TW" altLang="zh-TW" sz="2400" dirty="0">
                  <a:solidFill>
                    <a:srgbClr val="000000"/>
                  </a:solidFill>
                  <a:latin typeface="Times New Roman" panose="02020603050405020304" pitchFamily="18" charset="0"/>
                  <a:cs typeface="Times New Roman" panose="02020603050405020304" pitchFamily="18" charset="0"/>
                </a:rPr>
                <a:t>檢視調整措施能否符合</a:t>
              </a:r>
              <a:r>
                <a:rPr kumimoji="1" lang="zh-TW" altLang="en-US" sz="2400" dirty="0">
                  <a:solidFill>
                    <a:srgbClr val="000000"/>
                  </a:solidFill>
                  <a:latin typeface="Times New Roman" panose="02020603050405020304" pitchFamily="18" charset="0"/>
                  <a:cs typeface="Times New Roman" panose="02020603050405020304" pitchFamily="18" charset="0"/>
                </a:rPr>
                <a:t>下列</a:t>
              </a:r>
              <a:r>
                <a:rPr kumimoji="1" lang="zh-TW" altLang="zh-TW" sz="2400" dirty="0">
                  <a:solidFill>
                    <a:srgbClr val="000000"/>
                  </a:solidFill>
                  <a:latin typeface="Times New Roman" panose="02020603050405020304" pitchFamily="18" charset="0"/>
                  <a:cs typeface="Times New Roman" panose="02020603050405020304" pitchFamily="18" charset="0"/>
                </a:rPr>
                <a:t>相關之客觀標準</a:t>
              </a:r>
              <a:r>
                <a:rPr kumimoji="1" lang="zh-TW" altLang="en-US" sz="2400" dirty="0">
                  <a:solidFill>
                    <a:srgbClr val="000000"/>
                  </a:solidFill>
                  <a:latin typeface="Times New Roman" panose="02020603050405020304" pitchFamily="18" charset="0"/>
                  <a:cs typeface="Times New Roman" panose="02020603050405020304" pitchFamily="18" charset="0"/>
                </a:rPr>
                <a:t>：</a:t>
              </a:r>
              <a:endParaRPr kumimoji="1" lang="en-US" sz="2400" b="1" dirty="0">
                <a:solidFill>
                  <a:srgbClr val="92D050"/>
                </a:solidFill>
                <a:latin typeface="Times New Roman" panose="02020603050405020304" pitchFamily="18" charset="0"/>
                <a:cs typeface="Times New Roman" panose="02020603050405020304" pitchFamily="18" charset="0"/>
              </a:endParaRPr>
            </a:p>
          </p:txBody>
        </p:sp>
        <p:sp>
          <p:nvSpPr>
            <p:cNvPr id="41" name="Freeform 45">
              <a:extLst>
                <a:ext uri="{FF2B5EF4-FFF2-40B4-BE49-F238E27FC236}">
                  <a16:creationId xmlns:a16="http://schemas.microsoft.com/office/drawing/2014/main" id="{36D478C6-861D-4223-BD36-273046684FCB}"/>
                </a:ext>
              </a:extLst>
            </p:cNvPr>
            <p:cNvSpPr>
              <a:spLocks noChangeAspect="1" noEditPoints="1"/>
            </p:cNvSpPr>
            <p:nvPr/>
          </p:nvSpPr>
          <p:spPr bwMode="auto">
            <a:xfrm>
              <a:off x="1079770" y="3514986"/>
              <a:ext cx="360000" cy="36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lumMod val="75000"/>
              </a:schemeClr>
            </a:solidFill>
            <a:ln w="9525">
              <a:noFill/>
              <a:round/>
              <a:headEnd/>
              <a:tailEnd/>
            </a:ln>
            <a:scene3d>
              <a:camera prst="orthographicFront"/>
              <a:lightRig rig="threePt" dir="t"/>
            </a:scene3d>
            <a:sp3d>
              <a:bevelT/>
            </a:sp3d>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kumimoji="1" lang="en-US" sz="2400" dirty="0">
                <a:solidFill>
                  <a:srgbClr val="000000"/>
                </a:solidFill>
                <a:ea typeface="新細明體" panose="02020500000000000000" pitchFamily="18" charset="-120"/>
              </a:endParaRPr>
            </a:p>
          </p:txBody>
        </p:sp>
      </p:grpSp>
      <p:sp>
        <p:nvSpPr>
          <p:cNvPr id="42" name="圓角矩形 16">
            <a:extLst>
              <a:ext uri="{FF2B5EF4-FFF2-40B4-BE49-F238E27FC236}">
                <a16:creationId xmlns:a16="http://schemas.microsoft.com/office/drawing/2014/main" id="{1A0FA54D-4C02-49DB-ACAE-C6498153B5AC}"/>
              </a:ext>
            </a:extLst>
          </p:cNvPr>
          <p:cNvSpPr/>
          <p:nvPr/>
        </p:nvSpPr>
        <p:spPr bwMode="auto">
          <a:xfrm>
            <a:off x="1115616" y="2224603"/>
            <a:ext cx="3744416" cy="720080"/>
          </a:xfrm>
          <a:prstGeom prst="roundRect">
            <a:avLst>
              <a:gd name="adj" fmla="val 50000"/>
            </a:avLst>
          </a:prstGeom>
          <a:solidFill>
            <a:schemeClr val="accent4">
              <a:lumMod val="50000"/>
            </a:schemeClr>
          </a:solidFill>
          <a:ln w="57150">
            <a:solidFill>
              <a:schemeClr val="accent4">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lstStyle/>
          <a:p>
            <a:pPr eaLnBrk="0" fontAlgn="base" hangingPunct="0">
              <a:spcBef>
                <a:spcPct val="0"/>
              </a:spcBef>
              <a:spcAft>
                <a:spcPct val="0"/>
              </a:spcAft>
            </a:pPr>
            <a:r>
              <a:rPr kumimoji="1" lang="zh-TW" altLang="en-US" sz="3200" dirty="0">
                <a:solidFill>
                  <a:srgbClr val="FFFFFF"/>
                </a:solidFill>
              </a:rPr>
              <a:t>    注意事項</a:t>
            </a:r>
            <a:endParaRPr kumimoji="1" lang="zh-TW" altLang="en-US" sz="1600" dirty="0">
              <a:solidFill>
                <a:srgbClr val="FFFFFF"/>
              </a:solidFill>
            </a:endParaRPr>
          </a:p>
        </p:txBody>
      </p:sp>
      <p:pic>
        <p:nvPicPr>
          <p:cNvPr id="47" name="圖片 46" descr="一張含有 物件 的圖片&#10;&#10;自動產生的描述">
            <a:extLst>
              <a:ext uri="{FF2B5EF4-FFF2-40B4-BE49-F238E27FC236}">
                <a16:creationId xmlns:a16="http://schemas.microsoft.com/office/drawing/2014/main" id="{0E5B4835-04D5-4652-9914-964CA1400F5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70789" y="1988840"/>
            <a:ext cx="1348883" cy="1123581"/>
          </a:xfrm>
          <a:prstGeom prst="rect">
            <a:avLst/>
          </a:prstGeom>
        </p:spPr>
      </p:pic>
      <p:grpSp>
        <p:nvGrpSpPr>
          <p:cNvPr id="2" name="群組 1"/>
          <p:cNvGrpSpPr/>
          <p:nvPr/>
        </p:nvGrpSpPr>
        <p:grpSpPr>
          <a:xfrm>
            <a:off x="1033380" y="5102598"/>
            <a:ext cx="7904808" cy="1231106"/>
            <a:chOff x="1033380" y="5102598"/>
            <a:chExt cx="7904808" cy="1231106"/>
          </a:xfrm>
        </p:grpSpPr>
        <p:sp>
          <p:nvSpPr>
            <p:cNvPr id="14" name="Text Placeholder 3">
              <a:extLst>
                <a:ext uri="{FF2B5EF4-FFF2-40B4-BE49-F238E27FC236}">
                  <a16:creationId xmlns:a16="http://schemas.microsoft.com/office/drawing/2014/main" id="{AE454693-3134-4788-85E5-20944C6D0042}"/>
                </a:ext>
              </a:extLst>
            </p:cNvPr>
            <p:cNvSpPr txBox="1">
              <a:spLocks/>
            </p:cNvSpPr>
            <p:nvPr/>
          </p:nvSpPr>
          <p:spPr>
            <a:xfrm>
              <a:off x="1511269" y="5102598"/>
              <a:ext cx="7426919" cy="12311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eaLnBrk="0" fontAlgn="base" hangingPunct="0">
                <a:lnSpc>
                  <a:spcPts val="3200"/>
                </a:lnSpc>
                <a:spcBef>
                  <a:spcPct val="0"/>
                </a:spcBef>
                <a:spcAft>
                  <a:spcPct val="0"/>
                </a:spcAft>
              </a:pPr>
              <a:r>
                <a:rPr kumimoji="1" lang="zh-TW" altLang="en-US" sz="2400" dirty="0">
                  <a:solidFill>
                    <a:srgbClr val="000000"/>
                  </a:solidFill>
                  <a:latin typeface="Times New Roman" panose="02020603050405020304" pitchFamily="18" charset="0"/>
                  <a:cs typeface="Times New Roman" panose="02020603050405020304" pitchFamily="18" charset="0"/>
                </a:rPr>
                <a:t>學校與教師須盡其義務與職責實現</a:t>
              </a:r>
              <a:r>
                <a:rPr kumimoji="1" lang="en-US" altLang="zh-TW" sz="2400" dirty="0">
                  <a:solidFill>
                    <a:srgbClr val="000000"/>
                  </a:solidFill>
                  <a:latin typeface="Times New Roman" panose="02020603050405020304" pitchFamily="18" charset="0"/>
                  <a:cs typeface="Times New Roman" panose="02020603050405020304" pitchFamily="18" charset="0"/>
                </a:rPr>
                <a:t>IEP</a:t>
              </a:r>
              <a:r>
                <a:rPr kumimoji="1" lang="zh-TW" altLang="en-US" sz="2400" dirty="0">
                  <a:solidFill>
                    <a:srgbClr val="000000"/>
                  </a:solidFill>
                  <a:latin typeface="Times New Roman" panose="02020603050405020304" pitchFamily="18" charset="0"/>
                  <a:cs typeface="Times New Roman" panose="02020603050405020304" pitchFamily="18" charset="0"/>
                </a:rPr>
                <a:t>評估且經特推會確認之調整需求，避免</a:t>
              </a:r>
              <a:r>
                <a:rPr kumimoji="1" lang="zh-TW" altLang="zh-TW" sz="2400" dirty="0">
                  <a:solidFill>
                    <a:srgbClr val="000000"/>
                  </a:solidFill>
                  <a:latin typeface="Times New Roman" panose="02020603050405020304" pitchFamily="18" charset="0"/>
                  <a:cs typeface="Times New Roman" panose="02020603050405020304" pitchFamily="18" charset="0"/>
                </a:rPr>
                <a:t>身心障礙學生遭排拒於普通教育系統</a:t>
              </a:r>
              <a:r>
                <a:rPr kumimoji="1" lang="zh-TW" altLang="en-US" sz="2400" dirty="0">
                  <a:solidFill>
                    <a:srgbClr val="000000"/>
                  </a:solidFill>
                  <a:latin typeface="Times New Roman" panose="02020603050405020304" pitchFamily="18" charset="0"/>
                  <a:cs typeface="Times New Roman" panose="02020603050405020304" pitchFamily="18" charset="0"/>
                </a:rPr>
                <a:t>之外</a:t>
              </a:r>
              <a:endParaRPr kumimoji="1" lang="en-US" sz="2400" dirty="0">
                <a:solidFill>
                  <a:srgbClr val="000000"/>
                </a:solidFill>
                <a:latin typeface="Times New Roman" panose="02020603050405020304" pitchFamily="18" charset="0"/>
                <a:cs typeface="Times New Roman" panose="02020603050405020304" pitchFamily="18" charset="0"/>
              </a:endParaRPr>
            </a:p>
          </p:txBody>
        </p:sp>
        <p:sp>
          <p:nvSpPr>
            <p:cNvPr id="30" name="Freeform 45">
              <a:extLst>
                <a:ext uri="{FF2B5EF4-FFF2-40B4-BE49-F238E27FC236}">
                  <a16:creationId xmlns:a16="http://schemas.microsoft.com/office/drawing/2014/main" id="{36D478C6-861D-4223-BD36-273046684FCB}"/>
                </a:ext>
              </a:extLst>
            </p:cNvPr>
            <p:cNvSpPr>
              <a:spLocks noChangeAspect="1" noEditPoints="1"/>
            </p:cNvSpPr>
            <p:nvPr/>
          </p:nvSpPr>
          <p:spPr bwMode="auto">
            <a:xfrm>
              <a:off x="1033380" y="5102598"/>
              <a:ext cx="360000" cy="36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lumMod val="75000"/>
              </a:schemeClr>
            </a:solidFill>
            <a:ln w="9525">
              <a:noFill/>
              <a:round/>
              <a:headEnd/>
              <a:tailEnd/>
            </a:ln>
            <a:scene3d>
              <a:camera prst="orthographicFront"/>
              <a:lightRig rig="threePt" dir="t"/>
            </a:scene3d>
            <a:sp3d>
              <a:bevelT/>
            </a:sp3d>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kumimoji="1" lang="en-US" sz="2400" dirty="0">
                <a:solidFill>
                  <a:srgbClr val="000000"/>
                </a:solidFill>
                <a:ea typeface="新細明體" panose="02020500000000000000" pitchFamily="18" charset="-120"/>
              </a:endParaRPr>
            </a:p>
          </p:txBody>
        </p:sp>
      </p:grpSp>
    </p:spTree>
    <p:extLst>
      <p:ext uri="{BB962C8B-B14F-4D97-AF65-F5344CB8AC3E}">
        <p14:creationId xmlns:p14="http://schemas.microsoft.com/office/powerpoint/2010/main" val="697596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620688"/>
            <a:ext cx="8305800" cy="710952"/>
          </a:xfrm>
        </p:spPr>
        <p:txBody>
          <a:bodyPr>
            <a:normAutofit fontScale="90000"/>
          </a:bodyPr>
          <a:lstStyle/>
          <a:p>
            <a:r>
              <a:rPr lang="zh-TW" altLang="en-US" sz="4800" dirty="0">
                <a:solidFill>
                  <a:schemeClr val="accent1">
                    <a:lumMod val="50000"/>
                  </a:schemeClr>
                </a:solidFill>
                <a:latin typeface="標楷體" panose="03000509000000000000" pitchFamily="65" charset="-120"/>
                <a:ea typeface="標楷體" panose="03000509000000000000" pitchFamily="65" charset="-120"/>
              </a:rPr>
              <a:t>課程調整之向度</a:t>
            </a:r>
          </a:p>
        </p:txBody>
      </p:sp>
      <p:graphicFrame>
        <p:nvGraphicFramePr>
          <p:cNvPr id="4" name="內容版面配置區 3"/>
          <p:cNvGraphicFramePr>
            <a:graphicFrameLocks noGrp="1"/>
          </p:cNvGraphicFramePr>
          <p:nvPr>
            <p:ph idx="4294967295"/>
            <p:extLst>
              <p:ext uri="{D42A27DB-BD31-4B8C-83A1-F6EECF244321}">
                <p14:modId xmlns:p14="http://schemas.microsoft.com/office/powerpoint/2010/main" val="4068574304"/>
              </p:ext>
            </p:extLst>
          </p:nvPr>
        </p:nvGraphicFramePr>
        <p:xfrm>
          <a:off x="0" y="1417638"/>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48560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95595" y="1268760"/>
            <a:ext cx="3816424" cy="1143000"/>
          </a:xfrm>
        </p:spPr>
        <p:txBody>
          <a:bodyPr anchor="ctr">
            <a:normAutofit/>
          </a:bodyPr>
          <a:lstStyle/>
          <a:p>
            <a:pPr algn="ctr"/>
            <a:r>
              <a:rPr lang="zh-TW" altLang="en-US" sz="4800" b="1" dirty="0">
                <a:solidFill>
                  <a:schemeClr val="tx2">
                    <a:lumMod val="75000"/>
                  </a:schemeClr>
                </a:solidFill>
                <a:latin typeface="標楷體" panose="03000509000000000000" pitchFamily="65" charset="-120"/>
                <a:ea typeface="標楷體" panose="03000509000000000000" pitchFamily="65" charset="-120"/>
                <a:sym typeface="Arial" panose="020B0604020202020204" pitchFamily="34" charset="0"/>
              </a:rPr>
              <a:t>學習內容調整</a:t>
            </a:r>
          </a:p>
        </p:txBody>
      </p:sp>
      <p:grpSp>
        <p:nvGrpSpPr>
          <p:cNvPr id="10" name="群組 9"/>
          <p:cNvGrpSpPr/>
          <p:nvPr/>
        </p:nvGrpSpPr>
        <p:grpSpPr>
          <a:xfrm>
            <a:off x="467544" y="2492896"/>
            <a:ext cx="8258696" cy="2385753"/>
            <a:chOff x="502702" y="2253552"/>
            <a:chExt cx="8258696" cy="2385753"/>
          </a:xfrm>
        </p:grpSpPr>
        <p:sp>
          <p:nvSpPr>
            <p:cNvPr id="3" name="圓角矩形 2"/>
            <p:cNvSpPr/>
            <p:nvPr/>
          </p:nvSpPr>
          <p:spPr>
            <a:xfrm>
              <a:off x="502702" y="2767097"/>
              <a:ext cx="2617154" cy="1872208"/>
            </a:xfrm>
            <a:prstGeom prst="roundRect">
              <a:avLst>
                <a:gd name="adj" fmla="val 12510"/>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fontAlgn="base">
                <a:spcBef>
                  <a:spcPct val="0"/>
                </a:spcBef>
                <a:spcAft>
                  <a:spcPct val="0"/>
                </a:spcAft>
              </a:pPr>
              <a:r>
                <a:rPr kumimoji="1" lang="zh-TW" altLang="en-US" sz="3000" b="1" dirty="0">
                  <a:solidFill>
                    <a:schemeClr val="bg1"/>
                  </a:solidFill>
                  <a:latin typeface="標楷體" panose="03000509000000000000" pitchFamily="65" charset="-120"/>
                  <a:ea typeface="標楷體" panose="03000509000000000000" pitchFamily="65" charset="-120"/>
                </a:rPr>
                <a:t>調整</a:t>
              </a:r>
              <a:endParaRPr kumimoji="1" lang="en-US" altLang="zh-TW" sz="3000" b="1" dirty="0">
                <a:solidFill>
                  <a:schemeClr val="bg1"/>
                </a:solidFill>
                <a:latin typeface="標楷體" panose="03000509000000000000" pitchFamily="65" charset="-120"/>
                <a:ea typeface="標楷體" panose="03000509000000000000" pitchFamily="65" charset="-120"/>
              </a:endParaRPr>
            </a:p>
            <a:p>
              <a:pPr lvl="0" algn="ctr" fontAlgn="base">
                <a:spcBef>
                  <a:spcPct val="0"/>
                </a:spcBef>
                <a:spcAft>
                  <a:spcPct val="0"/>
                </a:spcAft>
              </a:pPr>
              <a:r>
                <a:rPr kumimoji="1" lang="zh-TW" altLang="en-US" sz="3000" b="1" dirty="0">
                  <a:solidFill>
                    <a:schemeClr val="bg1"/>
                  </a:solidFill>
                  <a:latin typeface="標楷體" panose="03000509000000000000" pitchFamily="65" charset="-120"/>
                  <a:ea typeface="標楷體" panose="03000509000000000000" pitchFamily="65" charset="-120"/>
                </a:rPr>
                <a:t>學習重點</a:t>
              </a:r>
              <a:endParaRPr kumimoji="1" lang="en-US" altLang="zh-TW" sz="3000" b="1" dirty="0">
                <a:solidFill>
                  <a:schemeClr val="bg1"/>
                </a:solidFill>
                <a:latin typeface="標楷體" panose="03000509000000000000" pitchFamily="65" charset="-120"/>
                <a:ea typeface="標楷體" panose="03000509000000000000" pitchFamily="65" charset="-120"/>
              </a:endParaRPr>
            </a:p>
            <a:p>
              <a:pPr lvl="0" algn="ctr" fontAlgn="base">
                <a:spcBef>
                  <a:spcPct val="0"/>
                </a:spcBef>
                <a:spcAft>
                  <a:spcPct val="0"/>
                </a:spcAft>
              </a:pPr>
              <a:r>
                <a:rPr kumimoji="1" lang="en-US" altLang="zh-TW" dirty="0">
                  <a:solidFill>
                    <a:schemeClr val="bg1"/>
                  </a:solidFill>
                  <a:latin typeface="標楷體" panose="03000509000000000000" pitchFamily="65" charset="-120"/>
                  <a:ea typeface="標楷體" panose="03000509000000000000" pitchFamily="65" charset="-120"/>
                </a:rPr>
                <a:t>(</a:t>
              </a:r>
              <a:r>
                <a:rPr kumimoji="1" lang="zh-TW" altLang="en-US" dirty="0">
                  <a:solidFill>
                    <a:schemeClr val="bg1"/>
                  </a:solidFill>
                  <a:latin typeface="標楷體" panose="03000509000000000000" pitchFamily="65" charset="-120"/>
                  <a:ea typeface="標楷體" panose="03000509000000000000" pitchFamily="65" charset="-120"/>
                </a:rPr>
                <a:t>學習表現與學習內容</a:t>
              </a:r>
              <a:r>
                <a:rPr kumimoji="1" lang="en-US" altLang="zh-TW" dirty="0">
                  <a:solidFill>
                    <a:schemeClr val="bg1"/>
                  </a:solidFill>
                  <a:latin typeface="標楷體" panose="03000509000000000000" pitchFamily="65" charset="-120"/>
                  <a:ea typeface="標楷體" panose="03000509000000000000" pitchFamily="65" charset="-120"/>
                </a:rPr>
                <a:t>)</a:t>
              </a:r>
              <a:endParaRPr kumimoji="1" lang="zh-TW" altLang="en-US" dirty="0">
                <a:solidFill>
                  <a:schemeClr val="bg1"/>
                </a:solidFill>
                <a:latin typeface="標楷體" panose="03000509000000000000" pitchFamily="65" charset="-120"/>
                <a:ea typeface="標楷體" panose="03000509000000000000" pitchFamily="65" charset="-120"/>
              </a:endParaRPr>
            </a:p>
          </p:txBody>
        </p:sp>
        <p:sp>
          <p:nvSpPr>
            <p:cNvPr id="16" name="圓角矩形 15"/>
            <p:cNvSpPr/>
            <p:nvPr/>
          </p:nvSpPr>
          <p:spPr>
            <a:xfrm>
              <a:off x="3330389" y="2743777"/>
              <a:ext cx="2617154" cy="1872208"/>
            </a:xfrm>
            <a:prstGeom prst="roundRect">
              <a:avLst>
                <a:gd name="adj" fmla="val 12510"/>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fontAlgn="base">
                <a:spcBef>
                  <a:spcPct val="0"/>
                </a:spcBef>
                <a:spcAft>
                  <a:spcPct val="0"/>
                </a:spcAft>
              </a:pPr>
              <a:r>
                <a:rPr kumimoji="1" lang="zh-TW" altLang="en-US" sz="3000" b="1" dirty="0">
                  <a:solidFill>
                    <a:schemeClr val="bg1"/>
                  </a:solidFill>
                  <a:latin typeface="標楷體" panose="03000509000000000000" pitchFamily="65" charset="-120"/>
                  <a:ea typeface="標楷體" panose="03000509000000000000" pitchFamily="65" charset="-120"/>
                </a:rPr>
                <a:t>外加</a:t>
              </a:r>
            </a:p>
            <a:p>
              <a:pPr lvl="0" algn="ctr" fontAlgn="base">
                <a:spcBef>
                  <a:spcPct val="0"/>
                </a:spcBef>
                <a:spcAft>
                  <a:spcPct val="0"/>
                </a:spcAft>
              </a:pPr>
              <a:r>
                <a:rPr kumimoji="1" lang="zh-TW" altLang="en-US" sz="3000" b="1" dirty="0">
                  <a:solidFill>
                    <a:schemeClr val="bg1"/>
                  </a:solidFill>
                  <a:latin typeface="標楷體" panose="03000509000000000000" pitchFamily="65" charset="-120"/>
                  <a:ea typeface="標楷體" panose="03000509000000000000" pitchFamily="65" charset="-120"/>
                </a:rPr>
                <a:t>特殊需求</a:t>
              </a:r>
              <a:endParaRPr kumimoji="1" lang="en-US" altLang="zh-TW" sz="3000" b="1" dirty="0">
                <a:solidFill>
                  <a:schemeClr val="bg1"/>
                </a:solidFill>
                <a:latin typeface="標楷體" panose="03000509000000000000" pitchFamily="65" charset="-120"/>
                <a:ea typeface="標楷體" panose="03000509000000000000" pitchFamily="65" charset="-120"/>
              </a:endParaRPr>
            </a:p>
            <a:p>
              <a:pPr lvl="0" algn="ctr" fontAlgn="base">
                <a:spcBef>
                  <a:spcPct val="0"/>
                </a:spcBef>
                <a:spcAft>
                  <a:spcPct val="0"/>
                </a:spcAft>
              </a:pPr>
              <a:r>
                <a:rPr kumimoji="1" lang="zh-TW" altLang="en-US" sz="3000" b="1" dirty="0">
                  <a:solidFill>
                    <a:schemeClr val="bg1"/>
                  </a:solidFill>
                  <a:latin typeface="標楷體" panose="03000509000000000000" pitchFamily="65" charset="-120"/>
                  <a:ea typeface="標楷體" panose="03000509000000000000" pitchFamily="65" charset="-120"/>
                </a:rPr>
                <a:t>領域課程</a:t>
              </a:r>
            </a:p>
          </p:txBody>
        </p:sp>
        <p:sp>
          <p:nvSpPr>
            <p:cNvPr id="17" name="圓角矩形 16"/>
            <p:cNvSpPr/>
            <p:nvPr/>
          </p:nvSpPr>
          <p:spPr>
            <a:xfrm>
              <a:off x="6144244" y="2743777"/>
              <a:ext cx="2617154" cy="1872208"/>
            </a:xfrm>
            <a:prstGeom prst="roundRect">
              <a:avLst>
                <a:gd name="adj" fmla="val 12510"/>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fontAlgn="base">
                <a:spcBef>
                  <a:spcPct val="0"/>
                </a:spcBef>
                <a:spcAft>
                  <a:spcPct val="0"/>
                </a:spcAft>
              </a:pPr>
              <a:r>
                <a:rPr kumimoji="1" lang="zh-TW" altLang="en-US" sz="3200" b="1" dirty="0">
                  <a:solidFill>
                    <a:schemeClr val="bg1"/>
                  </a:solidFill>
                  <a:latin typeface="標楷體" panose="03000509000000000000" pitchFamily="65" charset="-120"/>
                  <a:ea typeface="標楷體" panose="03000509000000000000" pitchFamily="65" charset="-120"/>
                </a:rPr>
                <a:t>調整</a:t>
              </a:r>
            </a:p>
            <a:p>
              <a:pPr lvl="0" algn="ctr" fontAlgn="base">
                <a:spcBef>
                  <a:spcPct val="0"/>
                </a:spcBef>
                <a:spcAft>
                  <a:spcPct val="0"/>
                </a:spcAft>
              </a:pPr>
              <a:r>
                <a:rPr kumimoji="1" lang="zh-TW" altLang="en-US" sz="3000" b="1" spc="-70" dirty="0">
                  <a:solidFill>
                    <a:schemeClr val="bg1"/>
                  </a:solidFill>
                  <a:latin typeface="標楷體" panose="03000509000000000000" pitchFamily="65" charset="-120"/>
                  <a:ea typeface="標楷體" panose="03000509000000000000" pitchFamily="65" charset="-120"/>
                </a:rPr>
                <a:t>學習節數</a:t>
              </a:r>
              <a:r>
                <a:rPr kumimoji="1" lang="en-US" altLang="zh-TW" sz="3000" b="1" spc="-70" dirty="0">
                  <a:solidFill>
                    <a:schemeClr val="bg1"/>
                  </a:solidFill>
                  <a:latin typeface="標楷體" panose="03000509000000000000" pitchFamily="65" charset="-120"/>
                  <a:ea typeface="標楷體" panose="03000509000000000000" pitchFamily="65" charset="-120"/>
                </a:rPr>
                <a:t>/</a:t>
              </a:r>
              <a:r>
                <a:rPr kumimoji="1" lang="zh-TW" altLang="en-US" sz="3000" b="1" spc="-70" dirty="0">
                  <a:solidFill>
                    <a:schemeClr val="bg1"/>
                  </a:solidFill>
                  <a:latin typeface="標楷體" panose="03000509000000000000" pitchFamily="65" charset="-120"/>
                  <a:ea typeface="標楷體" panose="03000509000000000000" pitchFamily="65" charset="-120"/>
                </a:rPr>
                <a:t>學分數配置比例</a:t>
              </a:r>
            </a:p>
          </p:txBody>
        </p:sp>
        <p:cxnSp>
          <p:nvCxnSpPr>
            <p:cNvPr id="6" name="直線接點 5"/>
            <p:cNvCxnSpPr/>
            <p:nvPr/>
          </p:nvCxnSpPr>
          <p:spPr>
            <a:xfrm>
              <a:off x="1794399" y="2277472"/>
              <a:ext cx="5689133"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a:endCxn id="3" idx="0"/>
            </p:cNvCxnSpPr>
            <p:nvPr/>
          </p:nvCxnSpPr>
          <p:spPr>
            <a:xfrm>
              <a:off x="1811279" y="2276872"/>
              <a:ext cx="0" cy="49022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4638965" y="2253552"/>
              <a:ext cx="0" cy="49022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7452821" y="2276871"/>
              <a:ext cx="0" cy="49022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542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74040" y="193466"/>
            <a:ext cx="8363272" cy="653975"/>
          </a:xfrm>
        </p:spPr>
        <p:txBody>
          <a:bodyPr>
            <a:normAutofit fontScale="90000"/>
          </a:bodyPr>
          <a:lstStyle/>
          <a:p>
            <a:r>
              <a:rPr lang="zh-TW" altLang="en-US" dirty="0">
                <a:solidFill>
                  <a:schemeClr val="tx1"/>
                </a:solidFill>
              </a:rPr>
              <a:t>什麼是「學得更好」？</a:t>
            </a:r>
          </a:p>
        </p:txBody>
      </p:sp>
      <p:sp>
        <p:nvSpPr>
          <p:cNvPr id="13" name="六邊形 12"/>
          <p:cNvSpPr/>
          <p:nvPr/>
        </p:nvSpPr>
        <p:spPr>
          <a:xfrm>
            <a:off x="1838621" y="3616858"/>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六邊形 14"/>
          <p:cNvSpPr/>
          <p:nvPr/>
        </p:nvSpPr>
        <p:spPr>
          <a:xfrm>
            <a:off x="1584317" y="3471753"/>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六邊形 16"/>
          <p:cNvSpPr/>
          <p:nvPr/>
        </p:nvSpPr>
        <p:spPr>
          <a:xfrm>
            <a:off x="3781216" y="3465965"/>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六邊形 18"/>
          <p:cNvSpPr/>
          <p:nvPr/>
        </p:nvSpPr>
        <p:spPr>
          <a:xfrm>
            <a:off x="4030811" y="3612310"/>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六邊形 20"/>
          <p:cNvSpPr/>
          <p:nvPr/>
        </p:nvSpPr>
        <p:spPr>
          <a:xfrm>
            <a:off x="2675310" y="1933893"/>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六邊形 22"/>
          <p:cNvSpPr/>
          <p:nvPr/>
        </p:nvSpPr>
        <p:spPr>
          <a:xfrm>
            <a:off x="2940602" y="1795403"/>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六邊形 24"/>
          <p:cNvSpPr/>
          <p:nvPr/>
        </p:nvSpPr>
        <p:spPr>
          <a:xfrm>
            <a:off x="5102182" y="2401039"/>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六邊形 26"/>
          <p:cNvSpPr/>
          <p:nvPr/>
        </p:nvSpPr>
        <p:spPr>
          <a:xfrm>
            <a:off x="5343927" y="2551104"/>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六邊形 28"/>
          <p:cNvSpPr/>
          <p:nvPr/>
        </p:nvSpPr>
        <p:spPr>
          <a:xfrm>
            <a:off x="6197884" y="1812766"/>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六邊形 30"/>
          <p:cNvSpPr/>
          <p:nvPr/>
        </p:nvSpPr>
        <p:spPr>
          <a:xfrm>
            <a:off x="6445908" y="1957044"/>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六邊形 32"/>
          <p:cNvSpPr/>
          <p:nvPr/>
        </p:nvSpPr>
        <p:spPr>
          <a:xfrm>
            <a:off x="6444339" y="4097645"/>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六邊形 34"/>
          <p:cNvSpPr/>
          <p:nvPr/>
        </p:nvSpPr>
        <p:spPr>
          <a:xfrm>
            <a:off x="6208088" y="4218359"/>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六邊形 36"/>
          <p:cNvSpPr/>
          <p:nvPr/>
        </p:nvSpPr>
        <p:spPr>
          <a:xfrm>
            <a:off x="2939817" y="4216292"/>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六邊形 38"/>
          <p:cNvSpPr/>
          <p:nvPr/>
        </p:nvSpPr>
        <p:spPr>
          <a:xfrm>
            <a:off x="2674525" y="4354782"/>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六邊形 40"/>
          <p:cNvSpPr/>
          <p:nvPr/>
        </p:nvSpPr>
        <p:spPr>
          <a:xfrm>
            <a:off x="7535332" y="4710309"/>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六邊形 42"/>
          <p:cNvSpPr/>
          <p:nvPr/>
        </p:nvSpPr>
        <p:spPr>
          <a:xfrm>
            <a:off x="7299081" y="4831436"/>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8" name="群組 47"/>
          <p:cNvGrpSpPr/>
          <p:nvPr/>
        </p:nvGrpSpPr>
        <p:grpSpPr>
          <a:xfrm>
            <a:off x="461638" y="1275969"/>
            <a:ext cx="8388076" cy="3762838"/>
            <a:chOff x="712308" y="1310895"/>
            <a:chExt cx="7848871" cy="3520954"/>
          </a:xfrm>
        </p:grpSpPr>
        <p:sp>
          <p:nvSpPr>
            <p:cNvPr id="12" name="手繪多邊形 11"/>
            <p:cNvSpPr/>
            <p:nvPr/>
          </p:nvSpPr>
          <p:spPr>
            <a:xfrm>
              <a:off x="1808010" y="3127802"/>
              <a:ext cx="1273871" cy="1093451"/>
            </a:xfrm>
            <a:custGeom>
              <a:avLst/>
              <a:gdLst>
                <a:gd name="connsiteX0" fmla="*/ 0 w 1273871"/>
                <a:gd name="connsiteY0" fmla="*/ 546726 h 1093451"/>
                <a:gd name="connsiteX1" fmla="*/ 273363 w 1273871"/>
                <a:gd name="connsiteY1" fmla="*/ 0 h 1093451"/>
                <a:gd name="connsiteX2" fmla="*/ 1000508 w 1273871"/>
                <a:gd name="connsiteY2" fmla="*/ 0 h 1093451"/>
                <a:gd name="connsiteX3" fmla="*/ 1273871 w 1273871"/>
                <a:gd name="connsiteY3" fmla="*/ 546726 h 1093451"/>
                <a:gd name="connsiteX4" fmla="*/ 1000508 w 1273871"/>
                <a:gd name="connsiteY4" fmla="*/ 1093451 h 1093451"/>
                <a:gd name="connsiteX5" fmla="*/ 273363 w 1273871"/>
                <a:gd name="connsiteY5" fmla="*/ 1093451 h 1093451"/>
                <a:gd name="connsiteX6" fmla="*/ 0 w 1273871"/>
                <a:gd name="connsiteY6" fmla="*/ 546726 h 109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871" h="1093451">
                  <a:moveTo>
                    <a:pt x="0" y="546726"/>
                  </a:moveTo>
                  <a:lnTo>
                    <a:pt x="273363" y="0"/>
                  </a:lnTo>
                  <a:lnTo>
                    <a:pt x="1000508" y="0"/>
                  </a:lnTo>
                  <a:lnTo>
                    <a:pt x="1273871" y="546726"/>
                  </a:lnTo>
                  <a:lnTo>
                    <a:pt x="1000508" y="1093451"/>
                  </a:lnTo>
                  <a:lnTo>
                    <a:pt x="273363" y="1093451"/>
                  </a:lnTo>
                  <a:lnTo>
                    <a:pt x="0" y="546726"/>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7277" tIns="190926" rIns="197277" bIns="190926" numCol="1" spcCol="1270" anchor="ctr" anchorCtr="0">
              <a:noAutofit/>
            </a:bodyPr>
            <a:lstStyle/>
            <a:p>
              <a:pPr lvl="0" algn="ctr" defTabSz="755650">
                <a:lnSpc>
                  <a:spcPct val="90000"/>
                </a:lnSpc>
                <a:spcBef>
                  <a:spcPct val="0"/>
                </a:spcBef>
                <a:spcAft>
                  <a:spcPct val="35000"/>
                </a:spcAft>
              </a:pPr>
              <a:r>
                <a:rPr lang="zh-TW" altLang="en-US" sz="1700" kern="1200" dirty="0"/>
                <a:t>情緒</a:t>
              </a:r>
              <a:endParaRPr lang="en-US" altLang="zh-TW" sz="1700" kern="1200" dirty="0"/>
            </a:p>
            <a:p>
              <a:pPr lvl="0" algn="ctr" defTabSz="755650">
                <a:lnSpc>
                  <a:spcPct val="90000"/>
                </a:lnSpc>
                <a:spcBef>
                  <a:spcPct val="0"/>
                </a:spcBef>
                <a:spcAft>
                  <a:spcPct val="35000"/>
                </a:spcAft>
              </a:pPr>
              <a:r>
                <a:rPr lang="zh-TW" altLang="en-US" sz="1700" kern="1200" dirty="0"/>
                <a:t>更穩定</a:t>
              </a:r>
            </a:p>
          </p:txBody>
        </p:sp>
        <p:sp>
          <p:nvSpPr>
            <p:cNvPr id="14" name="六邊形 13"/>
            <p:cNvSpPr/>
            <p:nvPr/>
          </p:nvSpPr>
          <p:spPr>
            <a:xfrm>
              <a:off x="712308" y="2523406"/>
              <a:ext cx="1273871" cy="1093451"/>
            </a:xfrm>
            <a:prstGeom prst="hexagon">
              <a:avLst>
                <a:gd name="adj" fmla="val 25000"/>
                <a:gd name="vf" fmla="val 11547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手繪多邊形 15"/>
            <p:cNvSpPr/>
            <p:nvPr/>
          </p:nvSpPr>
          <p:spPr>
            <a:xfrm>
              <a:off x="2904497" y="2540796"/>
              <a:ext cx="1273871" cy="1093451"/>
            </a:xfrm>
            <a:custGeom>
              <a:avLst/>
              <a:gdLst>
                <a:gd name="connsiteX0" fmla="*/ 0 w 1273871"/>
                <a:gd name="connsiteY0" fmla="*/ 546726 h 1093451"/>
                <a:gd name="connsiteX1" fmla="*/ 273363 w 1273871"/>
                <a:gd name="connsiteY1" fmla="*/ 0 h 1093451"/>
                <a:gd name="connsiteX2" fmla="*/ 1000508 w 1273871"/>
                <a:gd name="connsiteY2" fmla="*/ 0 h 1093451"/>
                <a:gd name="connsiteX3" fmla="*/ 1273871 w 1273871"/>
                <a:gd name="connsiteY3" fmla="*/ 546726 h 1093451"/>
                <a:gd name="connsiteX4" fmla="*/ 1000508 w 1273871"/>
                <a:gd name="connsiteY4" fmla="*/ 1093451 h 1093451"/>
                <a:gd name="connsiteX5" fmla="*/ 273363 w 1273871"/>
                <a:gd name="connsiteY5" fmla="*/ 1093451 h 1093451"/>
                <a:gd name="connsiteX6" fmla="*/ 0 w 1273871"/>
                <a:gd name="connsiteY6" fmla="*/ 546726 h 109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871" h="1093451">
                  <a:moveTo>
                    <a:pt x="0" y="546726"/>
                  </a:moveTo>
                  <a:lnTo>
                    <a:pt x="273363" y="0"/>
                  </a:lnTo>
                  <a:lnTo>
                    <a:pt x="1000508" y="0"/>
                  </a:lnTo>
                  <a:lnTo>
                    <a:pt x="1273871" y="546726"/>
                  </a:lnTo>
                  <a:lnTo>
                    <a:pt x="1000508" y="1093451"/>
                  </a:lnTo>
                  <a:lnTo>
                    <a:pt x="273363" y="1093451"/>
                  </a:lnTo>
                  <a:lnTo>
                    <a:pt x="0" y="546726"/>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7277" tIns="190926" rIns="197277" bIns="190926" numCol="1" spcCol="1270" anchor="ctr" anchorCtr="0">
              <a:noAutofit/>
            </a:bodyPr>
            <a:lstStyle/>
            <a:p>
              <a:pPr lvl="0" algn="ctr" defTabSz="755650">
                <a:lnSpc>
                  <a:spcPct val="90000"/>
                </a:lnSpc>
                <a:spcBef>
                  <a:spcPct val="0"/>
                </a:spcBef>
                <a:spcAft>
                  <a:spcPct val="35000"/>
                </a:spcAft>
              </a:pPr>
              <a:r>
                <a:rPr lang="zh-TW" altLang="en-US" sz="1700" kern="1200" dirty="0"/>
                <a:t>心情</a:t>
              </a:r>
              <a:endParaRPr lang="en-US" altLang="zh-TW" sz="1700" kern="1200" dirty="0"/>
            </a:p>
            <a:p>
              <a:pPr lvl="0" algn="ctr" defTabSz="755650">
                <a:lnSpc>
                  <a:spcPct val="90000"/>
                </a:lnSpc>
                <a:spcBef>
                  <a:spcPct val="0"/>
                </a:spcBef>
                <a:spcAft>
                  <a:spcPct val="35000"/>
                </a:spcAft>
              </a:pPr>
              <a:r>
                <a:rPr lang="zh-TW" altLang="en-US" sz="1700" kern="1200" dirty="0"/>
                <a:t>更愉快</a:t>
              </a:r>
            </a:p>
          </p:txBody>
        </p:sp>
        <p:sp>
          <p:nvSpPr>
            <p:cNvPr id="18" name="六邊形 17"/>
            <p:cNvSpPr/>
            <p:nvPr/>
          </p:nvSpPr>
          <p:spPr>
            <a:xfrm>
              <a:off x="4000200" y="3125735"/>
              <a:ext cx="1273871" cy="1093451"/>
            </a:xfrm>
            <a:prstGeom prst="hexagon">
              <a:avLst>
                <a:gd name="adj" fmla="val 25000"/>
                <a:gd name="vf" fmla="val 11547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手繪多邊形 19"/>
            <p:cNvSpPr/>
            <p:nvPr/>
          </p:nvSpPr>
          <p:spPr>
            <a:xfrm>
              <a:off x="1808010" y="1919011"/>
              <a:ext cx="1273871" cy="1093451"/>
            </a:xfrm>
            <a:custGeom>
              <a:avLst/>
              <a:gdLst>
                <a:gd name="connsiteX0" fmla="*/ 0 w 1273871"/>
                <a:gd name="connsiteY0" fmla="*/ 546726 h 1093451"/>
                <a:gd name="connsiteX1" fmla="*/ 273363 w 1273871"/>
                <a:gd name="connsiteY1" fmla="*/ 0 h 1093451"/>
                <a:gd name="connsiteX2" fmla="*/ 1000508 w 1273871"/>
                <a:gd name="connsiteY2" fmla="*/ 0 h 1093451"/>
                <a:gd name="connsiteX3" fmla="*/ 1273871 w 1273871"/>
                <a:gd name="connsiteY3" fmla="*/ 546726 h 1093451"/>
                <a:gd name="connsiteX4" fmla="*/ 1000508 w 1273871"/>
                <a:gd name="connsiteY4" fmla="*/ 1093451 h 1093451"/>
                <a:gd name="connsiteX5" fmla="*/ 273363 w 1273871"/>
                <a:gd name="connsiteY5" fmla="*/ 1093451 h 1093451"/>
                <a:gd name="connsiteX6" fmla="*/ 0 w 1273871"/>
                <a:gd name="connsiteY6" fmla="*/ 546726 h 109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871" h="1093451">
                  <a:moveTo>
                    <a:pt x="0" y="546726"/>
                  </a:moveTo>
                  <a:lnTo>
                    <a:pt x="273363" y="0"/>
                  </a:lnTo>
                  <a:lnTo>
                    <a:pt x="1000508" y="0"/>
                  </a:lnTo>
                  <a:lnTo>
                    <a:pt x="1273871" y="546726"/>
                  </a:lnTo>
                  <a:lnTo>
                    <a:pt x="1000508" y="1093451"/>
                  </a:lnTo>
                  <a:lnTo>
                    <a:pt x="273363" y="1093451"/>
                  </a:lnTo>
                  <a:lnTo>
                    <a:pt x="0" y="546726"/>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7277" tIns="190926" rIns="197277" bIns="190926" numCol="1" spcCol="1270" anchor="ctr" anchorCtr="0">
              <a:noAutofit/>
            </a:bodyPr>
            <a:lstStyle/>
            <a:p>
              <a:pPr lvl="0" algn="ctr" defTabSz="755650">
                <a:lnSpc>
                  <a:spcPct val="90000"/>
                </a:lnSpc>
                <a:spcBef>
                  <a:spcPct val="0"/>
                </a:spcBef>
                <a:spcAft>
                  <a:spcPct val="35000"/>
                </a:spcAft>
              </a:pPr>
              <a:r>
                <a:rPr lang="zh-TW" altLang="en-US" sz="1700" kern="1200" dirty="0"/>
                <a:t>參與更多</a:t>
              </a:r>
            </a:p>
          </p:txBody>
        </p:sp>
        <p:sp>
          <p:nvSpPr>
            <p:cNvPr id="22" name="六邊形 21"/>
            <p:cNvSpPr/>
            <p:nvPr/>
          </p:nvSpPr>
          <p:spPr>
            <a:xfrm>
              <a:off x="2904497" y="1310895"/>
              <a:ext cx="1273871" cy="1093451"/>
            </a:xfrm>
            <a:prstGeom prst="hexagon">
              <a:avLst>
                <a:gd name="adj" fmla="val 25000"/>
                <a:gd name="vf" fmla="val 11547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手繪多邊形 23"/>
            <p:cNvSpPr/>
            <p:nvPr/>
          </p:nvSpPr>
          <p:spPr>
            <a:xfrm>
              <a:off x="4000200" y="1916530"/>
              <a:ext cx="1273871" cy="1093451"/>
            </a:xfrm>
            <a:custGeom>
              <a:avLst/>
              <a:gdLst>
                <a:gd name="connsiteX0" fmla="*/ 0 w 1273871"/>
                <a:gd name="connsiteY0" fmla="*/ 546726 h 1093451"/>
                <a:gd name="connsiteX1" fmla="*/ 273363 w 1273871"/>
                <a:gd name="connsiteY1" fmla="*/ 0 h 1093451"/>
                <a:gd name="connsiteX2" fmla="*/ 1000508 w 1273871"/>
                <a:gd name="connsiteY2" fmla="*/ 0 h 1093451"/>
                <a:gd name="connsiteX3" fmla="*/ 1273871 w 1273871"/>
                <a:gd name="connsiteY3" fmla="*/ 546726 h 1093451"/>
                <a:gd name="connsiteX4" fmla="*/ 1000508 w 1273871"/>
                <a:gd name="connsiteY4" fmla="*/ 1093451 h 1093451"/>
                <a:gd name="connsiteX5" fmla="*/ 273363 w 1273871"/>
                <a:gd name="connsiteY5" fmla="*/ 1093451 h 1093451"/>
                <a:gd name="connsiteX6" fmla="*/ 0 w 1273871"/>
                <a:gd name="connsiteY6" fmla="*/ 546726 h 109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871" h="1093451">
                  <a:moveTo>
                    <a:pt x="0" y="546726"/>
                  </a:moveTo>
                  <a:lnTo>
                    <a:pt x="273363" y="0"/>
                  </a:lnTo>
                  <a:lnTo>
                    <a:pt x="1000508" y="0"/>
                  </a:lnTo>
                  <a:lnTo>
                    <a:pt x="1273871" y="546726"/>
                  </a:lnTo>
                  <a:lnTo>
                    <a:pt x="1000508" y="1093451"/>
                  </a:lnTo>
                  <a:lnTo>
                    <a:pt x="273363" y="1093451"/>
                  </a:lnTo>
                  <a:lnTo>
                    <a:pt x="0" y="546726"/>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7277" tIns="190926" rIns="197277" bIns="190926" numCol="1" spcCol="1270" anchor="ctr" anchorCtr="0">
              <a:noAutofit/>
            </a:bodyPr>
            <a:lstStyle/>
            <a:p>
              <a:pPr lvl="0" algn="ctr" defTabSz="755650">
                <a:lnSpc>
                  <a:spcPct val="90000"/>
                </a:lnSpc>
                <a:spcBef>
                  <a:spcPct val="0"/>
                </a:spcBef>
                <a:spcAft>
                  <a:spcPct val="35000"/>
                </a:spcAft>
              </a:pPr>
              <a:r>
                <a:rPr lang="zh-TW" altLang="en-US" sz="1700" kern="1200" dirty="0"/>
                <a:t>更有</a:t>
              </a:r>
              <a:endParaRPr lang="en-US" altLang="zh-TW" sz="1700" kern="1200" dirty="0"/>
            </a:p>
            <a:p>
              <a:pPr lvl="0" algn="ctr" defTabSz="755650">
                <a:lnSpc>
                  <a:spcPct val="90000"/>
                </a:lnSpc>
                <a:spcBef>
                  <a:spcPct val="0"/>
                </a:spcBef>
                <a:spcAft>
                  <a:spcPct val="35000"/>
                </a:spcAft>
              </a:pPr>
              <a:r>
                <a:rPr lang="zh-TW" altLang="en-US" sz="1700" kern="1200" dirty="0"/>
                <a:t>成就感</a:t>
              </a:r>
            </a:p>
          </p:txBody>
        </p:sp>
        <p:sp>
          <p:nvSpPr>
            <p:cNvPr id="26" name="六邊形 25"/>
            <p:cNvSpPr/>
            <p:nvPr/>
          </p:nvSpPr>
          <p:spPr>
            <a:xfrm>
              <a:off x="5095903" y="2531261"/>
              <a:ext cx="1273871" cy="1093451"/>
            </a:xfrm>
            <a:prstGeom prst="hexagon">
              <a:avLst>
                <a:gd name="adj" fmla="val 25000"/>
                <a:gd name="vf" fmla="val 11547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手繪多邊形 27"/>
            <p:cNvSpPr/>
            <p:nvPr/>
          </p:nvSpPr>
          <p:spPr>
            <a:xfrm>
              <a:off x="5095903" y="1322470"/>
              <a:ext cx="1273871" cy="1093451"/>
            </a:xfrm>
            <a:custGeom>
              <a:avLst/>
              <a:gdLst>
                <a:gd name="connsiteX0" fmla="*/ 0 w 1273871"/>
                <a:gd name="connsiteY0" fmla="*/ 546726 h 1093451"/>
                <a:gd name="connsiteX1" fmla="*/ 273363 w 1273871"/>
                <a:gd name="connsiteY1" fmla="*/ 0 h 1093451"/>
                <a:gd name="connsiteX2" fmla="*/ 1000508 w 1273871"/>
                <a:gd name="connsiteY2" fmla="*/ 0 h 1093451"/>
                <a:gd name="connsiteX3" fmla="*/ 1273871 w 1273871"/>
                <a:gd name="connsiteY3" fmla="*/ 546726 h 1093451"/>
                <a:gd name="connsiteX4" fmla="*/ 1000508 w 1273871"/>
                <a:gd name="connsiteY4" fmla="*/ 1093451 h 1093451"/>
                <a:gd name="connsiteX5" fmla="*/ 273363 w 1273871"/>
                <a:gd name="connsiteY5" fmla="*/ 1093451 h 1093451"/>
                <a:gd name="connsiteX6" fmla="*/ 0 w 1273871"/>
                <a:gd name="connsiteY6" fmla="*/ 546726 h 109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871" h="1093451">
                  <a:moveTo>
                    <a:pt x="0" y="546726"/>
                  </a:moveTo>
                  <a:lnTo>
                    <a:pt x="273363" y="0"/>
                  </a:lnTo>
                  <a:lnTo>
                    <a:pt x="1000508" y="0"/>
                  </a:lnTo>
                  <a:lnTo>
                    <a:pt x="1273871" y="546726"/>
                  </a:lnTo>
                  <a:lnTo>
                    <a:pt x="1000508" y="1093451"/>
                  </a:lnTo>
                  <a:lnTo>
                    <a:pt x="273363" y="1093451"/>
                  </a:lnTo>
                  <a:lnTo>
                    <a:pt x="0" y="546726"/>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7277" tIns="190926" rIns="197277" bIns="190926" numCol="1" spcCol="1270" anchor="ctr" anchorCtr="0">
              <a:noAutofit/>
            </a:bodyPr>
            <a:lstStyle/>
            <a:p>
              <a:pPr lvl="0" algn="ctr" defTabSz="755650">
                <a:lnSpc>
                  <a:spcPct val="90000"/>
                </a:lnSpc>
                <a:spcBef>
                  <a:spcPct val="0"/>
                </a:spcBef>
                <a:spcAft>
                  <a:spcPct val="35000"/>
                </a:spcAft>
              </a:pPr>
              <a:r>
                <a:rPr lang="zh-TW" altLang="en-US" sz="1700" kern="1200" dirty="0"/>
                <a:t>更多互動</a:t>
              </a:r>
            </a:p>
          </p:txBody>
        </p:sp>
        <p:sp>
          <p:nvSpPr>
            <p:cNvPr id="30" name="六邊形 29"/>
            <p:cNvSpPr/>
            <p:nvPr/>
          </p:nvSpPr>
          <p:spPr>
            <a:xfrm>
              <a:off x="6192390" y="1932653"/>
              <a:ext cx="1273871" cy="1093451"/>
            </a:xfrm>
            <a:prstGeom prst="hexagon">
              <a:avLst>
                <a:gd name="adj" fmla="val 25000"/>
                <a:gd name="vf" fmla="val 11547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手繪多邊形 31"/>
            <p:cNvSpPr/>
            <p:nvPr/>
          </p:nvSpPr>
          <p:spPr>
            <a:xfrm>
              <a:off x="6192390" y="3139790"/>
              <a:ext cx="1273871" cy="1093451"/>
            </a:xfrm>
            <a:custGeom>
              <a:avLst/>
              <a:gdLst>
                <a:gd name="connsiteX0" fmla="*/ 0 w 1273871"/>
                <a:gd name="connsiteY0" fmla="*/ 546726 h 1093451"/>
                <a:gd name="connsiteX1" fmla="*/ 273363 w 1273871"/>
                <a:gd name="connsiteY1" fmla="*/ 0 h 1093451"/>
                <a:gd name="connsiteX2" fmla="*/ 1000508 w 1273871"/>
                <a:gd name="connsiteY2" fmla="*/ 0 h 1093451"/>
                <a:gd name="connsiteX3" fmla="*/ 1273871 w 1273871"/>
                <a:gd name="connsiteY3" fmla="*/ 546726 h 1093451"/>
                <a:gd name="connsiteX4" fmla="*/ 1000508 w 1273871"/>
                <a:gd name="connsiteY4" fmla="*/ 1093451 h 1093451"/>
                <a:gd name="connsiteX5" fmla="*/ 273363 w 1273871"/>
                <a:gd name="connsiteY5" fmla="*/ 1093451 h 1093451"/>
                <a:gd name="connsiteX6" fmla="*/ 0 w 1273871"/>
                <a:gd name="connsiteY6" fmla="*/ 546726 h 109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871" h="1093451">
                  <a:moveTo>
                    <a:pt x="0" y="546726"/>
                  </a:moveTo>
                  <a:lnTo>
                    <a:pt x="273363" y="0"/>
                  </a:lnTo>
                  <a:lnTo>
                    <a:pt x="1000508" y="0"/>
                  </a:lnTo>
                  <a:lnTo>
                    <a:pt x="1273871" y="546726"/>
                  </a:lnTo>
                  <a:lnTo>
                    <a:pt x="1000508" y="1093451"/>
                  </a:lnTo>
                  <a:lnTo>
                    <a:pt x="273363" y="1093451"/>
                  </a:lnTo>
                  <a:lnTo>
                    <a:pt x="0" y="546726"/>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7277" tIns="190926" rIns="197277" bIns="190926" numCol="1" spcCol="1270" anchor="ctr" anchorCtr="0">
              <a:noAutofit/>
            </a:bodyPr>
            <a:lstStyle/>
            <a:p>
              <a:pPr lvl="0" algn="ctr" defTabSz="755650">
                <a:lnSpc>
                  <a:spcPct val="90000"/>
                </a:lnSpc>
                <a:spcBef>
                  <a:spcPct val="0"/>
                </a:spcBef>
                <a:spcAft>
                  <a:spcPct val="35000"/>
                </a:spcAft>
              </a:pPr>
              <a:r>
                <a:rPr lang="zh-TW" altLang="en-US" sz="1700" kern="1200" dirty="0"/>
                <a:t>更想上課</a:t>
              </a:r>
            </a:p>
          </p:txBody>
        </p:sp>
        <p:sp>
          <p:nvSpPr>
            <p:cNvPr id="34" name="六邊形 33"/>
            <p:cNvSpPr/>
            <p:nvPr/>
          </p:nvSpPr>
          <p:spPr>
            <a:xfrm>
              <a:off x="5095903" y="3738398"/>
              <a:ext cx="1273871" cy="1093451"/>
            </a:xfrm>
            <a:prstGeom prst="hexagon">
              <a:avLst>
                <a:gd name="adj" fmla="val 25000"/>
                <a:gd name="vf" fmla="val 11547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手繪多邊形 35"/>
            <p:cNvSpPr/>
            <p:nvPr/>
          </p:nvSpPr>
          <p:spPr>
            <a:xfrm>
              <a:off x="2903713" y="3731784"/>
              <a:ext cx="1273871" cy="1093451"/>
            </a:xfrm>
            <a:custGeom>
              <a:avLst/>
              <a:gdLst>
                <a:gd name="connsiteX0" fmla="*/ 0 w 1273871"/>
                <a:gd name="connsiteY0" fmla="*/ 546726 h 1093451"/>
                <a:gd name="connsiteX1" fmla="*/ 273363 w 1273871"/>
                <a:gd name="connsiteY1" fmla="*/ 0 h 1093451"/>
                <a:gd name="connsiteX2" fmla="*/ 1000508 w 1273871"/>
                <a:gd name="connsiteY2" fmla="*/ 0 h 1093451"/>
                <a:gd name="connsiteX3" fmla="*/ 1273871 w 1273871"/>
                <a:gd name="connsiteY3" fmla="*/ 546726 h 1093451"/>
                <a:gd name="connsiteX4" fmla="*/ 1000508 w 1273871"/>
                <a:gd name="connsiteY4" fmla="*/ 1093451 h 1093451"/>
                <a:gd name="connsiteX5" fmla="*/ 273363 w 1273871"/>
                <a:gd name="connsiteY5" fmla="*/ 1093451 h 1093451"/>
                <a:gd name="connsiteX6" fmla="*/ 0 w 1273871"/>
                <a:gd name="connsiteY6" fmla="*/ 546726 h 109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871" h="1093451">
                  <a:moveTo>
                    <a:pt x="0" y="546726"/>
                  </a:moveTo>
                  <a:lnTo>
                    <a:pt x="273363" y="0"/>
                  </a:lnTo>
                  <a:lnTo>
                    <a:pt x="1000508" y="0"/>
                  </a:lnTo>
                  <a:lnTo>
                    <a:pt x="1273871" y="546726"/>
                  </a:lnTo>
                  <a:lnTo>
                    <a:pt x="1000508" y="1093451"/>
                  </a:lnTo>
                  <a:lnTo>
                    <a:pt x="273363" y="1093451"/>
                  </a:lnTo>
                  <a:lnTo>
                    <a:pt x="0" y="546726"/>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7277" tIns="190926" rIns="197277" bIns="190926" numCol="1" spcCol="1270" anchor="ctr" anchorCtr="0">
              <a:noAutofit/>
            </a:bodyPr>
            <a:lstStyle/>
            <a:p>
              <a:pPr lvl="0" algn="ctr" defTabSz="755650">
                <a:lnSpc>
                  <a:spcPct val="90000"/>
                </a:lnSpc>
                <a:spcBef>
                  <a:spcPct val="0"/>
                </a:spcBef>
                <a:spcAft>
                  <a:spcPct val="35000"/>
                </a:spcAft>
              </a:pPr>
              <a:r>
                <a:rPr lang="zh-TW" altLang="en-US" sz="1700" kern="1200" dirty="0"/>
                <a:t>更喜歡</a:t>
              </a:r>
              <a:endParaRPr lang="en-US" altLang="zh-TW" sz="1700" kern="1200" dirty="0"/>
            </a:p>
            <a:p>
              <a:pPr lvl="0" algn="ctr" defTabSz="755650">
                <a:lnSpc>
                  <a:spcPct val="90000"/>
                </a:lnSpc>
                <a:spcBef>
                  <a:spcPct val="0"/>
                </a:spcBef>
                <a:spcAft>
                  <a:spcPct val="35000"/>
                </a:spcAft>
              </a:pPr>
              <a:r>
                <a:rPr lang="zh-TW" altLang="en-US" sz="1700" kern="1200" dirty="0"/>
                <a:t>學習</a:t>
              </a:r>
            </a:p>
          </p:txBody>
        </p:sp>
        <p:sp>
          <p:nvSpPr>
            <p:cNvPr id="40" name="手繪多邊形 39"/>
            <p:cNvSpPr/>
            <p:nvPr/>
          </p:nvSpPr>
          <p:spPr>
            <a:xfrm>
              <a:off x="7287308" y="2540796"/>
              <a:ext cx="1273871" cy="1093451"/>
            </a:xfrm>
            <a:custGeom>
              <a:avLst/>
              <a:gdLst>
                <a:gd name="connsiteX0" fmla="*/ 0 w 1273871"/>
                <a:gd name="connsiteY0" fmla="*/ 546726 h 1093451"/>
                <a:gd name="connsiteX1" fmla="*/ 273363 w 1273871"/>
                <a:gd name="connsiteY1" fmla="*/ 0 h 1093451"/>
                <a:gd name="connsiteX2" fmla="*/ 1000508 w 1273871"/>
                <a:gd name="connsiteY2" fmla="*/ 0 h 1093451"/>
                <a:gd name="connsiteX3" fmla="*/ 1273871 w 1273871"/>
                <a:gd name="connsiteY3" fmla="*/ 546726 h 1093451"/>
                <a:gd name="connsiteX4" fmla="*/ 1000508 w 1273871"/>
                <a:gd name="connsiteY4" fmla="*/ 1093451 h 1093451"/>
                <a:gd name="connsiteX5" fmla="*/ 273363 w 1273871"/>
                <a:gd name="connsiteY5" fmla="*/ 1093451 h 1093451"/>
                <a:gd name="connsiteX6" fmla="*/ 0 w 1273871"/>
                <a:gd name="connsiteY6" fmla="*/ 546726 h 109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871" h="1093451">
                  <a:moveTo>
                    <a:pt x="0" y="546726"/>
                  </a:moveTo>
                  <a:lnTo>
                    <a:pt x="273363" y="0"/>
                  </a:lnTo>
                  <a:lnTo>
                    <a:pt x="1000508" y="0"/>
                  </a:lnTo>
                  <a:lnTo>
                    <a:pt x="1273871" y="546726"/>
                  </a:lnTo>
                  <a:lnTo>
                    <a:pt x="1000508" y="1093451"/>
                  </a:lnTo>
                  <a:lnTo>
                    <a:pt x="273363" y="1093451"/>
                  </a:lnTo>
                  <a:lnTo>
                    <a:pt x="0" y="546726"/>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7277" tIns="190926" rIns="197277" bIns="190926" numCol="1" spcCol="1270" anchor="ctr" anchorCtr="0">
              <a:noAutofit/>
            </a:bodyPr>
            <a:lstStyle/>
            <a:p>
              <a:pPr lvl="0" algn="ctr" defTabSz="755650">
                <a:lnSpc>
                  <a:spcPct val="90000"/>
                </a:lnSpc>
                <a:spcBef>
                  <a:spcPct val="0"/>
                </a:spcBef>
                <a:spcAft>
                  <a:spcPct val="35000"/>
                </a:spcAft>
              </a:pPr>
              <a:r>
                <a:rPr lang="zh-TW" altLang="en-US" sz="1700" kern="1200" dirty="0"/>
                <a:t>成績提升</a:t>
              </a:r>
            </a:p>
          </p:txBody>
        </p:sp>
        <p:sp>
          <p:nvSpPr>
            <p:cNvPr id="44" name="手繪多邊形 43"/>
            <p:cNvSpPr/>
            <p:nvPr/>
          </p:nvSpPr>
          <p:spPr>
            <a:xfrm>
              <a:off x="7287308" y="1334459"/>
              <a:ext cx="1273871" cy="1093451"/>
            </a:xfrm>
            <a:custGeom>
              <a:avLst/>
              <a:gdLst>
                <a:gd name="connsiteX0" fmla="*/ 0 w 1273871"/>
                <a:gd name="connsiteY0" fmla="*/ 546726 h 1093451"/>
                <a:gd name="connsiteX1" fmla="*/ 273363 w 1273871"/>
                <a:gd name="connsiteY1" fmla="*/ 0 h 1093451"/>
                <a:gd name="connsiteX2" fmla="*/ 1000508 w 1273871"/>
                <a:gd name="connsiteY2" fmla="*/ 0 h 1093451"/>
                <a:gd name="connsiteX3" fmla="*/ 1273871 w 1273871"/>
                <a:gd name="connsiteY3" fmla="*/ 546726 h 1093451"/>
                <a:gd name="connsiteX4" fmla="*/ 1000508 w 1273871"/>
                <a:gd name="connsiteY4" fmla="*/ 1093451 h 1093451"/>
                <a:gd name="connsiteX5" fmla="*/ 273363 w 1273871"/>
                <a:gd name="connsiteY5" fmla="*/ 1093451 h 1093451"/>
                <a:gd name="connsiteX6" fmla="*/ 0 w 1273871"/>
                <a:gd name="connsiteY6" fmla="*/ 546726 h 109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871" h="1093451">
                  <a:moveTo>
                    <a:pt x="0" y="546726"/>
                  </a:moveTo>
                  <a:lnTo>
                    <a:pt x="273363" y="0"/>
                  </a:lnTo>
                  <a:lnTo>
                    <a:pt x="1000508" y="0"/>
                  </a:lnTo>
                  <a:lnTo>
                    <a:pt x="1273871" y="546726"/>
                  </a:lnTo>
                  <a:lnTo>
                    <a:pt x="1000508" y="1093451"/>
                  </a:lnTo>
                  <a:lnTo>
                    <a:pt x="273363" y="1093451"/>
                  </a:lnTo>
                  <a:lnTo>
                    <a:pt x="0" y="546726"/>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7277" tIns="190926" rIns="197277" bIns="190926" numCol="1" spcCol="1270" anchor="ctr" anchorCtr="0">
              <a:noAutofit/>
            </a:bodyPr>
            <a:lstStyle/>
            <a:p>
              <a:pPr lvl="0" algn="ctr" defTabSz="755650">
                <a:lnSpc>
                  <a:spcPct val="90000"/>
                </a:lnSpc>
                <a:spcBef>
                  <a:spcPct val="0"/>
                </a:spcBef>
                <a:spcAft>
                  <a:spcPct val="35000"/>
                </a:spcAft>
              </a:pPr>
              <a:r>
                <a:rPr lang="zh-TW" altLang="en-US" sz="1700" kern="1200" dirty="0"/>
                <a:t>作業</a:t>
              </a:r>
              <a:endParaRPr lang="en-US" altLang="zh-TW" sz="1700" kern="1200" dirty="0"/>
            </a:p>
            <a:p>
              <a:pPr lvl="0" algn="ctr" defTabSz="755650">
                <a:lnSpc>
                  <a:spcPct val="90000"/>
                </a:lnSpc>
                <a:spcBef>
                  <a:spcPct val="0"/>
                </a:spcBef>
                <a:spcAft>
                  <a:spcPct val="35000"/>
                </a:spcAft>
              </a:pPr>
              <a:r>
                <a:rPr lang="zh-TW" altLang="en-US" sz="1700" kern="1200" dirty="0"/>
                <a:t>完成度</a:t>
              </a:r>
              <a:endParaRPr lang="en-US" altLang="zh-TW" sz="1700" kern="1200" dirty="0"/>
            </a:p>
            <a:p>
              <a:pPr lvl="0" algn="ctr" defTabSz="755650">
                <a:lnSpc>
                  <a:spcPct val="90000"/>
                </a:lnSpc>
                <a:spcBef>
                  <a:spcPct val="0"/>
                </a:spcBef>
                <a:spcAft>
                  <a:spcPct val="35000"/>
                </a:spcAft>
              </a:pPr>
              <a:r>
                <a:rPr lang="zh-TW" altLang="en-US" sz="1700" kern="1200" dirty="0"/>
                <a:t>更高</a:t>
              </a:r>
            </a:p>
          </p:txBody>
        </p:sp>
      </p:grpSp>
      <p:sp>
        <p:nvSpPr>
          <p:cNvPr id="45" name="六邊形 44"/>
          <p:cNvSpPr/>
          <p:nvPr/>
        </p:nvSpPr>
        <p:spPr>
          <a:xfrm>
            <a:off x="8168736" y="2296034"/>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7" name="六邊形 46"/>
          <p:cNvSpPr/>
          <p:nvPr/>
        </p:nvSpPr>
        <p:spPr>
          <a:xfrm>
            <a:off x="8168736" y="2548210"/>
            <a:ext cx="148343" cy="12815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圓角矩形 9"/>
          <p:cNvSpPr/>
          <p:nvPr/>
        </p:nvSpPr>
        <p:spPr>
          <a:xfrm>
            <a:off x="425676" y="5278110"/>
            <a:ext cx="8460000" cy="100800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000" dirty="0">
                <a:solidFill>
                  <a:schemeClr val="bg1"/>
                </a:solidFill>
                <a:latin typeface="標楷體" panose="03000509000000000000" pitchFamily="65" charset="-120"/>
                <a:ea typeface="標楷體" panose="03000509000000000000" pitchFamily="65" charset="-120"/>
              </a:rPr>
              <a:t>只要有</a:t>
            </a:r>
            <a:r>
              <a:rPr lang="zh-TW" altLang="en-US" sz="4000" dirty="0">
                <a:solidFill>
                  <a:srgbClr val="FFFF00"/>
                </a:solidFill>
                <a:latin typeface="標楷體" panose="03000509000000000000" pitchFamily="65" charset="-120"/>
                <a:ea typeface="標楷體" panose="03000509000000000000" pitchFamily="65" charset="-120"/>
              </a:rPr>
              <a:t>一項</a:t>
            </a:r>
            <a:r>
              <a:rPr lang="zh-TW" altLang="en-US" sz="4000" dirty="0">
                <a:solidFill>
                  <a:schemeClr val="bg1"/>
                </a:solidFill>
                <a:latin typeface="標楷體" panose="03000509000000000000" pitchFamily="65" charset="-120"/>
                <a:ea typeface="標楷體" panose="03000509000000000000" pitchFamily="65" charset="-120"/>
              </a:rPr>
              <a:t>達成，就</a:t>
            </a:r>
            <a:r>
              <a:rPr lang="zh-TW" altLang="en-US" sz="4000" dirty="0">
                <a:solidFill>
                  <a:srgbClr val="FFFF00"/>
                </a:solidFill>
                <a:latin typeface="標楷體" panose="03000509000000000000" pitchFamily="65" charset="-120"/>
                <a:ea typeface="標楷體" panose="03000509000000000000" pitchFamily="65" charset="-120"/>
              </a:rPr>
              <a:t>值得高度肯定！</a:t>
            </a:r>
            <a:endParaRPr lang="en-US" altLang="zh-TW" sz="4000"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49088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01535" y="2198805"/>
            <a:ext cx="2029183" cy="3400931"/>
          </a:xfrm>
          <a:prstGeom prst="rect">
            <a:avLst/>
          </a:prstGeom>
        </p:spPr>
        <p:txBody>
          <a:bodyPr wrap="square">
            <a:spAutoFit/>
          </a:bodyPr>
          <a:lstStyle/>
          <a:p>
            <a:pPr marL="342900" indent="-342900" algn="just" fontAlgn="base">
              <a:spcBef>
                <a:spcPct val="0"/>
              </a:spcBef>
              <a:spcAft>
                <a:spcPct val="0"/>
              </a:spcAft>
              <a:buFont typeface="Arial" panose="020B0604020202020204" pitchFamily="34" charset="0"/>
              <a:buChar char="•"/>
            </a:pPr>
            <a:r>
              <a:rPr kumimoji="1" lang="zh-TW" altLang="en-US" sz="2400" b="1" u="sng" dirty="0">
                <a:solidFill>
                  <a:srgbClr val="003399"/>
                </a:solidFill>
                <a:latin typeface="標楷體" panose="03000509000000000000" pitchFamily="65" charset="-120"/>
                <a:ea typeface="標楷體" panose="03000509000000000000" pitchFamily="65" charset="-120"/>
              </a:rPr>
              <a:t>教學方法</a:t>
            </a:r>
            <a:endParaRPr kumimoji="1" lang="en-US" altLang="zh-TW" sz="2400" b="1" u="sng" dirty="0">
              <a:solidFill>
                <a:srgbClr val="003399"/>
              </a:solidFill>
              <a:latin typeface="標楷體" panose="03000509000000000000" pitchFamily="65" charset="-120"/>
              <a:ea typeface="標楷體" panose="03000509000000000000" pitchFamily="65" charset="-120"/>
            </a:endParaRPr>
          </a:p>
          <a:p>
            <a:pPr marL="360363" algn="just" fontAlgn="base">
              <a:spcBef>
                <a:spcPct val="0"/>
              </a:spcBef>
              <a:spcAft>
                <a:spcPts val="300"/>
              </a:spcAft>
            </a:pPr>
            <a:r>
              <a:rPr kumimoji="1" lang="zh-TW" altLang="zh-TW" sz="2200" dirty="0">
                <a:solidFill>
                  <a:prstClr val="black"/>
                </a:solidFill>
                <a:latin typeface="標楷體" panose="03000509000000000000" pitchFamily="65" charset="-120"/>
                <a:ea typeface="標楷體" panose="03000509000000000000" pitchFamily="65" charset="-120"/>
              </a:rPr>
              <a:t>工作分析</a:t>
            </a:r>
            <a:endParaRPr kumimoji="1" lang="en-US" altLang="zh-TW" sz="2200" dirty="0">
              <a:solidFill>
                <a:prstClr val="black"/>
              </a:solidFill>
              <a:latin typeface="標楷體" panose="03000509000000000000" pitchFamily="65" charset="-120"/>
              <a:ea typeface="標楷體" panose="03000509000000000000" pitchFamily="65" charset="-120"/>
            </a:endParaRPr>
          </a:p>
          <a:p>
            <a:pPr marL="360363" algn="just" fontAlgn="base">
              <a:spcBef>
                <a:spcPct val="0"/>
              </a:spcBef>
              <a:spcAft>
                <a:spcPts val="300"/>
              </a:spcAft>
            </a:pPr>
            <a:r>
              <a:rPr kumimoji="1" lang="zh-TW" altLang="zh-TW" sz="2200" dirty="0">
                <a:solidFill>
                  <a:prstClr val="black"/>
                </a:solidFill>
                <a:latin typeface="標楷體" panose="03000509000000000000" pitchFamily="65" charset="-120"/>
                <a:ea typeface="標楷體" panose="03000509000000000000" pitchFamily="65" charset="-120"/>
              </a:rPr>
              <a:t>多元感官</a:t>
            </a:r>
            <a:endParaRPr kumimoji="1" lang="en-US" altLang="zh-TW" sz="2200" dirty="0">
              <a:solidFill>
                <a:prstClr val="black"/>
              </a:solidFill>
              <a:latin typeface="標楷體" panose="03000509000000000000" pitchFamily="65" charset="-120"/>
              <a:ea typeface="標楷體" panose="03000509000000000000" pitchFamily="65" charset="-120"/>
            </a:endParaRPr>
          </a:p>
          <a:p>
            <a:pPr marL="360363" algn="just" fontAlgn="base">
              <a:spcBef>
                <a:spcPct val="0"/>
              </a:spcBef>
              <a:spcAft>
                <a:spcPts val="300"/>
              </a:spcAft>
            </a:pPr>
            <a:r>
              <a:rPr kumimoji="1" lang="zh-TW" altLang="zh-TW" sz="2200" dirty="0">
                <a:solidFill>
                  <a:prstClr val="black"/>
                </a:solidFill>
                <a:latin typeface="標楷體" panose="03000509000000000000" pitchFamily="65" charset="-120"/>
                <a:ea typeface="標楷體" panose="03000509000000000000" pitchFamily="65" charset="-120"/>
              </a:rPr>
              <a:t>直接教學</a:t>
            </a:r>
            <a:endParaRPr kumimoji="1" lang="en-US" altLang="zh-TW" sz="2200" dirty="0">
              <a:solidFill>
                <a:prstClr val="black"/>
              </a:solidFill>
              <a:latin typeface="標楷體" panose="03000509000000000000" pitchFamily="65" charset="-120"/>
              <a:ea typeface="標楷體" panose="03000509000000000000" pitchFamily="65" charset="-120"/>
            </a:endParaRPr>
          </a:p>
          <a:p>
            <a:pPr marL="360363" algn="just" fontAlgn="base">
              <a:spcBef>
                <a:spcPct val="0"/>
              </a:spcBef>
              <a:spcAft>
                <a:spcPts val="300"/>
              </a:spcAft>
            </a:pPr>
            <a:r>
              <a:rPr kumimoji="1" lang="zh-TW" altLang="zh-TW" sz="2200" dirty="0">
                <a:solidFill>
                  <a:prstClr val="black"/>
                </a:solidFill>
                <a:latin typeface="標楷體" panose="03000509000000000000" pitchFamily="65" charset="-120"/>
                <a:ea typeface="標楷體" panose="03000509000000000000" pitchFamily="65" charset="-120"/>
              </a:rPr>
              <a:t>合作學習</a:t>
            </a:r>
            <a:endParaRPr kumimoji="1" lang="en-US" altLang="zh-TW" sz="2200" dirty="0">
              <a:solidFill>
                <a:prstClr val="black"/>
              </a:solidFill>
              <a:latin typeface="標楷體" panose="03000509000000000000" pitchFamily="65" charset="-120"/>
              <a:ea typeface="標楷體" panose="03000509000000000000" pitchFamily="65" charset="-120"/>
            </a:endParaRPr>
          </a:p>
          <a:p>
            <a:pPr marL="360363" algn="just" fontAlgn="base">
              <a:spcBef>
                <a:spcPct val="0"/>
              </a:spcBef>
              <a:spcAft>
                <a:spcPts val="300"/>
              </a:spcAft>
            </a:pPr>
            <a:r>
              <a:rPr kumimoji="1" lang="zh-TW" altLang="zh-TW" sz="2200" dirty="0">
                <a:solidFill>
                  <a:prstClr val="black"/>
                </a:solidFill>
                <a:latin typeface="標楷體" panose="03000509000000000000" pitchFamily="65" charset="-120"/>
                <a:ea typeface="標楷體" panose="03000509000000000000" pitchFamily="65" charset="-120"/>
              </a:rPr>
              <a:t>合作教學</a:t>
            </a:r>
            <a:endParaRPr kumimoji="1" lang="en-US" altLang="zh-TW" sz="2200" dirty="0">
              <a:solidFill>
                <a:prstClr val="black"/>
              </a:solidFill>
              <a:latin typeface="標楷體" panose="03000509000000000000" pitchFamily="65" charset="-120"/>
              <a:ea typeface="標楷體" panose="03000509000000000000" pitchFamily="65" charset="-120"/>
            </a:endParaRPr>
          </a:p>
          <a:p>
            <a:pPr marL="360363" algn="just" fontAlgn="base">
              <a:spcBef>
                <a:spcPct val="0"/>
              </a:spcBef>
              <a:spcAft>
                <a:spcPts val="300"/>
              </a:spcAft>
            </a:pPr>
            <a:r>
              <a:rPr kumimoji="1" lang="zh-TW" altLang="zh-TW" sz="2200" dirty="0">
                <a:solidFill>
                  <a:prstClr val="black"/>
                </a:solidFill>
                <a:latin typeface="標楷體" panose="03000509000000000000" pitchFamily="65" charset="-120"/>
                <a:ea typeface="標楷體" panose="03000509000000000000" pitchFamily="65" charset="-120"/>
              </a:rPr>
              <a:t>多層次教學</a:t>
            </a:r>
            <a:endParaRPr kumimoji="1" lang="en-US" altLang="zh-TW" sz="2200" dirty="0">
              <a:solidFill>
                <a:prstClr val="black"/>
              </a:solidFill>
              <a:latin typeface="標楷體" panose="03000509000000000000" pitchFamily="65" charset="-120"/>
              <a:ea typeface="標楷體" panose="03000509000000000000" pitchFamily="65" charset="-120"/>
            </a:endParaRPr>
          </a:p>
          <a:p>
            <a:pPr marL="360363" algn="just" fontAlgn="base">
              <a:spcBef>
                <a:spcPct val="0"/>
              </a:spcBef>
              <a:spcAft>
                <a:spcPts val="300"/>
              </a:spcAft>
            </a:pPr>
            <a:r>
              <a:rPr kumimoji="1" lang="zh-TW" altLang="zh-TW" sz="2200" dirty="0">
                <a:solidFill>
                  <a:prstClr val="black"/>
                </a:solidFill>
                <a:latin typeface="標楷體" panose="03000509000000000000" pitchFamily="65" charset="-120"/>
                <a:ea typeface="標楷體" panose="03000509000000000000" pitchFamily="65" charset="-120"/>
              </a:rPr>
              <a:t>區分性教學</a:t>
            </a:r>
            <a:r>
              <a:rPr kumimoji="1" lang="zh-TW" altLang="en-US" sz="2200" dirty="0">
                <a:solidFill>
                  <a:prstClr val="black"/>
                </a:solidFill>
                <a:latin typeface="標楷體" panose="03000509000000000000" pitchFamily="65" charset="-120"/>
                <a:ea typeface="標楷體" panose="03000509000000000000" pitchFamily="65" charset="-120"/>
              </a:rPr>
              <a:t>等</a:t>
            </a:r>
            <a:endParaRPr kumimoji="1" lang="en-US" altLang="zh-TW" sz="2200" dirty="0">
              <a:solidFill>
                <a:prstClr val="black"/>
              </a:solidFill>
              <a:latin typeface="標楷體" panose="03000509000000000000" pitchFamily="65" charset="-120"/>
              <a:ea typeface="標楷體" panose="03000509000000000000" pitchFamily="65" charset="-120"/>
            </a:endParaRPr>
          </a:p>
        </p:txBody>
      </p:sp>
      <p:sp>
        <p:nvSpPr>
          <p:cNvPr id="20" name="矩形 19"/>
          <p:cNvSpPr/>
          <p:nvPr/>
        </p:nvSpPr>
        <p:spPr>
          <a:xfrm>
            <a:off x="1695305" y="4517296"/>
            <a:ext cx="5553253" cy="1661993"/>
          </a:xfrm>
          <a:prstGeom prst="rect">
            <a:avLst/>
          </a:prstGeom>
        </p:spPr>
        <p:txBody>
          <a:bodyPr wrap="square">
            <a:spAutoFit/>
          </a:bodyPr>
          <a:lstStyle/>
          <a:p>
            <a:pPr algn="ctr" fontAlgn="base">
              <a:spcBef>
                <a:spcPct val="0"/>
              </a:spcBef>
              <a:spcAft>
                <a:spcPct val="0"/>
              </a:spcAft>
            </a:pPr>
            <a:r>
              <a:rPr kumimoji="1" lang="zh-TW" altLang="zh-TW" sz="2400" b="1" u="sng" dirty="0">
                <a:solidFill>
                  <a:srgbClr val="7030A0"/>
                </a:solidFill>
                <a:latin typeface="標楷體" panose="03000509000000000000" pitchFamily="65" charset="-120"/>
                <a:ea typeface="標楷體" panose="03000509000000000000" pitchFamily="65" charset="-120"/>
              </a:rPr>
              <a:t>學習策略</a:t>
            </a:r>
            <a:endParaRPr kumimoji="1" lang="en-US" altLang="zh-TW" sz="2400" b="1" u="sng" dirty="0">
              <a:solidFill>
                <a:srgbClr val="7030A0"/>
              </a:solidFill>
              <a:latin typeface="標楷體" panose="03000509000000000000" pitchFamily="65" charset="-120"/>
              <a:ea typeface="標楷體" panose="03000509000000000000" pitchFamily="65" charset="-120"/>
            </a:endParaRPr>
          </a:p>
          <a:p>
            <a:pPr algn="ctr" fontAlgn="base">
              <a:spcBef>
                <a:spcPts val="600"/>
              </a:spcBef>
              <a:spcAft>
                <a:spcPct val="0"/>
              </a:spcAft>
            </a:pPr>
            <a:r>
              <a:rPr kumimoji="1" lang="zh-TW" altLang="en-US" sz="2200" dirty="0">
                <a:solidFill>
                  <a:prstClr val="black"/>
                </a:solidFill>
                <a:latin typeface="標楷體" panose="03000509000000000000" pitchFamily="65" charset="-120"/>
                <a:ea typeface="標楷體" panose="03000509000000000000" pitchFamily="65" charset="-120"/>
              </a:rPr>
              <a:t>如</a:t>
            </a:r>
            <a:r>
              <a:rPr kumimoji="1" lang="zh-TW" altLang="zh-TW" sz="2200" dirty="0">
                <a:solidFill>
                  <a:prstClr val="black"/>
                </a:solidFill>
                <a:latin typeface="標楷體" panose="03000509000000000000" pitchFamily="65" charset="-120"/>
                <a:ea typeface="標楷體" panose="03000509000000000000" pitchFamily="65" charset="-120"/>
              </a:rPr>
              <a:t>畫重點</a:t>
            </a:r>
            <a:r>
              <a:rPr kumimoji="1" lang="zh-TW" altLang="en-US" sz="2200" dirty="0">
                <a:solidFill>
                  <a:prstClr val="black"/>
                </a:solidFill>
                <a:latin typeface="標楷體" panose="03000509000000000000" pitchFamily="65" charset="-120"/>
                <a:ea typeface="標楷體" panose="03000509000000000000" pitchFamily="65" charset="-120"/>
              </a:rPr>
              <a:t>、</a:t>
            </a:r>
            <a:r>
              <a:rPr kumimoji="1" lang="zh-TW" altLang="zh-TW" sz="2200" dirty="0">
                <a:solidFill>
                  <a:prstClr val="black"/>
                </a:solidFill>
                <a:latin typeface="標楷體" panose="03000509000000000000" pitchFamily="65" charset="-120"/>
                <a:ea typeface="標楷體" panose="03000509000000000000" pitchFamily="65" charset="-120"/>
              </a:rPr>
              <a:t>關鍵字</a:t>
            </a:r>
            <a:r>
              <a:rPr kumimoji="1" lang="zh-TW" altLang="en-US" sz="2200" dirty="0">
                <a:solidFill>
                  <a:prstClr val="black"/>
                </a:solidFill>
                <a:latin typeface="標楷體" panose="03000509000000000000" pitchFamily="65" charset="-120"/>
                <a:ea typeface="標楷體" panose="03000509000000000000" pitchFamily="65" charset="-120"/>
              </a:rPr>
              <a:t>、</a:t>
            </a:r>
            <a:r>
              <a:rPr kumimoji="1" lang="zh-TW" altLang="zh-TW" sz="2200" dirty="0">
                <a:solidFill>
                  <a:prstClr val="black"/>
                </a:solidFill>
                <a:latin typeface="標楷體" panose="03000509000000000000" pitchFamily="65" charset="-120"/>
                <a:ea typeface="標楷體" panose="03000509000000000000" pitchFamily="65" charset="-120"/>
              </a:rPr>
              <a:t>提供閱讀指引</a:t>
            </a:r>
            <a:r>
              <a:rPr kumimoji="1" lang="zh-TW" altLang="en-US" sz="2200" dirty="0">
                <a:solidFill>
                  <a:prstClr val="black"/>
                </a:solidFill>
                <a:latin typeface="標楷體" panose="03000509000000000000" pitchFamily="65" charset="-120"/>
                <a:ea typeface="標楷體" panose="03000509000000000000" pitchFamily="65" charset="-120"/>
              </a:rPr>
              <a:t>、</a:t>
            </a:r>
            <a:endParaRPr kumimoji="1" lang="en-US" altLang="zh-TW" sz="2200" dirty="0">
              <a:solidFill>
                <a:prstClr val="black"/>
              </a:solidFill>
              <a:latin typeface="標楷體" panose="03000509000000000000" pitchFamily="65" charset="-120"/>
              <a:ea typeface="標楷體" panose="03000509000000000000" pitchFamily="65" charset="-120"/>
            </a:endParaRPr>
          </a:p>
          <a:p>
            <a:pPr algn="ctr" fontAlgn="base">
              <a:spcBef>
                <a:spcPts val="600"/>
              </a:spcBef>
              <a:spcAft>
                <a:spcPct val="0"/>
              </a:spcAft>
            </a:pPr>
            <a:r>
              <a:rPr kumimoji="1" lang="zh-TW" altLang="zh-TW" sz="2200" dirty="0">
                <a:solidFill>
                  <a:prstClr val="black"/>
                </a:solidFill>
                <a:latin typeface="標楷體" panose="03000509000000000000" pitchFamily="65" charset="-120"/>
                <a:ea typeface="標楷體" panose="03000509000000000000" pitchFamily="65" charset="-120"/>
              </a:rPr>
              <a:t>組織圖</a:t>
            </a:r>
            <a:r>
              <a:rPr kumimoji="1" lang="zh-TW" altLang="en-US" sz="2200" dirty="0">
                <a:solidFill>
                  <a:prstClr val="black"/>
                </a:solidFill>
                <a:latin typeface="標楷體" panose="03000509000000000000" pitchFamily="65" charset="-120"/>
                <a:ea typeface="標楷體" panose="03000509000000000000" pitchFamily="65" charset="-120"/>
              </a:rPr>
              <a:t>等</a:t>
            </a:r>
            <a:endParaRPr kumimoji="1" lang="en-US" altLang="zh-TW" sz="2200" dirty="0">
              <a:solidFill>
                <a:prstClr val="black"/>
              </a:solidFill>
              <a:latin typeface="標楷體" panose="03000509000000000000" pitchFamily="65" charset="-120"/>
              <a:ea typeface="標楷體" panose="03000509000000000000" pitchFamily="65" charset="-120"/>
            </a:endParaRPr>
          </a:p>
          <a:p>
            <a:pPr fontAlgn="base">
              <a:spcBef>
                <a:spcPct val="0"/>
              </a:spcBef>
              <a:spcAft>
                <a:spcPct val="0"/>
              </a:spcAft>
            </a:pPr>
            <a:endParaRPr kumimoji="1" lang="zh-TW" altLang="en-US" sz="2400" dirty="0">
              <a:solidFill>
                <a:prstClr val="black"/>
              </a:solidFill>
              <a:latin typeface="Times New Roman" pitchFamily="18" charset="0"/>
            </a:endParaRPr>
          </a:p>
        </p:txBody>
      </p:sp>
      <p:sp>
        <p:nvSpPr>
          <p:cNvPr id="21" name="矩形 20"/>
          <p:cNvSpPr/>
          <p:nvPr/>
        </p:nvSpPr>
        <p:spPr>
          <a:xfrm>
            <a:off x="171109" y="1632858"/>
            <a:ext cx="1963294" cy="646331"/>
          </a:xfrm>
          <a:prstGeom prst="rect">
            <a:avLst/>
          </a:prstGeom>
          <a:noFill/>
        </p:spPr>
        <p:txBody>
          <a:bodyPr wrap="none" lIns="91440" tIns="45720" rIns="91440" bIns="45720">
            <a:spAutoFit/>
          </a:bodyPr>
          <a:lstStyle/>
          <a:p>
            <a:pPr algn="ctr" fontAlgn="base">
              <a:spcBef>
                <a:spcPct val="0"/>
              </a:spcBef>
              <a:spcAft>
                <a:spcPct val="0"/>
              </a:spcAft>
            </a:pPr>
            <a:r>
              <a:rPr kumimoji="1" lang="en-US" altLang="zh-TW" sz="3600" b="1" dirty="0">
                <a:ln w="12700" cmpd="sng">
                  <a:solidFill>
                    <a:prstClr val="white"/>
                  </a:solidFill>
                  <a:prstDash val="solid"/>
                </a:ln>
                <a:solidFill>
                  <a:schemeClr val="tx2">
                    <a:lumMod val="50000"/>
                  </a:schemeClr>
                </a:solidFill>
                <a:latin typeface="Times New Roman" pitchFamily="18" charset="0"/>
              </a:rPr>
              <a:t>Teaching</a:t>
            </a:r>
            <a:endParaRPr kumimoji="1" lang="zh-TW" altLang="en-US" sz="3600" b="1" dirty="0">
              <a:ln w="12700" cmpd="sng">
                <a:solidFill>
                  <a:prstClr val="white"/>
                </a:solidFill>
                <a:prstDash val="solid"/>
              </a:ln>
              <a:solidFill>
                <a:schemeClr val="tx2">
                  <a:lumMod val="50000"/>
                </a:schemeClr>
              </a:solidFill>
              <a:latin typeface="Times New Roman" pitchFamily="18" charset="0"/>
            </a:endParaRPr>
          </a:p>
        </p:txBody>
      </p:sp>
      <p:sp>
        <p:nvSpPr>
          <p:cNvPr id="22" name="矩形 21"/>
          <p:cNvSpPr/>
          <p:nvPr/>
        </p:nvSpPr>
        <p:spPr>
          <a:xfrm>
            <a:off x="3225527" y="3868954"/>
            <a:ext cx="2224496" cy="646331"/>
          </a:xfrm>
          <a:prstGeom prst="rect">
            <a:avLst/>
          </a:prstGeom>
          <a:noFill/>
        </p:spPr>
        <p:txBody>
          <a:bodyPr wrap="square" lIns="91440" tIns="45720" rIns="91440" bIns="45720">
            <a:spAutoFit/>
          </a:bodyPr>
          <a:lstStyle/>
          <a:p>
            <a:pPr algn="ctr" fontAlgn="base">
              <a:spcBef>
                <a:spcPct val="0"/>
              </a:spcBef>
              <a:spcAft>
                <a:spcPct val="0"/>
              </a:spcAft>
            </a:pPr>
            <a:r>
              <a:rPr kumimoji="1" lang="en-US" altLang="zh-TW" sz="3600" b="1" dirty="0">
                <a:ln w="17780" cmpd="sng">
                  <a:solidFill>
                    <a:srgbClr val="4F81BD">
                      <a:tint val="3000"/>
                    </a:srgbClr>
                  </a:solidFill>
                  <a:prstDash val="solid"/>
                  <a:miter lim="800000"/>
                </a:ln>
                <a:solidFill>
                  <a:srgbClr val="7030A0"/>
                </a:solidFill>
                <a:latin typeface="Times New Roman" pitchFamily="18" charset="0"/>
              </a:rPr>
              <a:t>Learning</a:t>
            </a:r>
            <a:endParaRPr kumimoji="1" lang="zh-TW" altLang="en-US" sz="3600" b="1" dirty="0">
              <a:ln w="17780" cmpd="sng">
                <a:solidFill>
                  <a:srgbClr val="4F81BD">
                    <a:tint val="3000"/>
                  </a:srgbClr>
                </a:solidFill>
                <a:prstDash val="solid"/>
                <a:miter lim="800000"/>
              </a:ln>
              <a:solidFill>
                <a:srgbClr val="7030A0"/>
              </a:solidFill>
              <a:latin typeface="Times New Roman" pitchFamily="18" charset="0"/>
            </a:endParaRPr>
          </a:p>
        </p:txBody>
      </p:sp>
      <p:grpSp>
        <p:nvGrpSpPr>
          <p:cNvPr id="2" name="群組 22"/>
          <p:cNvGrpSpPr/>
          <p:nvPr/>
        </p:nvGrpSpPr>
        <p:grpSpPr>
          <a:xfrm>
            <a:off x="3096833" y="1603107"/>
            <a:ext cx="2481885" cy="1341216"/>
            <a:chOff x="1907704" y="3429000"/>
            <a:chExt cx="6480720" cy="2520280"/>
          </a:xfrm>
        </p:grpSpPr>
        <p:sp>
          <p:nvSpPr>
            <p:cNvPr id="24" name="矩形 23"/>
            <p:cNvSpPr/>
            <p:nvPr/>
          </p:nvSpPr>
          <p:spPr>
            <a:xfrm>
              <a:off x="1907704" y="3429000"/>
              <a:ext cx="6480720" cy="2520280"/>
            </a:xfrm>
            <a:prstGeom prst="rect">
              <a:avLst/>
            </a:prstGeom>
            <a:gradFill flip="none" rotWithShape="1">
              <a:gsLst>
                <a:gs pos="20000">
                  <a:srgbClr val="003300"/>
                </a:gs>
                <a:gs pos="10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25" name="框架 24"/>
            <p:cNvSpPr/>
            <p:nvPr/>
          </p:nvSpPr>
          <p:spPr>
            <a:xfrm>
              <a:off x="1907704" y="3429000"/>
              <a:ext cx="6480720" cy="2520280"/>
            </a:xfrm>
            <a:prstGeom prst="frame">
              <a:avLst>
                <a:gd name="adj1" fmla="val 9351"/>
              </a:avLst>
            </a:prstGeom>
            <a:solidFill>
              <a:srgbClr val="663300"/>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solidFill>
              </a:endParaRPr>
            </a:p>
          </p:txBody>
        </p:sp>
      </p:grpSp>
      <p:grpSp>
        <p:nvGrpSpPr>
          <p:cNvPr id="3" name="群組 25"/>
          <p:cNvGrpSpPr/>
          <p:nvPr/>
        </p:nvGrpSpPr>
        <p:grpSpPr>
          <a:xfrm flipH="1">
            <a:off x="2230205" y="2811475"/>
            <a:ext cx="835219" cy="1152128"/>
            <a:chOff x="5637604" y="4221087"/>
            <a:chExt cx="645406" cy="1141811"/>
          </a:xfrm>
        </p:grpSpPr>
        <p:sp>
          <p:nvSpPr>
            <p:cNvPr id="27" name="橢圓 2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28" name="圓角矩形 27"/>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29" name="圓角矩形 28"/>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30" name="圓角矩形 29"/>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31" name="圓角矩形 30"/>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32" name="圓角矩形 31"/>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33" name="橢圓 32"/>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grpSp>
      <p:grpSp>
        <p:nvGrpSpPr>
          <p:cNvPr id="4" name="群組 33"/>
          <p:cNvGrpSpPr/>
          <p:nvPr/>
        </p:nvGrpSpPr>
        <p:grpSpPr>
          <a:xfrm>
            <a:off x="3886119" y="3338679"/>
            <a:ext cx="884039" cy="648072"/>
            <a:chOff x="5292078" y="5157192"/>
            <a:chExt cx="1080119" cy="792088"/>
          </a:xfrm>
        </p:grpSpPr>
        <p:sp>
          <p:nvSpPr>
            <p:cNvPr id="35" name="圓角矩形 34"/>
            <p:cNvSpPr/>
            <p:nvPr/>
          </p:nvSpPr>
          <p:spPr>
            <a:xfrm>
              <a:off x="5292078" y="5157192"/>
              <a:ext cx="1080119" cy="360040"/>
            </a:xfrm>
            <a:prstGeom prst="roundRect">
              <a:avLst/>
            </a:prstGeom>
            <a:solidFill>
              <a:schemeClr val="bg2">
                <a:lumMod val="40000"/>
                <a:lumOff val="60000"/>
              </a:schemeClr>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36" name="圓角矩形 35"/>
            <p:cNvSpPr/>
            <p:nvPr/>
          </p:nvSpPr>
          <p:spPr>
            <a:xfrm rot="19023980">
              <a:off x="5938344" y="5376036"/>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37" name="圓角矩形 36"/>
            <p:cNvSpPr/>
            <p:nvPr/>
          </p:nvSpPr>
          <p:spPr>
            <a:xfrm rot="13445716">
              <a:off x="5349344" y="5374105"/>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38" name="橢圓 37"/>
            <p:cNvSpPr/>
            <p:nvPr/>
          </p:nvSpPr>
          <p:spPr>
            <a:xfrm>
              <a:off x="5508104" y="5373216"/>
              <a:ext cx="648072" cy="576064"/>
            </a:xfrm>
            <a:prstGeom prst="ellipse">
              <a:avLst/>
            </a:prstGeom>
            <a:solidFill>
              <a:srgbClr val="FFE5FF"/>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39" name="橢圓 38"/>
            <p:cNvSpPr/>
            <p:nvPr/>
          </p:nvSpPr>
          <p:spPr>
            <a:xfrm>
              <a:off x="5660504"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40" name="橢圓 39"/>
            <p:cNvSpPr/>
            <p:nvPr/>
          </p:nvSpPr>
          <p:spPr>
            <a:xfrm>
              <a:off x="5724128"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41" name="橢圓 40"/>
            <p:cNvSpPr/>
            <p:nvPr/>
          </p:nvSpPr>
          <p:spPr>
            <a:xfrm>
              <a:off x="5876528"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42" name="橢圓 41"/>
            <p:cNvSpPr/>
            <p:nvPr/>
          </p:nvSpPr>
          <p:spPr>
            <a:xfrm>
              <a:off x="5940152"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grpSp>
      <p:sp>
        <p:nvSpPr>
          <p:cNvPr id="44" name="矩形 43"/>
          <p:cNvSpPr/>
          <p:nvPr/>
        </p:nvSpPr>
        <p:spPr>
          <a:xfrm>
            <a:off x="6374149" y="2182430"/>
            <a:ext cx="2627784" cy="2590453"/>
          </a:xfrm>
          <a:prstGeom prst="rect">
            <a:avLst/>
          </a:prstGeom>
        </p:spPr>
        <p:txBody>
          <a:bodyPr wrap="square">
            <a:spAutoFit/>
          </a:bodyPr>
          <a:lstStyle/>
          <a:p>
            <a:pPr marL="342900" indent="-342900" fontAlgn="base">
              <a:spcBef>
                <a:spcPct val="0"/>
              </a:spcBef>
              <a:spcAft>
                <a:spcPct val="0"/>
              </a:spcAft>
              <a:buFont typeface="Arial" panose="020B0604020202020204" pitchFamily="34" charset="0"/>
              <a:buChar char="•"/>
            </a:pPr>
            <a:r>
              <a:rPr kumimoji="1" lang="zh-TW" altLang="en-US" sz="2400" b="1" u="sng" dirty="0">
                <a:solidFill>
                  <a:srgbClr val="003399"/>
                </a:solidFill>
                <a:latin typeface="標楷體" panose="03000509000000000000" pitchFamily="65" charset="-120"/>
                <a:ea typeface="標楷體" panose="03000509000000000000" pitchFamily="65" charset="-120"/>
              </a:rPr>
              <a:t>教學策略</a:t>
            </a:r>
            <a:r>
              <a:rPr kumimoji="1" lang="en-US" altLang="zh-TW" sz="2400" b="1" u="sng" dirty="0">
                <a:solidFill>
                  <a:srgbClr val="003399"/>
                </a:solidFill>
                <a:latin typeface="標楷體" panose="03000509000000000000" pitchFamily="65" charset="-120"/>
                <a:ea typeface="標楷體" panose="03000509000000000000" pitchFamily="65" charset="-120"/>
              </a:rPr>
              <a:t>/</a:t>
            </a:r>
            <a:r>
              <a:rPr kumimoji="1" lang="zh-TW" altLang="en-US" sz="2400" b="1" u="sng" dirty="0">
                <a:solidFill>
                  <a:srgbClr val="003399"/>
                </a:solidFill>
                <a:latin typeface="標楷體" panose="03000509000000000000" pitchFamily="65" charset="-120"/>
                <a:ea typeface="標楷體" panose="03000509000000000000" pitchFamily="65" charset="-120"/>
              </a:rPr>
              <a:t>活動</a:t>
            </a:r>
            <a:endParaRPr kumimoji="1" lang="en-US" altLang="zh-TW" sz="2400" b="1" u="sng" dirty="0">
              <a:solidFill>
                <a:srgbClr val="003399"/>
              </a:solidFill>
              <a:latin typeface="標楷體" panose="03000509000000000000" pitchFamily="65" charset="-120"/>
              <a:ea typeface="標楷體" panose="03000509000000000000" pitchFamily="65" charset="-120"/>
            </a:endParaRPr>
          </a:p>
          <a:p>
            <a:pPr lvl="1" fontAlgn="base">
              <a:lnSpc>
                <a:spcPts val="3200"/>
              </a:lnSpc>
              <a:spcBef>
                <a:spcPts val="600"/>
              </a:spcBef>
              <a:spcAft>
                <a:spcPct val="0"/>
              </a:spcAft>
            </a:pPr>
            <a:r>
              <a:rPr kumimoji="1" lang="zh-TW" altLang="en-US" sz="2200" dirty="0">
                <a:solidFill>
                  <a:prstClr val="black"/>
                </a:solidFill>
                <a:latin typeface="標楷體" panose="03000509000000000000" pitchFamily="65" charset="-120"/>
                <a:ea typeface="標楷體" panose="03000509000000000000" pitchFamily="65" charset="-120"/>
              </a:rPr>
              <a:t>如</a:t>
            </a:r>
            <a:r>
              <a:rPr kumimoji="1" lang="zh-TW" altLang="zh-TW" sz="2200" dirty="0">
                <a:solidFill>
                  <a:prstClr val="black"/>
                </a:solidFill>
                <a:latin typeface="標楷體" panose="03000509000000000000" pitchFamily="65" charset="-120"/>
                <a:ea typeface="標楷體" panose="03000509000000000000" pitchFamily="65" charset="-120"/>
              </a:rPr>
              <a:t>講述</a:t>
            </a:r>
            <a:r>
              <a:rPr kumimoji="1" lang="zh-TW" altLang="en-US" sz="2200" dirty="0">
                <a:solidFill>
                  <a:prstClr val="black"/>
                </a:solidFill>
                <a:latin typeface="標楷體" panose="03000509000000000000" pitchFamily="65" charset="-120"/>
                <a:ea typeface="標楷體" panose="03000509000000000000" pitchFamily="65" charset="-120"/>
              </a:rPr>
              <a:t>、</a:t>
            </a:r>
            <a:r>
              <a:rPr kumimoji="1" lang="zh-TW" altLang="zh-TW" sz="2200" dirty="0">
                <a:solidFill>
                  <a:prstClr val="black"/>
                </a:solidFill>
                <a:latin typeface="標楷體" panose="03000509000000000000" pitchFamily="65" charset="-120"/>
                <a:ea typeface="標楷體" panose="03000509000000000000" pitchFamily="65" charset="-120"/>
              </a:rPr>
              <a:t>示範</a:t>
            </a:r>
            <a:r>
              <a:rPr kumimoji="1" lang="zh-TW" altLang="en-US" sz="2200" dirty="0">
                <a:solidFill>
                  <a:prstClr val="black"/>
                </a:solidFill>
                <a:latin typeface="標楷體" panose="03000509000000000000" pitchFamily="65" charset="-120"/>
                <a:ea typeface="標楷體" panose="03000509000000000000" pitchFamily="65" charset="-120"/>
              </a:rPr>
              <a:t>、</a:t>
            </a:r>
            <a:r>
              <a:rPr kumimoji="1" lang="zh-TW" altLang="zh-TW" sz="2200" dirty="0">
                <a:solidFill>
                  <a:prstClr val="black"/>
                </a:solidFill>
                <a:latin typeface="標楷體" panose="03000509000000000000" pitchFamily="65" charset="-120"/>
                <a:ea typeface="標楷體" panose="03000509000000000000" pitchFamily="65" charset="-120"/>
              </a:rPr>
              <a:t>發問</a:t>
            </a:r>
            <a:r>
              <a:rPr kumimoji="1" lang="zh-TW" altLang="en-US" sz="2200" dirty="0">
                <a:solidFill>
                  <a:prstClr val="black"/>
                </a:solidFill>
                <a:latin typeface="標楷體" panose="03000509000000000000" pitchFamily="65" charset="-120"/>
                <a:ea typeface="標楷體" panose="03000509000000000000" pitchFamily="65" charset="-120"/>
              </a:rPr>
              <a:t>、</a:t>
            </a:r>
            <a:r>
              <a:rPr kumimoji="1" lang="zh-TW" altLang="zh-TW" sz="2200" dirty="0">
                <a:solidFill>
                  <a:prstClr val="black"/>
                </a:solidFill>
                <a:latin typeface="標楷體" panose="03000509000000000000" pitchFamily="65" charset="-120"/>
                <a:ea typeface="標楷體" panose="03000509000000000000" pitchFamily="65" charset="-120"/>
              </a:rPr>
              <a:t>圖解</a:t>
            </a:r>
            <a:r>
              <a:rPr kumimoji="1" lang="zh-TW" altLang="en-US" sz="2200" dirty="0">
                <a:solidFill>
                  <a:prstClr val="black"/>
                </a:solidFill>
                <a:latin typeface="標楷體" panose="03000509000000000000" pitchFamily="65" charset="-120"/>
                <a:ea typeface="標楷體" panose="03000509000000000000" pitchFamily="65" charset="-120"/>
              </a:rPr>
              <a:t>、</a:t>
            </a:r>
            <a:r>
              <a:rPr kumimoji="1" lang="zh-TW" altLang="zh-TW" sz="2200" dirty="0">
                <a:solidFill>
                  <a:prstClr val="black"/>
                </a:solidFill>
                <a:latin typeface="標楷體" panose="03000509000000000000" pitchFamily="65" charset="-120"/>
                <a:ea typeface="標楷體" panose="03000509000000000000" pitchFamily="65" charset="-120"/>
              </a:rPr>
              <a:t>操作</a:t>
            </a:r>
            <a:r>
              <a:rPr kumimoji="1" lang="zh-TW" altLang="en-US" sz="2200" dirty="0">
                <a:solidFill>
                  <a:prstClr val="black"/>
                </a:solidFill>
                <a:latin typeface="標楷體" panose="03000509000000000000" pitchFamily="65" charset="-120"/>
                <a:ea typeface="標楷體" panose="03000509000000000000" pitchFamily="65" charset="-120"/>
              </a:rPr>
              <a:t>、</a:t>
            </a:r>
            <a:r>
              <a:rPr kumimoji="1" lang="zh-TW" altLang="zh-TW" sz="2200" dirty="0">
                <a:solidFill>
                  <a:prstClr val="black"/>
                </a:solidFill>
                <a:latin typeface="標楷體" panose="03000509000000000000" pitchFamily="65" charset="-120"/>
                <a:ea typeface="標楷體" panose="03000509000000000000" pitchFamily="65" charset="-120"/>
              </a:rPr>
              <a:t>實驗</a:t>
            </a:r>
            <a:r>
              <a:rPr kumimoji="1" lang="zh-TW" altLang="en-US" sz="2200" dirty="0">
                <a:solidFill>
                  <a:prstClr val="black"/>
                </a:solidFill>
                <a:latin typeface="標楷體" panose="03000509000000000000" pitchFamily="65" charset="-120"/>
                <a:ea typeface="標楷體" panose="03000509000000000000" pitchFamily="65" charset="-120"/>
              </a:rPr>
              <a:t>、</a:t>
            </a:r>
            <a:r>
              <a:rPr kumimoji="1" lang="zh-TW" altLang="zh-TW" sz="2200" dirty="0">
                <a:solidFill>
                  <a:prstClr val="black"/>
                </a:solidFill>
                <a:latin typeface="標楷體" panose="03000509000000000000" pitchFamily="65" charset="-120"/>
                <a:ea typeface="標楷體" panose="03000509000000000000" pitchFamily="65" charset="-120"/>
              </a:rPr>
              <a:t>運用多媒體</a:t>
            </a:r>
            <a:r>
              <a:rPr kumimoji="1" lang="zh-TW" altLang="en-US" sz="2200" dirty="0">
                <a:solidFill>
                  <a:prstClr val="black"/>
                </a:solidFill>
                <a:latin typeface="標楷體" panose="03000509000000000000" pitchFamily="65" charset="-120"/>
                <a:ea typeface="標楷體" panose="03000509000000000000" pitchFamily="65" charset="-120"/>
              </a:rPr>
              <a:t>、</a:t>
            </a:r>
            <a:r>
              <a:rPr kumimoji="1" lang="zh-TW" altLang="zh-TW" sz="2200" dirty="0">
                <a:solidFill>
                  <a:prstClr val="black"/>
                </a:solidFill>
                <a:latin typeface="標楷體" panose="03000509000000000000" pitchFamily="65" charset="-120"/>
                <a:ea typeface="標楷體" panose="03000509000000000000" pitchFamily="65" charset="-120"/>
              </a:rPr>
              <a:t>角色扮演</a:t>
            </a:r>
            <a:r>
              <a:rPr kumimoji="1" lang="zh-TW" altLang="en-US" sz="2200" dirty="0">
                <a:solidFill>
                  <a:prstClr val="black"/>
                </a:solidFill>
                <a:latin typeface="標楷體" panose="03000509000000000000" pitchFamily="65" charset="-120"/>
                <a:ea typeface="標楷體" panose="03000509000000000000" pitchFamily="65" charset="-120"/>
              </a:rPr>
              <a:t>、遊戲活動等</a:t>
            </a:r>
          </a:p>
        </p:txBody>
      </p:sp>
      <p:sp>
        <p:nvSpPr>
          <p:cNvPr id="45" name="矩形 44"/>
          <p:cNvSpPr/>
          <p:nvPr/>
        </p:nvSpPr>
        <p:spPr>
          <a:xfrm>
            <a:off x="6541147" y="1650056"/>
            <a:ext cx="1963294" cy="646331"/>
          </a:xfrm>
          <a:prstGeom prst="rect">
            <a:avLst/>
          </a:prstGeom>
          <a:noFill/>
        </p:spPr>
        <p:txBody>
          <a:bodyPr wrap="none" lIns="91440" tIns="45720" rIns="91440" bIns="45720">
            <a:spAutoFit/>
          </a:bodyPr>
          <a:lstStyle/>
          <a:p>
            <a:pPr algn="ctr" fontAlgn="base">
              <a:spcBef>
                <a:spcPct val="0"/>
              </a:spcBef>
              <a:spcAft>
                <a:spcPct val="0"/>
              </a:spcAft>
            </a:pPr>
            <a:r>
              <a:rPr kumimoji="1" lang="en-US" altLang="zh-TW" sz="3600" b="1" dirty="0">
                <a:ln w="12700" cmpd="sng">
                  <a:solidFill>
                    <a:prstClr val="white"/>
                  </a:solidFill>
                  <a:prstDash val="solid"/>
                </a:ln>
                <a:solidFill>
                  <a:schemeClr val="tx2">
                    <a:lumMod val="50000"/>
                  </a:schemeClr>
                </a:solidFill>
                <a:latin typeface="Times New Roman" pitchFamily="18" charset="0"/>
              </a:rPr>
              <a:t>Teaching</a:t>
            </a:r>
            <a:endParaRPr kumimoji="1" lang="zh-TW" altLang="en-US" sz="3600" b="1" dirty="0">
              <a:ln w="12700" cmpd="sng">
                <a:solidFill>
                  <a:prstClr val="white"/>
                </a:solidFill>
                <a:prstDash val="solid"/>
              </a:ln>
              <a:solidFill>
                <a:schemeClr val="tx2">
                  <a:lumMod val="50000"/>
                </a:schemeClr>
              </a:solidFill>
              <a:latin typeface="Times New Roman" pitchFamily="18" charset="0"/>
            </a:endParaRPr>
          </a:p>
        </p:txBody>
      </p:sp>
      <p:grpSp>
        <p:nvGrpSpPr>
          <p:cNvPr id="7" name="群組 45"/>
          <p:cNvGrpSpPr/>
          <p:nvPr/>
        </p:nvGrpSpPr>
        <p:grpSpPr>
          <a:xfrm>
            <a:off x="5577382" y="2819281"/>
            <a:ext cx="820965" cy="1152128"/>
            <a:chOff x="5637604" y="4221087"/>
            <a:chExt cx="645406" cy="1141811"/>
          </a:xfrm>
        </p:grpSpPr>
        <p:sp>
          <p:nvSpPr>
            <p:cNvPr id="47" name="橢圓 4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49" name="圓角矩形 48"/>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50" name="圓角矩形 49"/>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51" name="圓角矩形 50"/>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60" name="圓角矩形 59"/>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61" name="圓角矩形 60"/>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sp>
          <p:nvSpPr>
            <p:cNvPr id="62" name="橢圓 61"/>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fontAlgn="base">
                <a:spcBef>
                  <a:spcPct val="0"/>
                </a:spcBef>
                <a:spcAft>
                  <a:spcPct val="0"/>
                </a:spcAft>
              </a:pPr>
              <a:endParaRPr kumimoji="1" lang="zh-TW" altLang="en-US" sz="2400">
                <a:solidFill>
                  <a:prstClr val="black">
                    <a:hueOff val="0"/>
                    <a:satOff val="0"/>
                    <a:lumOff val="0"/>
                    <a:alphaOff val="0"/>
                  </a:prstClr>
                </a:solidFill>
              </a:endParaRPr>
            </a:p>
          </p:txBody>
        </p:sp>
      </p:grpSp>
      <p:sp>
        <p:nvSpPr>
          <p:cNvPr id="56" name="內容版面配置區 2"/>
          <p:cNvSpPr txBox="1">
            <a:spLocks/>
          </p:cNvSpPr>
          <p:nvPr/>
        </p:nvSpPr>
        <p:spPr>
          <a:xfrm>
            <a:off x="2495540" y="604994"/>
            <a:ext cx="3547322" cy="1087427"/>
          </a:xfrm>
          <a:prstGeom prst="rect">
            <a:avLst/>
          </a:prstGeom>
        </p:spPr>
        <p:txBody>
          <a:bodyPr vert="horz" lIns="91440" tIns="45720" rIns="91440" bIns="45720" rtlCol="0">
            <a:normAutofit/>
          </a:bodyPr>
          <a:lstStyle/>
          <a:p>
            <a:pPr marL="342900" indent="-342900" algn="ctr" defTabSz="457200" fontAlgn="base">
              <a:lnSpc>
                <a:spcPct val="120000"/>
              </a:lnSpc>
              <a:spcBef>
                <a:spcPct val="20000"/>
              </a:spcBef>
              <a:spcAft>
                <a:spcPct val="0"/>
              </a:spcAft>
              <a:buFont typeface="Arial"/>
              <a:buNone/>
              <a:defRPr/>
            </a:pPr>
            <a:r>
              <a:rPr kumimoji="1" lang="zh-TW" altLang="en-US" sz="4400" b="1" dirty="0">
                <a:solidFill>
                  <a:schemeClr val="tx2">
                    <a:lumMod val="50000"/>
                  </a:schemeClr>
                </a:solidFill>
                <a:latin typeface="標楷體" panose="03000509000000000000" pitchFamily="65" charset="-120"/>
                <a:ea typeface="標楷體" panose="03000509000000000000" pitchFamily="65" charset="-120"/>
              </a:rPr>
              <a:t>學習歷程調整</a:t>
            </a:r>
            <a:endParaRPr kumimoji="1" lang="en-US" altLang="zh-TW" sz="2000" b="1" dirty="0">
              <a:solidFill>
                <a:schemeClr val="tx2">
                  <a:lumMod val="50000"/>
                </a:schemeClr>
              </a:solidFill>
              <a:latin typeface="標楷體" panose="03000509000000000000" pitchFamily="65" charset="-120"/>
              <a:ea typeface="標楷體" panose="03000509000000000000" pitchFamily="65" charset="-120"/>
            </a:endParaRPr>
          </a:p>
        </p:txBody>
      </p:sp>
      <p:sp>
        <p:nvSpPr>
          <p:cNvPr id="54" name="矩形 53"/>
          <p:cNvSpPr/>
          <p:nvPr/>
        </p:nvSpPr>
        <p:spPr>
          <a:xfrm>
            <a:off x="398837" y="5856554"/>
            <a:ext cx="2981933" cy="830997"/>
          </a:xfrm>
          <a:prstGeom prst="rect">
            <a:avLst/>
          </a:prstGeom>
        </p:spPr>
        <p:txBody>
          <a:bodyPr wrap="square">
            <a:spAutoFit/>
          </a:bodyPr>
          <a:lstStyle/>
          <a:p>
            <a:pPr fontAlgn="base">
              <a:spcBef>
                <a:spcPct val="0"/>
              </a:spcBef>
              <a:spcAft>
                <a:spcPct val="0"/>
              </a:spcAft>
            </a:pPr>
            <a:r>
              <a:rPr kumimoji="1" lang="zh-TW" altLang="zh-TW" sz="2400" b="1" dirty="0">
                <a:solidFill>
                  <a:prstClr val="black"/>
                </a:solidFill>
                <a:latin typeface="標楷體" pitchFamily="65" charset="-120"/>
                <a:ea typeface="標楷體" pitchFamily="65" charset="-120"/>
              </a:rPr>
              <a:t>提供適性教材與教育輔助器材協助學習</a:t>
            </a:r>
            <a:endParaRPr kumimoji="1" lang="zh-TW" altLang="en-US" sz="2400" b="1" dirty="0">
              <a:solidFill>
                <a:prstClr val="black"/>
              </a:solidFill>
              <a:latin typeface="Times New Roman" pitchFamily="18" charset="0"/>
            </a:endParaRPr>
          </a:p>
        </p:txBody>
      </p:sp>
      <p:sp>
        <p:nvSpPr>
          <p:cNvPr id="55" name="矩形 54"/>
          <p:cNvSpPr/>
          <p:nvPr/>
        </p:nvSpPr>
        <p:spPr>
          <a:xfrm>
            <a:off x="5672201" y="5836454"/>
            <a:ext cx="3329369" cy="646331"/>
          </a:xfrm>
          <a:prstGeom prst="rect">
            <a:avLst/>
          </a:prstGeom>
        </p:spPr>
        <p:txBody>
          <a:bodyPr wrap="square">
            <a:spAutoFit/>
          </a:bodyPr>
          <a:lstStyle/>
          <a:p>
            <a:pPr fontAlgn="base">
              <a:spcBef>
                <a:spcPct val="0"/>
              </a:spcBef>
              <a:spcAft>
                <a:spcPct val="0"/>
              </a:spcAft>
            </a:pPr>
            <a:r>
              <a:rPr kumimoji="1" lang="zh-TW" altLang="en-US" sz="2400" b="1" dirty="0">
                <a:solidFill>
                  <a:prstClr val="black"/>
                </a:solidFill>
                <a:latin typeface="標楷體" pitchFamily="65" charset="-120"/>
                <a:ea typeface="標楷體" pitchFamily="65" charset="-120"/>
              </a:rPr>
              <a:t>安排練習及表現機會、提供積極性的回饋</a:t>
            </a:r>
            <a:endParaRPr kumimoji="1" lang="zh-TW" altLang="en-US" sz="2400" dirty="0">
              <a:solidFill>
                <a:prstClr val="black"/>
              </a:solidFill>
              <a:latin typeface="Times New Roman" pitchFamily="18" charset="0"/>
            </a:endParaRPr>
          </a:p>
        </p:txBody>
      </p:sp>
      <p:pic>
        <p:nvPicPr>
          <p:cNvPr id="5" name="圖片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924741" y="4776583"/>
            <a:ext cx="3389664" cy="2230595"/>
          </a:xfrm>
          <a:prstGeom prst="rect">
            <a:avLst/>
          </a:prstGeom>
        </p:spPr>
      </p:pic>
    </p:spTree>
    <p:extLst>
      <p:ext uri="{BB962C8B-B14F-4D97-AF65-F5344CB8AC3E}">
        <p14:creationId xmlns:p14="http://schemas.microsoft.com/office/powerpoint/2010/main" val="7159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 calcmode="lin" valueType="num">
                                      <p:cBhvr additive="base">
                                        <p:cTn id="7"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
                                            <p:txEl>
                                              <p:pRg st="0" end="0"/>
                                            </p:txEl>
                                          </p:spTgt>
                                        </p:tgtEl>
                                        <p:attrNameLst>
                                          <p:attrName>style.visibility</p:attrName>
                                        </p:attrNameLst>
                                      </p:cBhvr>
                                      <p:to>
                                        <p:strVal val="visible"/>
                                      </p:to>
                                    </p:set>
                                    <p:anim calcmode="lin" valueType="num">
                                      <p:cBhvr additive="base">
                                        <p:cTn id="11"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allAtOnce"/>
      <p:bldP spid="5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圓角矩形 32"/>
          <p:cNvSpPr/>
          <p:nvPr/>
        </p:nvSpPr>
        <p:spPr>
          <a:xfrm>
            <a:off x="6221283" y="4200689"/>
            <a:ext cx="2887366" cy="151769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sz="2400" dirty="0">
              <a:solidFill>
                <a:prstClr val="white"/>
              </a:solidFill>
              <a:latin typeface="微軟正黑體" panose="020B0604030504040204" pitchFamily="34" charset="-120"/>
              <a:ea typeface="微軟正黑體" panose="020B0604030504040204" pitchFamily="34" charset="-120"/>
            </a:endParaRPr>
          </a:p>
        </p:txBody>
      </p:sp>
      <p:sp>
        <p:nvSpPr>
          <p:cNvPr id="32" name="圓角矩形 31"/>
          <p:cNvSpPr/>
          <p:nvPr/>
        </p:nvSpPr>
        <p:spPr>
          <a:xfrm>
            <a:off x="101829" y="4178417"/>
            <a:ext cx="3184840" cy="161028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sz="2400">
              <a:solidFill>
                <a:prstClr val="white"/>
              </a:solidFill>
            </a:endParaRPr>
          </a:p>
        </p:txBody>
      </p:sp>
      <p:sp>
        <p:nvSpPr>
          <p:cNvPr id="31" name="圓角矩形 30"/>
          <p:cNvSpPr/>
          <p:nvPr/>
        </p:nvSpPr>
        <p:spPr>
          <a:xfrm>
            <a:off x="6015630" y="1567645"/>
            <a:ext cx="3128370" cy="1645332"/>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sz="2400">
              <a:solidFill>
                <a:prstClr val="white"/>
              </a:solidFill>
            </a:endParaRPr>
          </a:p>
        </p:txBody>
      </p:sp>
      <p:sp>
        <p:nvSpPr>
          <p:cNvPr id="5" name="圓角矩形 4"/>
          <p:cNvSpPr/>
          <p:nvPr/>
        </p:nvSpPr>
        <p:spPr>
          <a:xfrm>
            <a:off x="137644" y="1539459"/>
            <a:ext cx="3128370" cy="1368152"/>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sz="2400">
              <a:solidFill>
                <a:prstClr val="white"/>
              </a:solidFill>
            </a:endParaRPr>
          </a:p>
        </p:txBody>
      </p:sp>
      <p:sp>
        <p:nvSpPr>
          <p:cNvPr id="50" name="Rectangle 181">
            <a:extLst>
              <a:ext uri="{FF2B5EF4-FFF2-40B4-BE49-F238E27FC236}">
                <a16:creationId xmlns:a16="http://schemas.microsoft.com/office/drawing/2014/main" id="{10B02CDE-A3BF-47E9-8AF6-D0E75B18EC05}"/>
              </a:ext>
            </a:extLst>
          </p:cNvPr>
          <p:cNvSpPr/>
          <p:nvPr/>
        </p:nvSpPr>
        <p:spPr>
          <a:xfrm>
            <a:off x="141581" y="4406187"/>
            <a:ext cx="3030924" cy="1083374"/>
          </a:xfrm>
          <a:prstGeom prst="rect">
            <a:avLst/>
          </a:prstGeom>
        </p:spPr>
        <p:txBody>
          <a:bodyPr wrap="square" lIns="0" tIns="0" rIns="0" bIns="0">
            <a:spAutoFit/>
          </a:bodyPr>
          <a:lstStyle/>
          <a:p>
            <a:pPr marL="174625" indent="-174625" defTabSz="1219170" fontAlgn="base">
              <a:spcBef>
                <a:spcPct val="20000"/>
              </a:spcBef>
              <a:spcAft>
                <a:spcPct val="0"/>
              </a:spcAft>
              <a:buFont typeface="Arial" panose="020B0604020202020204" pitchFamily="34" charset="0"/>
              <a:buChar char="•"/>
              <a:defRPr/>
            </a:pPr>
            <a:r>
              <a:rPr kumimoji="1" lang="zh-TW" altLang="en-US" sz="2200" b="1" dirty="0">
                <a:solidFill>
                  <a:prstClr val="black"/>
                </a:solidFill>
                <a:latin typeface="標楷體" panose="03000509000000000000" pitchFamily="65" charset="-120"/>
                <a:ea typeface="標楷體" panose="03000509000000000000" pitchFamily="65" charset="-120"/>
              </a:rPr>
              <a:t>志工、教助員等人力協助</a:t>
            </a:r>
            <a:endParaRPr kumimoji="1" lang="en-US" altLang="zh-TW" sz="2200" b="1" dirty="0">
              <a:solidFill>
                <a:prstClr val="black"/>
              </a:solidFill>
              <a:latin typeface="標楷體" panose="03000509000000000000" pitchFamily="65" charset="-120"/>
              <a:ea typeface="標楷體" panose="03000509000000000000" pitchFamily="65" charset="-120"/>
            </a:endParaRPr>
          </a:p>
          <a:p>
            <a:pPr marL="174625" indent="-174625" defTabSz="1219170" fontAlgn="base">
              <a:spcBef>
                <a:spcPct val="20000"/>
              </a:spcBef>
              <a:spcAft>
                <a:spcPct val="0"/>
              </a:spcAft>
              <a:buFont typeface="Arial" panose="020B0604020202020204" pitchFamily="34" charset="0"/>
              <a:buChar char="•"/>
              <a:defRPr/>
            </a:pPr>
            <a:r>
              <a:rPr kumimoji="1" lang="zh-TW" altLang="en-US" sz="2200" b="1" dirty="0">
                <a:solidFill>
                  <a:prstClr val="black"/>
                </a:solidFill>
                <a:latin typeface="標楷體" panose="03000509000000000000" pitchFamily="65" charset="-120"/>
                <a:ea typeface="標楷體" panose="03000509000000000000" pitchFamily="65" charset="-120"/>
              </a:rPr>
              <a:t>校內外資源及行政支持</a:t>
            </a:r>
            <a:endParaRPr kumimoji="1" lang="en-US" altLang="zh-TW" sz="2200" b="1" dirty="0">
              <a:solidFill>
                <a:prstClr val="black"/>
              </a:solidFill>
              <a:latin typeface="標楷體" panose="03000509000000000000" pitchFamily="65" charset="-120"/>
              <a:ea typeface="標楷體" panose="03000509000000000000" pitchFamily="65" charset="-120"/>
            </a:endParaRPr>
          </a:p>
        </p:txBody>
      </p:sp>
      <p:grpSp>
        <p:nvGrpSpPr>
          <p:cNvPr id="2" name="Group 58">
            <a:extLst>
              <a:ext uri="{FF2B5EF4-FFF2-40B4-BE49-F238E27FC236}">
                <a16:creationId xmlns:a16="http://schemas.microsoft.com/office/drawing/2014/main" id="{4994B879-D3A7-4B55-B6BF-BE85B5A123BD}"/>
              </a:ext>
            </a:extLst>
          </p:cNvPr>
          <p:cNvGrpSpPr/>
          <p:nvPr/>
        </p:nvGrpSpPr>
        <p:grpSpPr>
          <a:xfrm>
            <a:off x="31289" y="1370873"/>
            <a:ext cx="3198342" cy="1171799"/>
            <a:chOff x="7124759" y="1600393"/>
            <a:chExt cx="2276195" cy="1779929"/>
          </a:xfrm>
        </p:grpSpPr>
        <p:sp>
          <p:nvSpPr>
            <p:cNvPr id="70" name="TextBox 186">
              <a:extLst>
                <a:ext uri="{FF2B5EF4-FFF2-40B4-BE49-F238E27FC236}">
                  <a16:creationId xmlns:a16="http://schemas.microsoft.com/office/drawing/2014/main" id="{8BBF19AC-F94D-48F4-AEB3-878052DDC5DE}"/>
                </a:ext>
              </a:extLst>
            </p:cNvPr>
            <p:cNvSpPr txBox="1"/>
            <p:nvPr/>
          </p:nvSpPr>
          <p:spPr>
            <a:xfrm>
              <a:off x="7124759" y="1600393"/>
              <a:ext cx="2276195" cy="253916"/>
            </a:xfrm>
            <a:prstGeom prst="rect">
              <a:avLst/>
            </a:prstGeom>
            <a:noFill/>
          </p:spPr>
          <p:txBody>
            <a:bodyPr wrap="square" lIns="0" tIns="0" rIns="0" bIns="0" rtlCol="0">
              <a:spAutoFit/>
            </a:bodyPr>
            <a:lstStyle/>
            <a:p>
              <a:pPr defTabSz="1219170" fontAlgn="base">
                <a:spcBef>
                  <a:spcPct val="20000"/>
                </a:spcBef>
                <a:spcAft>
                  <a:spcPct val="0"/>
                </a:spcAft>
                <a:defRPr/>
              </a:pPr>
              <a:endParaRPr kumimoji="1" lang="en-US" sz="2200" dirty="0">
                <a:solidFill>
                  <a:prstClr val="black"/>
                </a:solidFill>
                <a:latin typeface="標楷體" pitchFamily="65" charset="-120"/>
                <a:ea typeface="標楷體" pitchFamily="65" charset="-120"/>
              </a:endParaRPr>
            </a:p>
          </p:txBody>
        </p:sp>
        <p:sp>
          <p:nvSpPr>
            <p:cNvPr id="72" name="Rectangle 187">
              <a:extLst>
                <a:ext uri="{FF2B5EF4-FFF2-40B4-BE49-F238E27FC236}">
                  <a16:creationId xmlns:a16="http://schemas.microsoft.com/office/drawing/2014/main" id="{A8508D0D-780E-4972-BA9C-B161DAE2CE38}"/>
                </a:ext>
              </a:extLst>
            </p:cNvPr>
            <p:cNvSpPr/>
            <p:nvPr/>
          </p:nvSpPr>
          <p:spPr>
            <a:xfrm>
              <a:off x="7256776" y="2248963"/>
              <a:ext cx="2139791" cy="1131359"/>
            </a:xfrm>
            <a:prstGeom prst="rect">
              <a:avLst/>
            </a:prstGeom>
          </p:spPr>
          <p:txBody>
            <a:bodyPr wrap="square" lIns="0" tIns="0" rIns="0" bIns="0" anchor="ctr">
              <a:spAutoFit/>
            </a:bodyPr>
            <a:lstStyle/>
            <a:p>
              <a:pPr marL="174625" indent="-174625" defTabSz="1219170" fontAlgn="base">
                <a:spcBef>
                  <a:spcPct val="20000"/>
                </a:spcBef>
                <a:spcAft>
                  <a:spcPct val="0"/>
                </a:spcAft>
                <a:buFont typeface="Arial" panose="020B0604020202020204" pitchFamily="34" charset="0"/>
                <a:buChar char="•"/>
                <a:defRPr/>
              </a:pPr>
              <a:r>
                <a:rPr kumimoji="1" lang="zh-TW" altLang="en-US" sz="2200" b="1" dirty="0">
                  <a:solidFill>
                    <a:prstClr val="black"/>
                  </a:solidFill>
                  <a:latin typeface="標楷體" panose="03000509000000000000" pitchFamily="65" charset="-120"/>
                  <a:ea typeface="標楷體" panose="03000509000000000000" pitchFamily="65" charset="-120"/>
                </a:rPr>
                <a:t>符合通用設計校園環境</a:t>
              </a:r>
              <a:endParaRPr kumimoji="1" lang="en-US" altLang="zh-TW" sz="2200" b="1" dirty="0">
                <a:solidFill>
                  <a:prstClr val="black"/>
                </a:solidFill>
                <a:latin typeface="標楷體" panose="03000509000000000000" pitchFamily="65" charset="-120"/>
                <a:ea typeface="標楷體" panose="03000509000000000000" pitchFamily="65" charset="-120"/>
              </a:endParaRPr>
            </a:p>
            <a:p>
              <a:pPr marL="174625" indent="-174625" defTabSz="1219170" fontAlgn="base">
                <a:spcBef>
                  <a:spcPct val="20000"/>
                </a:spcBef>
                <a:spcAft>
                  <a:spcPct val="0"/>
                </a:spcAft>
                <a:buFont typeface="Arial" panose="020B0604020202020204" pitchFamily="34" charset="0"/>
                <a:buChar char="•"/>
                <a:defRPr/>
              </a:pPr>
              <a:r>
                <a:rPr kumimoji="1" lang="zh-TW" altLang="en-US" sz="2200" b="1" dirty="0">
                  <a:solidFill>
                    <a:prstClr val="black"/>
                  </a:solidFill>
                  <a:latin typeface="標楷體" panose="03000509000000000000" pitchFamily="65" charset="-120"/>
                  <a:ea typeface="標楷體" panose="03000509000000000000" pitchFamily="65" charset="-120"/>
                </a:rPr>
                <a:t>合理調整學習環境</a:t>
              </a:r>
              <a:endParaRPr kumimoji="1" lang="en-US" altLang="zh-TW" sz="2200" b="1" dirty="0">
                <a:solidFill>
                  <a:prstClr val="black"/>
                </a:solidFill>
                <a:latin typeface="標楷體" panose="03000509000000000000" pitchFamily="65" charset="-120"/>
                <a:ea typeface="標楷體" panose="03000509000000000000" pitchFamily="65" charset="-120"/>
              </a:endParaRPr>
            </a:p>
          </p:txBody>
        </p:sp>
      </p:grpSp>
      <p:sp>
        <p:nvSpPr>
          <p:cNvPr id="81" name="Rectangle 193">
            <a:extLst>
              <a:ext uri="{FF2B5EF4-FFF2-40B4-BE49-F238E27FC236}">
                <a16:creationId xmlns:a16="http://schemas.microsoft.com/office/drawing/2014/main" id="{2703169B-4E0D-417E-BF2A-FCB1166AF624}"/>
              </a:ext>
            </a:extLst>
          </p:cNvPr>
          <p:cNvSpPr/>
          <p:nvPr/>
        </p:nvSpPr>
        <p:spPr>
          <a:xfrm>
            <a:off x="6381178" y="4432625"/>
            <a:ext cx="2762822" cy="1083374"/>
          </a:xfrm>
          <a:prstGeom prst="rect">
            <a:avLst/>
          </a:prstGeom>
        </p:spPr>
        <p:txBody>
          <a:bodyPr wrap="square" lIns="0" tIns="0" rIns="0" bIns="0">
            <a:spAutoFit/>
          </a:bodyPr>
          <a:lstStyle/>
          <a:p>
            <a:pPr marL="174625" indent="-174625" defTabSz="1219170" fontAlgn="base">
              <a:spcBef>
                <a:spcPct val="20000"/>
              </a:spcBef>
              <a:spcAft>
                <a:spcPct val="0"/>
              </a:spcAft>
              <a:buFont typeface="Arial" panose="020B0604020202020204" pitchFamily="34" charset="0"/>
              <a:buChar char="•"/>
              <a:defRPr/>
            </a:pPr>
            <a:r>
              <a:rPr kumimoji="1" lang="zh-TW" altLang="en-US" sz="2200" b="1" dirty="0">
                <a:solidFill>
                  <a:prstClr val="black"/>
                </a:solidFill>
                <a:latin typeface="標楷體" panose="03000509000000000000" pitchFamily="65" charset="-120"/>
                <a:ea typeface="標楷體" panose="03000509000000000000" pitchFamily="65" charset="-120"/>
              </a:rPr>
              <a:t>尊重、互動、接納與支持</a:t>
            </a:r>
            <a:endParaRPr kumimoji="1" lang="en-US" altLang="zh-TW" sz="2200" b="1" dirty="0">
              <a:solidFill>
                <a:prstClr val="black"/>
              </a:solidFill>
              <a:latin typeface="標楷體" panose="03000509000000000000" pitchFamily="65" charset="-120"/>
              <a:ea typeface="標楷體" panose="03000509000000000000" pitchFamily="65" charset="-120"/>
            </a:endParaRPr>
          </a:p>
          <a:p>
            <a:pPr marL="174625" indent="-174625" defTabSz="1219170" fontAlgn="base">
              <a:spcBef>
                <a:spcPct val="20000"/>
              </a:spcBef>
              <a:spcAft>
                <a:spcPct val="0"/>
              </a:spcAft>
              <a:buFont typeface="Arial" panose="020B0604020202020204" pitchFamily="34" charset="0"/>
              <a:buChar char="•"/>
              <a:defRPr/>
            </a:pPr>
            <a:r>
              <a:rPr kumimoji="1" lang="zh-TW" altLang="en-US" sz="2200" b="1" dirty="0">
                <a:solidFill>
                  <a:prstClr val="black"/>
                </a:solidFill>
                <a:latin typeface="標楷體" panose="03000509000000000000" pitchFamily="65" charset="-120"/>
                <a:ea typeface="標楷體" panose="03000509000000000000" pitchFamily="65" charset="-120"/>
              </a:rPr>
              <a:t>激發學習動機</a:t>
            </a:r>
            <a:endParaRPr kumimoji="1" lang="en-US" altLang="zh-TW" sz="2200" b="1" dirty="0">
              <a:solidFill>
                <a:prstClr val="black"/>
              </a:solidFill>
              <a:latin typeface="標楷體" panose="03000509000000000000" pitchFamily="65" charset="-120"/>
              <a:ea typeface="標楷體" panose="03000509000000000000" pitchFamily="65" charset="-120"/>
            </a:endParaRPr>
          </a:p>
        </p:txBody>
      </p:sp>
      <p:grpSp>
        <p:nvGrpSpPr>
          <p:cNvPr id="3" name="Group 73">
            <a:extLst>
              <a:ext uri="{FF2B5EF4-FFF2-40B4-BE49-F238E27FC236}">
                <a16:creationId xmlns:a16="http://schemas.microsoft.com/office/drawing/2014/main" id="{3070019A-E663-4D32-9346-39F58B7A09A5}"/>
              </a:ext>
            </a:extLst>
          </p:cNvPr>
          <p:cNvGrpSpPr/>
          <p:nvPr/>
        </p:nvGrpSpPr>
        <p:grpSpPr>
          <a:xfrm>
            <a:off x="3345136" y="1943224"/>
            <a:ext cx="725672" cy="791472"/>
            <a:chOff x="2901397" y="1460250"/>
            <a:chExt cx="930338" cy="220268"/>
          </a:xfrm>
        </p:grpSpPr>
        <p:cxnSp>
          <p:nvCxnSpPr>
            <p:cNvPr id="86" name="Straight Connector 69">
              <a:extLst>
                <a:ext uri="{FF2B5EF4-FFF2-40B4-BE49-F238E27FC236}">
                  <a16:creationId xmlns:a16="http://schemas.microsoft.com/office/drawing/2014/main" id="{59A92E46-0D37-4CAD-ADAF-F905186855DD}"/>
                </a:ext>
              </a:extLst>
            </p:cNvPr>
            <p:cNvCxnSpPr/>
            <p:nvPr/>
          </p:nvCxnSpPr>
          <p:spPr>
            <a:xfrm flipH="1" flipV="1">
              <a:off x="3592681" y="1460250"/>
              <a:ext cx="239054" cy="220268"/>
            </a:xfrm>
            <a:prstGeom prst="line">
              <a:avLst/>
            </a:prstGeom>
            <a:ln w="19050" cap="rnd">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72">
              <a:extLst>
                <a:ext uri="{FF2B5EF4-FFF2-40B4-BE49-F238E27FC236}">
                  <a16:creationId xmlns:a16="http://schemas.microsoft.com/office/drawing/2014/main" id="{945D8BD5-1A99-47D4-BDB2-00E0BED1A8C3}"/>
                </a:ext>
              </a:extLst>
            </p:cNvPr>
            <p:cNvCxnSpPr/>
            <p:nvPr/>
          </p:nvCxnSpPr>
          <p:spPr>
            <a:xfrm flipH="1">
              <a:off x="2901397" y="1461496"/>
              <a:ext cx="691284" cy="0"/>
            </a:xfrm>
            <a:prstGeom prst="line">
              <a:avLst/>
            </a:prstGeom>
            <a:ln w="19050" cap="rnd">
              <a:solidFill>
                <a:schemeClr val="accent6">
                  <a:lumMod val="60000"/>
                  <a:lumOff val="4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4" name="Group 74">
            <a:extLst>
              <a:ext uri="{FF2B5EF4-FFF2-40B4-BE49-F238E27FC236}">
                <a16:creationId xmlns:a16="http://schemas.microsoft.com/office/drawing/2014/main" id="{88EEAC5A-8F18-4689-9D3C-0ECF67B99128}"/>
              </a:ext>
            </a:extLst>
          </p:cNvPr>
          <p:cNvGrpSpPr/>
          <p:nvPr/>
        </p:nvGrpSpPr>
        <p:grpSpPr>
          <a:xfrm flipH="1">
            <a:off x="4939087" y="1937277"/>
            <a:ext cx="837965" cy="769393"/>
            <a:chOff x="2899016" y="1459156"/>
            <a:chExt cx="932719" cy="221362"/>
          </a:xfrm>
        </p:grpSpPr>
        <p:cxnSp>
          <p:nvCxnSpPr>
            <p:cNvPr id="89" name="Straight Connector 75">
              <a:extLst>
                <a:ext uri="{FF2B5EF4-FFF2-40B4-BE49-F238E27FC236}">
                  <a16:creationId xmlns:a16="http://schemas.microsoft.com/office/drawing/2014/main" id="{BD3BA872-37BE-4C3B-825E-F8378EFA9B70}"/>
                </a:ext>
              </a:extLst>
            </p:cNvPr>
            <p:cNvCxnSpPr/>
            <p:nvPr/>
          </p:nvCxnSpPr>
          <p:spPr>
            <a:xfrm flipH="1" flipV="1">
              <a:off x="3592681" y="1460250"/>
              <a:ext cx="239054" cy="220268"/>
            </a:xfrm>
            <a:prstGeom prst="line">
              <a:avLst/>
            </a:prstGeom>
            <a:ln w="19050" cap="rnd">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76">
              <a:extLst>
                <a:ext uri="{FF2B5EF4-FFF2-40B4-BE49-F238E27FC236}">
                  <a16:creationId xmlns:a16="http://schemas.microsoft.com/office/drawing/2014/main" id="{43C1329E-EDF3-4E9E-BF62-9E0D38ED0A24}"/>
                </a:ext>
              </a:extLst>
            </p:cNvPr>
            <p:cNvCxnSpPr/>
            <p:nvPr/>
          </p:nvCxnSpPr>
          <p:spPr>
            <a:xfrm flipH="1">
              <a:off x="2899016" y="1459156"/>
              <a:ext cx="691284" cy="0"/>
            </a:xfrm>
            <a:prstGeom prst="line">
              <a:avLst/>
            </a:prstGeom>
            <a:ln w="19050" cap="rnd">
              <a:solidFill>
                <a:schemeClr val="accent6">
                  <a:lumMod val="60000"/>
                  <a:lumOff val="40000"/>
                </a:schemeClr>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7" name="Group 81">
            <a:extLst>
              <a:ext uri="{FF2B5EF4-FFF2-40B4-BE49-F238E27FC236}">
                <a16:creationId xmlns:a16="http://schemas.microsoft.com/office/drawing/2014/main" id="{14B85196-8782-48CD-A5F5-37B6C0300A26}"/>
              </a:ext>
            </a:extLst>
          </p:cNvPr>
          <p:cNvGrpSpPr/>
          <p:nvPr/>
        </p:nvGrpSpPr>
        <p:grpSpPr>
          <a:xfrm flipV="1">
            <a:off x="2899943" y="4450824"/>
            <a:ext cx="663945" cy="434620"/>
            <a:chOff x="2899016" y="1460250"/>
            <a:chExt cx="932719" cy="220268"/>
          </a:xfrm>
        </p:grpSpPr>
        <p:cxnSp>
          <p:nvCxnSpPr>
            <p:cNvPr id="92" name="Straight Connector 82">
              <a:extLst>
                <a:ext uri="{FF2B5EF4-FFF2-40B4-BE49-F238E27FC236}">
                  <a16:creationId xmlns:a16="http://schemas.microsoft.com/office/drawing/2014/main" id="{BDE1B620-A092-462F-B299-3D620AFB83AD}"/>
                </a:ext>
              </a:extLst>
            </p:cNvPr>
            <p:cNvCxnSpPr/>
            <p:nvPr/>
          </p:nvCxnSpPr>
          <p:spPr>
            <a:xfrm flipH="1" flipV="1">
              <a:off x="3592681" y="1460250"/>
              <a:ext cx="239054" cy="220268"/>
            </a:xfrm>
            <a:prstGeom prst="line">
              <a:avLst/>
            </a:prstGeom>
            <a:ln w="19050" cap="rnd">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83">
              <a:extLst>
                <a:ext uri="{FF2B5EF4-FFF2-40B4-BE49-F238E27FC236}">
                  <a16:creationId xmlns:a16="http://schemas.microsoft.com/office/drawing/2014/main" id="{78CFA538-DB6C-4FE6-ADAB-722AF0DF0F20}"/>
                </a:ext>
              </a:extLst>
            </p:cNvPr>
            <p:cNvCxnSpPr/>
            <p:nvPr/>
          </p:nvCxnSpPr>
          <p:spPr>
            <a:xfrm flipH="1">
              <a:off x="2899016" y="1461496"/>
              <a:ext cx="691284" cy="0"/>
            </a:xfrm>
            <a:prstGeom prst="line">
              <a:avLst/>
            </a:prstGeom>
            <a:ln w="19050" cap="rnd">
              <a:solidFill>
                <a:srgbClr val="00B05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9" name="Group 84">
            <a:extLst>
              <a:ext uri="{FF2B5EF4-FFF2-40B4-BE49-F238E27FC236}">
                <a16:creationId xmlns:a16="http://schemas.microsoft.com/office/drawing/2014/main" id="{17A9FD4D-6ED2-48A7-BEE3-94FD53D8A252}"/>
              </a:ext>
            </a:extLst>
          </p:cNvPr>
          <p:cNvGrpSpPr/>
          <p:nvPr/>
        </p:nvGrpSpPr>
        <p:grpSpPr>
          <a:xfrm flipH="1" flipV="1">
            <a:off x="5410108" y="4494316"/>
            <a:ext cx="719105" cy="410210"/>
            <a:chOff x="2901397" y="1459156"/>
            <a:chExt cx="930338" cy="221362"/>
          </a:xfrm>
          <a:solidFill>
            <a:srgbClr val="FF5353"/>
          </a:solidFill>
        </p:grpSpPr>
        <p:cxnSp>
          <p:nvCxnSpPr>
            <p:cNvPr id="95" name="Straight Connector 85">
              <a:extLst>
                <a:ext uri="{FF2B5EF4-FFF2-40B4-BE49-F238E27FC236}">
                  <a16:creationId xmlns:a16="http://schemas.microsoft.com/office/drawing/2014/main" id="{40F8564B-18C4-4FA7-BA97-D28DD71BB4A4}"/>
                </a:ext>
              </a:extLst>
            </p:cNvPr>
            <p:cNvCxnSpPr/>
            <p:nvPr/>
          </p:nvCxnSpPr>
          <p:spPr>
            <a:xfrm flipH="1" flipV="1">
              <a:off x="3592681" y="1460250"/>
              <a:ext cx="239054" cy="220268"/>
            </a:xfrm>
            <a:prstGeom prst="line">
              <a:avLst/>
            </a:prstGeom>
            <a:grpFill/>
            <a:ln w="19050" cap="rnd">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96" name="Straight Connector 86">
              <a:extLst>
                <a:ext uri="{FF2B5EF4-FFF2-40B4-BE49-F238E27FC236}">
                  <a16:creationId xmlns:a16="http://schemas.microsoft.com/office/drawing/2014/main" id="{0924AA0A-AE54-4A1B-8295-42E133E87266}"/>
                </a:ext>
              </a:extLst>
            </p:cNvPr>
            <p:cNvCxnSpPr/>
            <p:nvPr/>
          </p:nvCxnSpPr>
          <p:spPr>
            <a:xfrm flipH="1">
              <a:off x="2901397" y="1459156"/>
              <a:ext cx="691284" cy="0"/>
            </a:xfrm>
            <a:prstGeom prst="line">
              <a:avLst/>
            </a:prstGeom>
            <a:grpFill/>
            <a:ln w="19050" cap="rnd">
              <a:solidFill>
                <a:srgbClr val="00B050"/>
              </a:solidFill>
              <a:prstDash val="solid"/>
              <a:tailEnd type="oval"/>
            </a:ln>
          </p:spPr>
          <p:style>
            <a:lnRef idx="1">
              <a:schemeClr val="accent1"/>
            </a:lnRef>
            <a:fillRef idx="0">
              <a:schemeClr val="accent1"/>
            </a:fillRef>
            <a:effectRef idx="0">
              <a:schemeClr val="accent1"/>
            </a:effectRef>
            <a:fontRef idx="minor">
              <a:schemeClr val="tx1"/>
            </a:fontRef>
          </p:style>
        </p:cxnSp>
      </p:grpSp>
      <p:sp>
        <p:nvSpPr>
          <p:cNvPr id="219" name="拱形 218">
            <a:extLst>
              <a:ext uri="{FF2B5EF4-FFF2-40B4-BE49-F238E27FC236}">
                <a16:creationId xmlns:a16="http://schemas.microsoft.com/office/drawing/2014/main" id="{3DD9506F-C413-47C8-9678-2137C42631D7}"/>
              </a:ext>
            </a:extLst>
          </p:cNvPr>
          <p:cNvSpPr/>
          <p:nvPr/>
        </p:nvSpPr>
        <p:spPr bwMode="auto">
          <a:xfrm rot="10800000">
            <a:off x="3131841" y="2441214"/>
            <a:ext cx="2617005" cy="2463400"/>
          </a:xfrm>
          <a:prstGeom prst="blockArc">
            <a:avLst/>
          </a:prstGeom>
          <a:solidFill>
            <a:srgbClr val="5DCEAF"/>
          </a:solidFill>
          <a:ln>
            <a:no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fontAlgn="base">
              <a:spcBef>
                <a:spcPct val="0"/>
              </a:spcBef>
              <a:spcAft>
                <a:spcPct val="0"/>
              </a:spcAft>
            </a:pPr>
            <a:endParaRPr kumimoji="1" lang="zh-TW" altLang="en-US" sz="2400">
              <a:solidFill>
                <a:prstClr val="black"/>
              </a:solidFill>
            </a:endParaRPr>
          </a:p>
        </p:txBody>
      </p:sp>
      <p:sp>
        <p:nvSpPr>
          <p:cNvPr id="220" name="拱形 219">
            <a:extLst>
              <a:ext uri="{FF2B5EF4-FFF2-40B4-BE49-F238E27FC236}">
                <a16:creationId xmlns:a16="http://schemas.microsoft.com/office/drawing/2014/main" id="{5971A3D2-42C7-4423-827F-3305BFE29775}"/>
              </a:ext>
            </a:extLst>
          </p:cNvPr>
          <p:cNvSpPr/>
          <p:nvPr/>
        </p:nvSpPr>
        <p:spPr bwMode="auto">
          <a:xfrm>
            <a:off x="3131841" y="2251721"/>
            <a:ext cx="2617005" cy="2463400"/>
          </a:xfrm>
          <a:prstGeom prst="blockArc">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fontAlgn="base">
              <a:spcBef>
                <a:spcPct val="0"/>
              </a:spcBef>
              <a:spcAft>
                <a:spcPct val="0"/>
              </a:spcAft>
            </a:pPr>
            <a:endParaRPr kumimoji="1" lang="zh-TW" altLang="en-US" sz="2400">
              <a:solidFill>
                <a:prstClr val="black"/>
              </a:solidFill>
            </a:endParaRPr>
          </a:p>
        </p:txBody>
      </p:sp>
      <p:sp>
        <p:nvSpPr>
          <p:cNvPr id="10" name="文字方塊 9">
            <a:extLst>
              <a:ext uri="{FF2B5EF4-FFF2-40B4-BE49-F238E27FC236}">
                <a16:creationId xmlns:a16="http://schemas.microsoft.com/office/drawing/2014/main" id="{36589285-BD16-461D-B8E8-4AC5227D8852}"/>
              </a:ext>
            </a:extLst>
          </p:cNvPr>
          <p:cNvSpPr txBox="1"/>
          <p:nvPr/>
        </p:nvSpPr>
        <p:spPr>
          <a:xfrm>
            <a:off x="3128370" y="2362269"/>
            <a:ext cx="2577361" cy="954107"/>
          </a:xfrm>
          <a:prstGeom prst="rect">
            <a:avLst/>
          </a:prstGeom>
          <a:noFill/>
        </p:spPr>
        <p:txBody>
          <a:bodyPr wrap="square" rtlCol="0">
            <a:spAutoFit/>
          </a:bodyPr>
          <a:lstStyle/>
          <a:p>
            <a:pPr algn="ctr" fontAlgn="base">
              <a:spcBef>
                <a:spcPct val="0"/>
              </a:spcBef>
              <a:spcAft>
                <a:spcPct val="0"/>
              </a:spcAft>
            </a:pPr>
            <a:r>
              <a:rPr kumimoji="1" lang="zh-TW" altLang="en-US" sz="2800" dirty="0">
                <a:solidFill>
                  <a:prstClr val="black"/>
                </a:solidFill>
                <a:latin typeface="微軟正黑體" panose="020B0604030504040204" pitchFamily="34" charset="-120"/>
                <a:ea typeface="微軟正黑體" panose="020B0604030504040204" pitchFamily="34" charset="-120"/>
              </a:rPr>
              <a:t>理   環</a:t>
            </a:r>
            <a:endParaRPr kumimoji="1" lang="en-US" altLang="zh-TW" sz="2800" dirty="0">
              <a:solidFill>
                <a:prstClr val="black"/>
              </a:solidFill>
              <a:latin typeface="微軟正黑體" panose="020B0604030504040204" pitchFamily="34" charset="-120"/>
              <a:ea typeface="微軟正黑體" panose="020B0604030504040204" pitchFamily="34" charset="-120"/>
            </a:endParaRPr>
          </a:p>
          <a:p>
            <a:pPr algn="ctr" fontAlgn="base">
              <a:spcBef>
                <a:spcPct val="0"/>
              </a:spcBef>
              <a:spcAft>
                <a:spcPct val="0"/>
              </a:spcAft>
            </a:pPr>
            <a:r>
              <a:rPr kumimoji="1" lang="zh-TW" altLang="en-US" sz="2800" dirty="0">
                <a:solidFill>
                  <a:prstClr val="black"/>
                </a:solidFill>
                <a:latin typeface="微軟正黑體" panose="020B0604030504040204" pitchFamily="34" charset="-120"/>
                <a:ea typeface="微軟正黑體" panose="020B0604030504040204" pitchFamily="34" charset="-120"/>
              </a:rPr>
              <a:t>物    </a:t>
            </a:r>
            <a:r>
              <a:rPr kumimoji="1" lang="zh-TW" altLang="en-US" sz="2800" dirty="0">
                <a:solidFill>
                  <a:prstClr val="black"/>
                </a:solidFill>
                <a:latin typeface="新細明體"/>
              </a:rPr>
              <a:t>            </a:t>
            </a:r>
            <a:r>
              <a:rPr kumimoji="1" lang="zh-TW" altLang="en-US" sz="2800" dirty="0">
                <a:solidFill>
                  <a:prstClr val="black"/>
                </a:solidFill>
                <a:latin typeface="微軟正黑體" panose="020B0604030504040204" pitchFamily="34" charset="-120"/>
                <a:ea typeface="微軟正黑體" panose="020B0604030504040204" pitchFamily="34" charset="-120"/>
              </a:rPr>
              <a:t>境</a:t>
            </a:r>
          </a:p>
        </p:txBody>
      </p:sp>
      <p:sp>
        <p:nvSpPr>
          <p:cNvPr id="223" name="文字方塊 222">
            <a:extLst>
              <a:ext uri="{FF2B5EF4-FFF2-40B4-BE49-F238E27FC236}">
                <a16:creationId xmlns:a16="http://schemas.microsoft.com/office/drawing/2014/main" id="{A5FE64BC-B11F-4709-A4A9-E02B776B055F}"/>
              </a:ext>
            </a:extLst>
          </p:cNvPr>
          <p:cNvSpPr txBox="1"/>
          <p:nvPr/>
        </p:nvSpPr>
        <p:spPr>
          <a:xfrm>
            <a:off x="3131840" y="3619872"/>
            <a:ext cx="2577361" cy="1197700"/>
          </a:xfrm>
          <a:prstGeom prst="rect">
            <a:avLst/>
          </a:prstGeom>
          <a:noFill/>
        </p:spPr>
        <p:txBody>
          <a:bodyPr wrap="square" rtlCol="0">
            <a:spAutoFit/>
          </a:bodyPr>
          <a:lstStyle/>
          <a:p>
            <a:pPr algn="ctr" fontAlgn="base">
              <a:lnSpc>
                <a:spcPts val="3000"/>
              </a:lnSpc>
              <a:spcBef>
                <a:spcPct val="0"/>
              </a:spcBef>
              <a:spcAft>
                <a:spcPct val="0"/>
              </a:spcAft>
            </a:pPr>
            <a:r>
              <a:rPr kumimoji="1" lang="zh-TW" altLang="en-US" sz="2800" dirty="0">
                <a:solidFill>
                  <a:prstClr val="black"/>
                </a:solidFill>
                <a:latin typeface="微軟正黑體" panose="020B0604030504040204" pitchFamily="34" charset="-120"/>
                <a:ea typeface="微軟正黑體" panose="020B0604030504040204" pitchFamily="34" charset="-120"/>
              </a:rPr>
              <a:t>心                  境</a:t>
            </a:r>
            <a:r>
              <a:rPr kumimoji="1" lang="en-US" altLang="zh-TW" sz="2800" dirty="0">
                <a:solidFill>
                  <a:prstClr val="black"/>
                </a:solidFill>
                <a:latin typeface="微軟正黑體" panose="020B0604030504040204" pitchFamily="34" charset="-120"/>
                <a:ea typeface="微軟正黑體" panose="020B0604030504040204" pitchFamily="34" charset="-120"/>
              </a:rPr>
              <a:t/>
            </a:r>
            <a:br>
              <a:rPr kumimoji="1" lang="en-US" altLang="zh-TW" sz="2800" dirty="0">
                <a:solidFill>
                  <a:prstClr val="black"/>
                </a:solidFill>
                <a:latin typeface="微軟正黑體" panose="020B0604030504040204" pitchFamily="34" charset="-120"/>
                <a:ea typeface="微軟正黑體" panose="020B0604030504040204" pitchFamily="34" charset="-120"/>
              </a:rPr>
            </a:br>
            <a:r>
              <a:rPr kumimoji="1" lang="zh-TW" altLang="en-US" sz="2800" dirty="0">
                <a:solidFill>
                  <a:prstClr val="black"/>
                </a:solidFill>
                <a:latin typeface="微軟正黑體" panose="020B0604030504040204" pitchFamily="34" charset="-120"/>
                <a:ea typeface="微軟正黑體" panose="020B0604030504040204" pitchFamily="34" charset="-120"/>
              </a:rPr>
              <a:t>理            環</a:t>
            </a:r>
            <a:endParaRPr kumimoji="1" lang="en-US" altLang="zh-TW" sz="2800" dirty="0">
              <a:solidFill>
                <a:prstClr val="black"/>
              </a:solidFill>
              <a:latin typeface="微軟正黑體" panose="020B0604030504040204" pitchFamily="34" charset="-120"/>
              <a:ea typeface="微軟正黑體" panose="020B0604030504040204" pitchFamily="34" charset="-120"/>
            </a:endParaRPr>
          </a:p>
          <a:p>
            <a:pPr algn="ctr" fontAlgn="base">
              <a:lnSpc>
                <a:spcPts val="2600"/>
              </a:lnSpc>
              <a:spcBef>
                <a:spcPct val="0"/>
              </a:spcBef>
              <a:spcAft>
                <a:spcPct val="0"/>
              </a:spcAft>
            </a:pPr>
            <a:r>
              <a:rPr kumimoji="1" lang="zh-TW" altLang="en-US" sz="2800" dirty="0">
                <a:solidFill>
                  <a:prstClr val="black"/>
                </a:solidFill>
                <a:latin typeface="微軟正黑體" panose="020B0604030504040204" pitchFamily="34" charset="-120"/>
                <a:ea typeface="微軟正黑體" panose="020B0604030504040204" pitchFamily="34" charset="-120"/>
              </a:rPr>
              <a:t>社   會</a:t>
            </a:r>
          </a:p>
        </p:txBody>
      </p:sp>
      <p:sp>
        <p:nvSpPr>
          <p:cNvPr id="46" name="內容版面配置區 2"/>
          <p:cNvSpPr txBox="1">
            <a:spLocks/>
          </p:cNvSpPr>
          <p:nvPr/>
        </p:nvSpPr>
        <p:spPr>
          <a:xfrm>
            <a:off x="2788323" y="623157"/>
            <a:ext cx="3542089" cy="1111027"/>
          </a:xfrm>
          <a:prstGeom prst="rect">
            <a:avLst/>
          </a:prstGeom>
        </p:spPr>
        <p:txBody>
          <a:bodyPr vert="horz" lIns="91440" tIns="45720" rIns="91440" bIns="45720" rtlCol="0">
            <a:normAutofit/>
          </a:bodyPr>
          <a:lstStyle/>
          <a:p>
            <a:pPr marL="342900" indent="-342900" defTabSz="457200" fontAlgn="base">
              <a:lnSpc>
                <a:spcPct val="120000"/>
              </a:lnSpc>
              <a:spcBef>
                <a:spcPct val="20000"/>
              </a:spcBef>
              <a:spcAft>
                <a:spcPct val="0"/>
              </a:spcAft>
              <a:buFont typeface="Arial"/>
              <a:buNone/>
              <a:defRPr/>
            </a:pPr>
            <a:r>
              <a:rPr kumimoji="1" lang="zh-TW" altLang="en-US" sz="4400" b="1" dirty="0">
                <a:solidFill>
                  <a:prstClr val="black"/>
                </a:solidFill>
                <a:latin typeface="標楷體" panose="03000509000000000000" pitchFamily="65" charset="-120"/>
                <a:ea typeface="標楷體" panose="03000509000000000000" pitchFamily="65" charset="-120"/>
              </a:rPr>
              <a:t>學習環境調整</a:t>
            </a:r>
            <a:endParaRPr kumimoji="1" lang="en-US" altLang="zh-TW" sz="2000" b="1" dirty="0">
              <a:solidFill>
                <a:prstClr val="black"/>
              </a:solidFill>
              <a:latin typeface="標楷體" panose="03000509000000000000" pitchFamily="65" charset="-120"/>
              <a:ea typeface="標楷體" panose="03000509000000000000" pitchFamily="65" charset="-120"/>
            </a:endParaRPr>
          </a:p>
        </p:txBody>
      </p:sp>
      <p:grpSp>
        <p:nvGrpSpPr>
          <p:cNvPr id="28" name="Group 58">
            <a:extLst>
              <a:ext uri="{FF2B5EF4-FFF2-40B4-BE49-F238E27FC236}">
                <a16:creationId xmlns:a16="http://schemas.microsoft.com/office/drawing/2014/main" id="{4994B879-D3A7-4B55-B6BF-BE85B5A123BD}"/>
              </a:ext>
            </a:extLst>
          </p:cNvPr>
          <p:cNvGrpSpPr/>
          <p:nvPr/>
        </p:nvGrpSpPr>
        <p:grpSpPr>
          <a:xfrm>
            <a:off x="120959" y="1760351"/>
            <a:ext cx="8843527" cy="1354217"/>
            <a:chOff x="7174424" y="1095480"/>
            <a:chExt cx="6293761" cy="2057014"/>
          </a:xfrm>
        </p:grpSpPr>
        <p:sp>
          <p:nvSpPr>
            <p:cNvPr id="29" name="TextBox 186">
              <a:extLst>
                <a:ext uri="{FF2B5EF4-FFF2-40B4-BE49-F238E27FC236}">
                  <a16:creationId xmlns:a16="http://schemas.microsoft.com/office/drawing/2014/main" id="{8BBF19AC-F94D-48F4-AEB3-878052DDC5DE}"/>
                </a:ext>
              </a:extLst>
            </p:cNvPr>
            <p:cNvSpPr txBox="1"/>
            <p:nvPr/>
          </p:nvSpPr>
          <p:spPr>
            <a:xfrm>
              <a:off x="7174424" y="1600394"/>
              <a:ext cx="2276195" cy="514253"/>
            </a:xfrm>
            <a:prstGeom prst="rect">
              <a:avLst/>
            </a:prstGeom>
            <a:noFill/>
          </p:spPr>
          <p:txBody>
            <a:bodyPr wrap="square" lIns="0" tIns="0" rIns="0" bIns="0" rtlCol="0">
              <a:spAutoFit/>
            </a:bodyPr>
            <a:lstStyle/>
            <a:p>
              <a:pPr defTabSz="1219170" fontAlgn="base">
                <a:spcBef>
                  <a:spcPct val="20000"/>
                </a:spcBef>
                <a:spcAft>
                  <a:spcPct val="0"/>
                </a:spcAft>
                <a:defRPr/>
              </a:pPr>
              <a:endParaRPr kumimoji="1" lang="en-US" sz="2200" dirty="0">
                <a:solidFill>
                  <a:prstClr val="black"/>
                </a:solidFill>
                <a:latin typeface="微軟正黑體" panose="020B0604030504040204" pitchFamily="34" charset="-120"/>
                <a:ea typeface="微軟正黑體" panose="020B0604030504040204" pitchFamily="34" charset="-120"/>
              </a:endParaRPr>
            </a:p>
          </p:txBody>
        </p:sp>
        <p:sp>
          <p:nvSpPr>
            <p:cNvPr id="30" name="Rectangle 187">
              <a:extLst>
                <a:ext uri="{FF2B5EF4-FFF2-40B4-BE49-F238E27FC236}">
                  <a16:creationId xmlns:a16="http://schemas.microsoft.com/office/drawing/2014/main" id="{A8508D0D-780E-4972-BA9C-B161DAE2CE38}"/>
                </a:ext>
              </a:extLst>
            </p:cNvPr>
            <p:cNvSpPr/>
            <p:nvPr/>
          </p:nvSpPr>
          <p:spPr>
            <a:xfrm>
              <a:off x="11420300" y="1095480"/>
              <a:ext cx="2047885" cy="2057014"/>
            </a:xfrm>
            <a:prstGeom prst="rect">
              <a:avLst/>
            </a:prstGeom>
          </p:spPr>
          <p:txBody>
            <a:bodyPr wrap="square" lIns="0" tIns="0" rIns="0" bIns="0">
              <a:spAutoFit/>
            </a:bodyPr>
            <a:lstStyle/>
            <a:p>
              <a:pPr marL="174625" indent="-174625" defTabSz="1219170" fontAlgn="base">
                <a:spcBef>
                  <a:spcPct val="20000"/>
                </a:spcBef>
                <a:spcAft>
                  <a:spcPct val="0"/>
                </a:spcAft>
                <a:buFont typeface="Arial" pitchFamily="34" charset="0"/>
                <a:buChar char="•"/>
                <a:defRPr/>
              </a:pPr>
              <a:r>
                <a:rPr kumimoji="1" lang="zh-TW" altLang="en-US" sz="2200" b="1" dirty="0">
                  <a:solidFill>
                    <a:prstClr val="black"/>
                  </a:solidFill>
                  <a:latin typeface="標楷體" panose="03000509000000000000" pitchFamily="65" charset="-120"/>
                  <a:ea typeface="標楷體" panose="03000509000000000000" pitchFamily="65" charset="-120"/>
                </a:rPr>
                <a:t>調整教室位置、動線規劃、座位安排、教室布置、教學設備、教室採光、溫度等</a:t>
              </a:r>
              <a:endParaRPr kumimoji="1" lang="en-US" altLang="zh-TW" sz="2200" b="1" dirty="0">
                <a:solidFill>
                  <a:prstClr val="black"/>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36319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wipe(down)">
                                      <p:cBhvr>
                                        <p:cTn id="10" dur="500"/>
                                        <p:tgtEl>
                                          <p:spTgt spid="220"/>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23"/>
                                        </p:tgtEl>
                                        <p:attrNameLst>
                                          <p:attrName>style.visibility</p:attrName>
                                        </p:attrNameLst>
                                      </p:cBhvr>
                                      <p:to>
                                        <p:strVal val="visible"/>
                                      </p:to>
                                    </p:set>
                                    <p:animEffect transition="in" filter="wheel(1)">
                                      <p:cBhvr>
                                        <p:cTn id="26" dur="2000"/>
                                        <p:tgtEl>
                                          <p:spTgt spid="223"/>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19"/>
                                        </p:tgtEl>
                                        <p:attrNameLst>
                                          <p:attrName>style.visibility</p:attrName>
                                        </p:attrNameLst>
                                      </p:cBhvr>
                                      <p:to>
                                        <p:strVal val="visible"/>
                                      </p:to>
                                    </p:set>
                                    <p:animEffect transition="in" filter="wheel(1)">
                                      <p:cBhvr>
                                        <p:cTn id="29" dur="2000"/>
                                        <p:tgtEl>
                                          <p:spTgt spid="219"/>
                                        </p:tgtEl>
                                      </p:cBhvr>
                                    </p:animEffect>
                                  </p:childTnLst>
                                </p:cTn>
                              </p:par>
                            </p:childTnLst>
                          </p:cTn>
                        </p:par>
                        <p:par>
                          <p:cTn id="30" fill="hold">
                            <p:stCondLst>
                              <p:cond delay="2000"/>
                            </p:stCondLst>
                            <p:childTnLst>
                              <p:par>
                                <p:cTn id="31" presetID="18" presetClass="entr" presetSubtype="3"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upRight)">
                                      <p:cBhvr>
                                        <p:cTn id="33" dur="500"/>
                                        <p:tgtEl>
                                          <p:spTgt spid="9"/>
                                        </p:tgtEl>
                                      </p:cBhvr>
                                    </p:animEffect>
                                  </p:childTnLst>
                                </p:cTn>
                              </p:par>
                            </p:childTnLst>
                          </p:cTn>
                        </p:par>
                        <p:par>
                          <p:cTn id="34" fill="hold">
                            <p:stCondLst>
                              <p:cond delay="2500"/>
                            </p:stCondLst>
                            <p:childTnLst>
                              <p:par>
                                <p:cTn id="35" presetID="18" presetClass="entr" presetSubtype="1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trips(downLeft)">
                                      <p:cBhvr>
                                        <p:cTn id="37" dur="500"/>
                                        <p:tgtEl>
                                          <p:spTgt spid="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barn(inVertical)">
                                      <p:cBhvr>
                                        <p:cTn id="43" dur="500"/>
                                        <p:tgtEl>
                                          <p:spTgt spid="8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81" grpId="0"/>
      <p:bldP spid="219" grpId="0" animBg="1"/>
      <p:bldP spid="220" grpId="0" animBg="1"/>
      <p:bldP spid="10" grpId="0"/>
      <p:bldP spid="2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2487560894"/>
              </p:ext>
            </p:extLst>
          </p:nvPr>
        </p:nvGraphicFramePr>
        <p:xfrm>
          <a:off x="251520" y="332656"/>
          <a:ext cx="8712968"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圓角矩形 2"/>
          <p:cNvSpPr/>
          <p:nvPr/>
        </p:nvSpPr>
        <p:spPr>
          <a:xfrm>
            <a:off x="6156176" y="5373216"/>
            <a:ext cx="2808312" cy="1265523"/>
          </a:xfrm>
          <a:prstGeom prst="roundRect">
            <a:avLst/>
          </a:prstGeom>
          <a:solidFill>
            <a:srgbClr val="FFFF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無歧視的評量方式</a:t>
            </a:r>
            <a:r>
              <a:rPr lang="en-US" altLang="zh-TW" sz="2000" dirty="0">
                <a:solidFill>
                  <a:schemeClr val="tx1"/>
                </a:solidFill>
              </a:rPr>
              <a:t>~</a:t>
            </a:r>
            <a:r>
              <a:rPr lang="zh-TW" altLang="en-US" sz="2000" dirty="0">
                <a:solidFill>
                  <a:schemeClr val="tx1"/>
                </a:solidFill>
              </a:rPr>
              <a:t>幫助評量真實能力，非簡化試題、提高分數</a:t>
            </a:r>
            <a:endParaRPr lang="en-US" altLang="zh-TW" sz="2000" dirty="0">
              <a:solidFill>
                <a:schemeClr val="tx1"/>
              </a:solidFill>
            </a:endParaRPr>
          </a:p>
        </p:txBody>
      </p:sp>
    </p:spTree>
    <p:extLst>
      <p:ext uri="{BB962C8B-B14F-4D97-AF65-F5344CB8AC3E}">
        <p14:creationId xmlns:p14="http://schemas.microsoft.com/office/powerpoint/2010/main" val="364104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1"/>
                </a:solidFill>
              </a:rPr>
              <a:t>您的課堂上是否有這樣的學生</a:t>
            </a:r>
            <a:r>
              <a:rPr lang="en-US" altLang="zh-TW" dirty="0">
                <a:solidFill>
                  <a:schemeClr val="tx1"/>
                </a:solidFill>
              </a:rPr>
              <a:t>?</a:t>
            </a:r>
            <a:endParaRPr lang="zh-TW" altLang="en-US" dirty="0">
              <a:solidFill>
                <a:schemeClr val="tx1"/>
              </a:solidFill>
            </a:endParaRPr>
          </a:p>
        </p:txBody>
      </p:sp>
      <p:sp>
        <p:nvSpPr>
          <p:cNvPr id="3" name="內容版面配置區 2"/>
          <p:cNvSpPr>
            <a:spLocks noGrp="1"/>
          </p:cNvSpPr>
          <p:nvPr>
            <p:ph idx="1"/>
          </p:nvPr>
        </p:nvSpPr>
        <p:spPr>
          <a:xfrm>
            <a:off x="457200" y="1032844"/>
            <a:ext cx="8363272" cy="5636516"/>
          </a:xfrm>
        </p:spPr>
        <p:txBody>
          <a:bodyPr>
            <a:noAutofit/>
          </a:bodyPr>
          <a:lstStyle/>
          <a:p>
            <a:pPr>
              <a:spcBef>
                <a:spcPts val="900"/>
              </a:spcBef>
            </a:pPr>
            <a:r>
              <a:rPr lang="zh-TW" altLang="en-US" sz="3000" b="0" dirty="0">
                <a:solidFill>
                  <a:schemeClr val="tx1"/>
                </a:solidFill>
                <a:latin typeface="標楷體" panose="03000509000000000000" pitchFamily="65" charset="-120"/>
              </a:rPr>
              <a:t>坐不住</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易登出</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記憶體不足、處理速度慢</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肢體感官困難</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焦慮、沒有自信</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讀得慢、寫不出</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忘得快</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說不好</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學得慢、學不會</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感覺像是班上的客人，讓您很想幫助他</a:t>
            </a:r>
          </a:p>
        </p:txBody>
      </p:sp>
    </p:spTree>
    <p:extLst>
      <p:ext uri="{BB962C8B-B14F-4D97-AF65-F5344CB8AC3E}">
        <p14:creationId xmlns:p14="http://schemas.microsoft.com/office/powerpoint/2010/main" val="179579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1"/>
                </a:solidFill>
              </a:rPr>
              <a:t>您曾經做過哪些調整幫助他學習</a:t>
            </a:r>
            <a:r>
              <a:rPr lang="en-US" altLang="zh-TW" dirty="0">
                <a:solidFill>
                  <a:schemeClr val="tx1"/>
                </a:solidFill>
              </a:rPr>
              <a:t>?</a:t>
            </a:r>
            <a:endParaRPr lang="zh-TW" altLang="en-US" dirty="0">
              <a:solidFill>
                <a:schemeClr val="tx1"/>
              </a:solidFill>
            </a:endParaRPr>
          </a:p>
        </p:txBody>
      </p:sp>
      <p:sp>
        <p:nvSpPr>
          <p:cNvPr id="3" name="內容版面配置區 2"/>
          <p:cNvSpPr>
            <a:spLocks noGrp="1"/>
          </p:cNvSpPr>
          <p:nvPr>
            <p:ph idx="1"/>
          </p:nvPr>
        </p:nvSpPr>
        <p:spPr/>
        <p:txBody>
          <a:bodyPr>
            <a:noAutofit/>
          </a:bodyPr>
          <a:lstStyle/>
          <a:p>
            <a:pPr marL="266700" indent="-266700"/>
            <a:r>
              <a:rPr lang="zh-TW" altLang="en-US" dirty="0">
                <a:solidFill>
                  <a:schemeClr val="tx1"/>
                </a:solidFill>
                <a:latin typeface="標楷體" panose="03000509000000000000" pitchFamily="65" charset="-120"/>
              </a:rPr>
              <a:t>想一想，</a:t>
            </a:r>
            <a:r>
              <a:rPr lang="zh-TW" altLang="en-US" dirty="0" smtClean="0">
                <a:solidFill>
                  <a:schemeClr val="tx1"/>
                </a:solidFill>
                <a:latin typeface="標楷體" panose="03000509000000000000" pitchFamily="65" charset="-120"/>
              </a:rPr>
              <a:t>您</a:t>
            </a:r>
            <a:r>
              <a:rPr lang="zh-TW" altLang="en-US" dirty="0">
                <a:solidFill>
                  <a:schemeClr val="tx1"/>
                </a:solidFill>
                <a:latin typeface="標楷體" panose="03000509000000000000" pitchFamily="65" charset="-120"/>
              </a:rPr>
              <a:t>印象最深的</a:t>
            </a:r>
            <a:r>
              <a:rPr lang="en-US" altLang="zh-TW" dirty="0">
                <a:solidFill>
                  <a:schemeClr val="tx1"/>
                </a:solidFill>
                <a:latin typeface="標楷體" panose="03000509000000000000" pitchFamily="65" charset="-120"/>
              </a:rPr>
              <a:t>…</a:t>
            </a:r>
          </a:p>
          <a:p>
            <a:pPr marL="662700" lvl="1" indent="-266700"/>
            <a:r>
              <a:rPr lang="zh-TW" altLang="en-US" dirty="0">
                <a:solidFill>
                  <a:schemeClr val="tx1"/>
                </a:solidFill>
                <a:latin typeface="標楷體" panose="03000509000000000000" pitchFamily="65" charset="-120"/>
              </a:rPr>
              <a:t>學生的困難</a:t>
            </a:r>
            <a:endParaRPr lang="en-US" altLang="zh-TW" dirty="0">
              <a:solidFill>
                <a:schemeClr val="tx1"/>
              </a:solidFill>
              <a:latin typeface="標楷體" panose="03000509000000000000" pitchFamily="65" charset="-120"/>
            </a:endParaRPr>
          </a:p>
          <a:p>
            <a:pPr marL="662700" lvl="1" indent="-266700"/>
            <a:r>
              <a:rPr lang="zh-TW" altLang="en-US" dirty="0">
                <a:solidFill>
                  <a:schemeClr val="tx1"/>
                </a:solidFill>
                <a:latin typeface="標楷體" panose="03000509000000000000" pitchFamily="65" charset="-120"/>
              </a:rPr>
              <a:t>嘗試的調整</a:t>
            </a:r>
            <a:endParaRPr lang="en-US" altLang="zh-TW" dirty="0">
              <a:solidFill>
                <a:schemeClr val="tx1"/>
              </a:solidFill>
              <a:latin typeface="標楷體" panose="03000509000000000000" pitchFamily="65" charset="-120"/>
            </a:endParaRPr>
          </a:p>
          <a:p>
            <a:pPr marL="662700" lvl="1" indent="-266700"/>
            <a:r>
              <a:rPr lang="zh-TW" altLang="en-US" dirty="0">
                <a:solidFill>
                  <a:schemeClr val="tx1"/>
                </a:solidFill>
                <a:latin typeface="標楷體" panose="03000509000000000000" pitchFamily="65" charset="-120"/>
              </a:rPr>
              <a:t>成效</a:t>
            </a:r>
            <a:endParaRPr lang="en-US" altLang="zh-TW" dirty="0">
              <a:solidFill>
                <a:schemeClr val="tx1"/>
              </a:solidFill>
              <a:latin typeface="標楷體" panose="03000509000000000000" pitchFamily="65" charset="-120"/>
            </a:endParaRPr>
          </a:p>
          <a:p>
            <a:pPr>
              <a:lnSpc>
                <a:spcPct val="120000"/>
              </a:lnSpc>
              <a:spcBef>
                <a:spcPts val="1200"/>
              </a:spcBef>
            </a:pPr>
            <a:r>
              <a:rPr lang="zh-TW" altLang="en-US" dirty="0" smtClean="0">
                <a:solidFill>
                  <a:schemeClr val="tx1">
                    <a:lumMod val="85000"/>
                    <a:lumOff val="15000"/>
                  </a:schemeClr>
                </a:solidFill>
              </a:rPr>
              <a:t>可以和其他老師討論</a:t>
            </a:r>
            <a:r>
              <a:rPr lang="zh-TW" altLang="en-US" dirty="0">
                <a:solidFill>
                  <a:schemeClr val="tx1">
                    <a:lumMod val="85000"/>
                    <a:lumOff val="15000"/>
                  </a:schemeClr>
                </a:solidFill>
              </a:rPr>
              <a:t>與分享：</a:t>
            </a:r>
            <a:endParaRPr lang="en-US" altLang="zh-TW" dirty="0">
              <a:solidFill>
                <a:schemeClr val="tx1">
                  <a:lumMod val="85000"/>
                  <a:lumOff val="15000"/>
                </a:schemeClr>
              </a:solidFill>
            </a:endParaRPr>
          </a:p>
          <a:p>
            <a:pPr marL="662700" lvl="1" indent="-266700"/>
            <a:r>
              <a:rPr lang="zh-TW" altLang="en-US" dirty="0">
                <a:solidFill>
                  <a:schemeClr val="tx1"/>
                </a:solidFill>
                <a:latin typeface="標楷體" panose="03000509000000000000" pitchFamily="65" charset="-120"/>
              </a:rPr>
              <a:t>最常使用</a:t>
            </a:r>
            <a:endParaRPr lang="en-US" altLang="zh-TW" dirty="0">
              <a:solidFill>
                <a:schemeClr val="tx1"/>
              </a:solidFill>
              <a:latin typeface="標楷體" panose="03000509000000000000" pitchFamily="65" charset="-120"/>
            </a:endParaRPr>
          </a:p>
          <a:p>
            <a:pPr marL="662700" lvl="1" indent="-266700"/>
            <a:r>
              <a:rPr lang="zh-TW" altLang="en-US" dirty="0">
                <a:solidFill>
                  <a:schemeClr val="tx1"/>
                </a:solidFill>
                <a:latin typeface="標楷體" panose="03000509000000000000" pitchFamily="65" charset="-120"/>
              </a:rPr>
              <a:t>最簡單</a:t>
            </a:r>
            <a:endParaRPr lang="en-US" altLang="zh-TW" dirty="0">
              <a:solidFill>
                <a:schemeClr val="tx1"/>
              </a:solidFill>
              <a:latin typeface="標楷體" panose="03000509000000000000" pitchFamily="65" charset="-120"/>
            </a:endParaRPr>
          </a:p>
          <a:p>
            <a:pPr marL="662700" lvl="1" indent="-266700"/>
            <a:r>
              <a:rPr lang="zh-TW" altLang="en-US" dirty="0">
                <a:solidFill>
                  <a:schemeClr val="tx1"/>
                </a:solidFill>
                <a:latin typeface="標楷體" panose="03000509000000000000" pitchFamily="65" charset="-120"/>
              </a:rPr>
              <a:t>最有效</a:t>
            </a:r>
            <a:endParaRPr lang="en-US" altLang="zh-TW" dirty="0">
              <a:solidFill>
                <a:schemeClr val="tx1"/>
              </a:solidFill>
              <a:latin typeface="標楷體" panose="03000509000000000000" pitchFamily="65" charset="-120"/>
            </a:endParaRPr>
          </a:p>
          <a:p>
            <a:pPr marL="662700" lvl="1" indent="-266700"/>
            <a:r>
              <a:rPr lang="zh-TW" altLang="en-US" dirty="0">
                <a:solidFill>
                  <a:schemeClr val="tx1"/>
                </a:solidFill>
                <a:latin typeface="標楷體" panose="03000509000000000000" pitchFamily="65" charset="-120"/>
              </a:rPr>
              <a:t>最驚奇</a:t>
            </a:r>
            <a:endParaRPr lang="en-US" altLang="zh-TW" dirty="0">
              <a:solidFill>
                <a:schemeClr val="tx1"/>
              </a:solidFill>
              <a:latin typeface="標楷體" panose="03000509000000000000" pitchFamily="65" charset="-120"/>
            </a:endParaRPr>
          </a:p>
          <a:p>
            <a:pPr marL="662700" lvl="1" indent="-266700"/>
            <a:r>
              <a:rPr lang="zh-TW" altLang="en-US" dirty="0">
                <a:solidFill>
                  <a:schemeClr val="tx1"/>
                </a:solidFill>
                <a:latin typeface="標楷體" panose="03000509000000000000" pitchFamily="65" charset="-120"/>
              </a:rPr>
              <a:t>最累人</a:t>
            </a:r>
            <a:endParaRPr lang="en-US" altLang="zh-TW" dirty="0">
              <a:solidFill>
                <a:schemeClr val="tx1"/>
              </a:solidFill>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F0063435-CC91-4C20-8964-98B258FF3C6D}" type="slidenum">
              <a:rPr lang="zh-TW" altLang="en-US" smtClean="0"/>
              <a:pPr/>
              <a:t>24</a:t>
            </a:fld>
            <a:endParaRPr lang="zh-TW" altLang="en-US"/>
          </a:p>
        </p:txBody>
      </p:sp>
    </p:spTree>
    <p:extLst>
      <p:ext uri="{BB962C8B-B14F-4D97-AF65-F5344CB8AC3E}">
        <p14:creationId xmlns:p14="http://schemas.microsoft.com/office/powerpoint/2010/main" val="265051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0063435-CC91-4C20-8964-98B258FF3C6D}" type="slidenum">
              <a:rPr lang="zh-TW" altLang="en-US" smtClean="0"/>
              <a:pPr/>
              <a:t>25</a:t>
            </a:fld>
            <a:endParaRPr lang="zh-TW" altLang="en-US"/>
          </a:p>
        </p:txBody>
      </p:sp>
      <p:sp>
        <p:nvSpPr>
          <p:cNvPr id="2" name="標題 1"/>
          <p:cNvSpPr>
            <a:spLocks noGrp="1"/>
          </p:cNvSpPr>
          <p:nvPr>
            <p:ph type="title" idx="4294967295"/>
          </p:nvPr>
        </p:nvSpPr>
        <p:spPr>
          <a:xfrm>
            <a:off x="683568" y="1196752"/>
            <a:ext cx="8064896" cy="654050"/>
          </a:xfrm>
        </p:spPr>
        <p:txBody>
          <a:bodyPr>
            <a:normAutofit fontScale="90000"/>
          </a:bodyPr>
          <a:lstStyle/>
          <a:p>
            <a:r>
              <a:rPr lang="zh-TW" altLang="en-US" dirty="0" smtClean="0">
                <a:solidFill>
                  <a:schemeClr val="tx1"/>
                </a:solidFill>
              </a:rPr>
              <a:t>來</a:t>
            </a:r>
            <a:r>
              <a:rPr lang="zh-TW" altLang="en-US" dirty="0">
                <a:solidFill>
                  <a:schemeClr val="tx1"/>
                </a:solidFill>
              </a:rPr>
              <a:t>看幾段課程調整示例</a:t>
            </a:r>
            <a:r>
              <a:rPr lang="zh-TW" altLang="en-US" dirty="0" smtClean="0">
                <a:solidFill>
                  <a:schemeClr val="tx1"/>
                </a:solidFill>
              </a:rPr>
              <a:t>影片</a:t>
            </a:r>
            <a:r>
              <a:rPr lang="en-US" altLang="zh-TW" sz="3100" dirty="0" smtClean="0">
                <a:solidFill>
                  <a:schemeClr val="tx1"/>
                </a:solidFill>
              </a:rPr>
              <a:t>(</a:t>
            </a:r>
            <a:r>
              <a:rPr lang="zh-TW" altLang="en-US" sz="3100" dirty="0" smtClean="0">
                <a:solidFill>
                  <a:schemeClr val="tx1"/>
                </a:solidFill>
              </a:rPr>
              <a:t>共</a:t>
            </a:r>
            <a:r>
              <a:rPr lang="en-US" altLang="zh-TW" sz="3100" dirty="0">
                <a:solidFill>
                  <a:schemeClr val="tx1"/>
                </a:solidFill>
              </a:rPr>
              <a:t>7</a:t>
            </a:r>
            <a:r>
              <a:rPr lang="zh-TW" altLang="en-US" sz="3100" dirty="0" smtClean="0">
                <a:solidFill>
                  <a:schemeClr val="tx1"/>
                </a:solidFill>
              </a:rPr>
              <a:t>支</a:t>
            </a:r>
            <a:r>
              <a:rPr lang="en-US" altLang="zh-TW" sz="3100" dirty="0" smtClean="0">
                <a:solidFill>
                  <a:schemeClr val="tx1"/>
                </a:solidFill>
              </a:rPr>
              <a:t>)</a:t>
            </a:r>
            <a:endParaRPr lang="zh-TW" altLang="en-US" sz="3100" dirty="0">
              <a:solidFill>
                <a:schemeClr val="tx1"/>
              </a:solidFill>
            </a:endParaRPr>
          </a:p>
        </p:txBody>
      </p:sp>
      <p:sp>
        <p:nvSpPr>
          <p:cNvPr id="3" name="矩形 2"/>
          <p:cNvSpPr/>
          <p:nvPr/>
        </p:nvSpPr>
        <p:spPr>
          <a:xfrm>
            <a:off x="-112832" y="3717032"/>
            <a:ext cx="8640960" cy="2317558"/>
          </a:xfrm>
          <a:prstGeom prst="rect">
            <a:avLst/>
          </a:prstGeom>
        </p:spPr>
        <p:txBody>
          <a:bodyPr wrap="square">
            <a:spAutoFit/>
          </a:bodyPr>
          <a:lstStyle/>
          <a:p>
            <a:pPr marL="1254125" lvl="2" indent="-285750" algn="just" hangingPunct="0">
              <a:lnSpc>
                <a:spcPct val="120000"/>
              </a:lnSpc>
              <a:spcBef>
                <a:spcPts val="1200"/>
              </a:spcBef>
              <a:buFont typeface="Wingdings 3" panose="05040102010807070707" pitchFamily="18" charset="2"/>
              <a:buChar char="¶"/>
            </a:pPr>
            <a:r>
              <a:rPr lang="zh-TW" altLang="en-US" sz="2800" dirty="0">
                <a:solidFill>
                  <a:prstClr val="black"/>
                </a:solidFill>
                <a:latin typeface="新細明體" panose="02020500000000000000" pitchFamily="18" charset="-120"/>
                <a:cs typeface="Times New Roman" pitchFamily="18" charset="0"/>
              </a:rPr>
              <a:t>線上搜尋：</a:t>
            </a:r>
            <a:r>
              <a:rPr lang="zh-TW" altLang="en-US" sz="2800" u="sng" dirty="0">
                <a:solidFill>
                  <a:srgbClr val="3333FF"/>
                </a:solidFill>
                <a:latin typeface="新細明體" panose="02020500000000000000" pitchFamily="18" charset="-120"/>
                <a:cs typeface="Times New Roman" pitchFamily="18" charset="0"/>
              </a:rPr>
              <a:t>幫助特殊學生 在普通班學得更好</a:t>
            </a:r>
            <a:endParaRPr lang="en-US" altLang="zh-TW" sz="2800" u="sng" dirty="0">
              <a:solidFill>
                <a:srgbClr val="3333FF"/>
              </a:solidFill>
              <a:latin typeface="新細明體" panose="02020500000000000000" pitchFamily="18" charset="-120"/>
              <a:cs typeface="Times New Roman" pitchFamily="18" charset="0"/>
            </a:endParaRPr>
          </a:p>
          <a:p>
            <a:pPr marL="1254125" lvl="2" indent="-285750" algn="just" hangingPunct="0">
              <a:lnSpc>
                <a:spcPct val="120000"/>
              </a:lnSpc>
              <a:spcBef>
                <a:spcPts val="1200"/>
              </a:spcBef>
              <a:buFont typeface="Wingdings 3" panose="05040102010807070707" pitchFamily="18" charset="2"/>
              <a:buChar char="¶"/>
            </a:pPr>
            <a:r>
              <a:rPr lang="zh-TW" altLang="zh-TW" sz="2800" dirty="0">
                <a:solidFill>
                  <a:prstClr val="black"/>
                </a:solidFill>
                <a:latin typeface="新細明體" panose="02020500000000000000" pitchFamily="18" charset="-120"/>
                <a:cs typeface="Times New Roman" pitchFamily="18" charset="0"/>
                <a:hlinkClick r:id="rId2"/>
              </a:rPr>
              <a:t>新北市特教資訊網</a:t>
            </a:r>
            <a:r>
              <a:rPr lang="en-US" altLang="zh-TW" sz="2800" dirty="0">
                <a:solidFill>
                  <a:prstClr val="black"/>
                </a:solidFill>
                <a:latin typeface="新細明體" panose="02020500000000000000" pitchFamily="18" charset="-120"/>
                <a:cs typeface="Times New Roman" pitchFamily="18" charset="0"/>
                <a:hlinkClick r:id="rId2"/>
              </a:rPr>
              <a:t> </a:t>
            </a:r>
            <a:r>
              <a:rPr lang="en-US" altLang="zh-TW" sz="2800" dirty="0" smtClean="0">
                <a:solidFill>
                  <a:prstClr val="black"/>
                </a:solidFill>
                <a:latin typeface="新細明體" panose="02020500000000000000" pitchFamily="18" charset="-120"/>
                <a:cs typeface="Times New Roman" pitchFamily="18" charset="0"/>
                <a:hlinkClick r:id="rId2"/>
              </a:rPr>
              <a:t>/</a:t>
            </a:r>
            <a:r>
              <a:rPr lang="zh-TW" altLang="en-US" sz="2800" dirty="0" smtClean="0">
                <a:solidFill>
                  <a:prstClr val="black"/>
                </a:solidFill>
                <a:latin typeface="新細明體" panose="02020500000000000000" pitchFamily="18" charset="-120"/>
                <a:cs typeface="Times New Roman" pitchFamily="18" charset="0"/>
                <a:hlinkClick r:id="rId2"/>
              </a:rPr>
              <a:t> 線上影音課程</a:t>
            </a:r>
            <a:endParaRPr lang="en-US" altLang="zh-TW" sz="2800" dirty="0">
              <a:solidFill>
                <a:prstClr val="black"/>
              </a:solidFill>
              <a:latin typeface="新細明體" panose="02020500000000000000" pitchFamily="18" charset="-120"/>
              <a:cs typeface="Times New Roman" pitchFamily="18" charset="0"/>
            </a:endParaRPr>
          </a:p>
          <a:p>
            <a:pPr marL="1254125" lvl="2" indent="-285750" algn="just" hangingPunct="0">
              <a:lnSpc>
                <a:spcPct val="120000"/>
              </a:lnSpc>
              <a:spcBef>
                <a:spcPts val="600"/>
              </a:spcBef>
              <a:buFont typeface="Wingdings 3" panose="05040102010807070707" pitchFamily="18" charset="2"/>
              <a:buChar char="¶"/>
            </a:pPr>
            <a:r>
              <a:rPr lang="zh-TW" altLang="zh-TW" sz="2800" dirty="0">
                <a:solidFill>
                  <a:prstClr val="black"/>
                </a:solidFill>
                <a:latin typeface="新細明體" panose="02020500000000000000" pitchFamily="18" charset="-120"/>
                <a:cs typeface="Times New Roman" pitchFamily="18" charset="0"/>
                <a:hlinkClick r:id="rId3"/>
              </a:rPr>
              <a:t>新北市政府教育局數位學習影音網</a:t>
            </a:r>
            <a:r>
              <a:rPr lang="en-US" altLang="zh-TW" sz="2800" dirty="0">
                <a:solidFill>
                  <a:prstClr val="black"/>
                </a:solidFill>
                <a:latin typeface="新細明體" panose="02020500000000000000" pitchFamily="18" charset="-120"/>
                <a:cs typeface="Times New Roman" pitchFamily="18" charset="0"/>
                <a:hlinkClick r:id="rId3"/>
              </a:rPr>
              <a:t> </a:t>
            </a:r>
          </a:p>
          <a:p>
            <a:pPr marL="968375" lvl="2" indent="288925" algn="just" hangingPunct="0">
              <a:lnSpc>
                <a:spcPct val="120000"/>
              </a:lnSpc>
            </a:pPr>
            <a:r>
              <a:rPr lang="en-US" altLang="zh-TW" sz="2400" dirty="0" smtClean="0">
                <a:solidFill>
                  <a:srgbClr val="0000FF"/>
                </a:solidFill>
                <a:latin typeface="新細明體" panose="02020500000000000000" pitchFamily="18" charset="-120"/>
                <a:cs typeface="Times New Roman" pitchFamily="18" charset="0"/>
                <a:hlinkClick r:id="rId3"/>
              </a:rPr>
              <a:t>(</a:t>
            </a:r>
            <a:r>
              <a:rPr lang="zh-TW" altLang="en-US" sz="2400" dirty="0" smtClean="0">
                <a:solidFill>
                  <a:srgbClr val="0000FF"/>
                </a:solidFill>
                <a:latin typeface="新細明體" panose="02020500000000000000" pitchFamily="18" charset="-120"/>
                <a:cs typeface="Times New Roman" pitchFamily="18" charset="0"/>
                <a:hlinkClick r:id="rId3"/>
              </a:rPr>
              <a:t>提供研習</a:t>
            </a:r>
            <a:r>
              <a:rPr lang="zh-TW" altLang="en-US" sz="2400" dirty="0">
                <a:solidFill>
                  <a:srgbClr val="0000FF"/>
                </a:solidFill>
                <a:latin typeface="新細明體" panose="02020500000000000000" pitchFamily="18" charset="-120"/>
                <a:cs typeface="Times New Roman" pitchFamily="18" charset="0"/>
                <a:hlinkClick r:id="rId3"/>
              </a:rPr>
              <a:t>時數</a:t>
            </a:r>
            <a:r>
              <a:rPr lang="en-US" altLang="zh-TW" sz="2400" dirty="0">
                <a:solidFill>
                  <a:srgbClr val="0000FF"/>
                </a:solidFill>
                <a:latin typeface="新細明體" panose="02020500000000000000" pitchFamily="18" charset="-120"/>
                <a:cs typeface="Times New Roman" pitchFamily="18" charset="0"/>
                <a:hlinkClick r:id="rId3"/>
              </a:rPr>
              <a:t>)</a:t>
            </a:r>
            <a:endParaRPr lang="en-US" altLang="zh-TW" sz="2400" dirty="0">
              <a:solidFill>
                <a:srgbClr val="0000FF"/>
              </a:solidFill>
              <a:latin typeface="新細明體" panose="02020500000000000000" pitchFamily="18" charset="-120"/>
              <a:cs typeface="Times New Roman" pitchFamily="18" charset="0"/>
            </a:endParaRPr>
          </a:p>
        </p:txBody>
      </p:sp>
      <p:sp>
        <p:nvSpPr>
          <p:cNvPr id="5" name="標題 1"/>
          <p:cNvSpPr txBox="1">
            <a:spLocks/>
          </p:cNvSpPr>
          <p:nvPr/>
        </p:nvSpPr>
        <p:spPr>
          <a:xfrm>
            <a:off x="827584" y="3051134"/>
            <a:ext cx="7343775" cy="65405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bg1"/>
                </a:solidFill>
                <a:latin typeface="標楷體" pitchFamily="65" charset="-120"/>
                <a:ea typeface="標楷體" pitchFamily="65" charset="-120"/>
                <a:cs typeface="+mj-cs"/>
              </a:defRPr>
            </a:lvl1pPr>
          </a:lstStyle>
          <a:p>
            <a:r>
              <a:rPr lang="zh-TW" altLang="en-US" sz="3000" dirty="0" smtClean="0">
                <a:solidFill>
                  <a:srgbClr val="FF0000"/>
                </a:solidFill>
              </a:rPr>
              <a:t>影片連結：</a:t>
            </a:r>
            <a:endParaRPr lang="zh-TW" altLang="en-US" sz="30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1"/>
                </a:solidFill>
              </a:rPr>
              <a:t>調整原則</a:t>
            </a:r>
          </a:p>
        </p:txBody>
      </p:sp>
      <p:sp>
        <p:nvSpPr>
          <p:cNvPr id="3" name="內容版面配置區 2"/>
          <p:cNvSpPr>
            <a:spLocks noGrp="1"/>
          </p:cNvSpPr>
          <p:nvPr>
            <p:ph idx="1"/>
          </p:nvPr>
        </p:nvSpPr>
        <p:spPr>
          <a:xfrm>
            <a:off x="457200" y="1032844"/>
            <a:ext cx="8363272" cy="5636516"/>
          </a:xfrm>
        </p:spPr>
        <p:txBody>
          <a:bodyPr>
            <a:noAutofit/>
          </a:bodyPr>
          <a:lstStyle/>
          <a:p>
            <a:pPr>
              <a:spcBef>
                <a:spcPts val="900"/>
              </a:spcBef>
            </a:pPr>
            <a:r>
              <a:rPr lang="zh-TW" altLang="en-US" sz="3000" b="0" dirty="0">
                <a:solidFill>
                  <a:schemeClr val="tx1"/>
                </a:solidFill>
                <a:latin typeface="標楷體" panose="03000509000000000000" pitchFamily="65" charset="-120"/>
              </a:rPr>
              <a:t>自然的</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容易執行</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讓學生動手操作</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運用學生的優勢能力</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不會特別標籤</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不造成教學時過多負擔</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不只特殊生，其他學生也適用</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運用了資源，如：同儕、助理人員、教材教具、科技輔助</a:t>
            </a:r>
            <a:endParaRPr lang="en-US" altLang="zh-TW" sz="3000" b="0" dirty="0">
              <a:solidFill>
                <a:schemeClr val="tx1"/>
              </a:solidFill>
              <a:latin typeface="標楷體" panose="03000509000000000000" pitchFamily="65" charset="-120"/>
            </a:endParaRPr>
          </a:p>
          <a:p>
            <a:pPr>
              <a:spcBef>
                <a:spcPts val="900"/>
              </a:spcBef>
            </a:pPr>
            <a:r>
              <a:rPr lang="zh-TW" altLang="en-US" sz="3000" b="0" dirty="0">
                <a:solidFill>
                  <a:schemeClr val="tx1"/>
                </a:solidFill>
                <a:latin typeface="標楷體" panose="03000509000000000000" pitchFamily="65" charset="-120"/>
              </a:rPr>
              <a:t>避免學習挫折，幫特殊生累積成功經驗</a:t>
            </a:r>
            <a:endParaRPr lang="en-US" altLang="zh-TW" sz="3000" b="0" dirty="0">
              <a:solidFill>
                <a:schemeClr val="tx1"/>
              </a:solidFill>
              <a:latin typeface="標楷體" panose="03000509000000000000" pitchFamily="65" charset="-120"/>
            </a:endParaRPr>
          </a:p>
        </p:txBody>
      </p:sp>
    </p:spTree>
    <p:extLst>
      <p:ext uri="{BB962C8B-B14F-4D97-AF65-F5344CB8AC3E}">
        <p14:creationId xmlns:p14="http://schemas.microsoft.com/office/powerpoint/2010/main" val="127258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1"/>
                </a:solidFill>
              </a:rPr>
              <a:t>更多可以嘗試的調整</a:t>
            </a:r>
          </a:p>
        </p:txBody>
      </p:sp>
      <p:sp>
        <p:nvSpPr>
          <p:cNvPr id="3" name="內容版面配置區 2"/>
          <p:cNvSpPr>
            <a:spLocks noGrp="1"/>
          </p:cNvSpPr>
          <p:nvPr>
            <p:ph idx="1"/>
          </p:nvPr>
        </p:nvSpPr>
        <p:spPr>
          <a:xfrm>
            <a:off x="335676" y="1133533"/>
            <a:ext cx="8640000" cy="5688632"/>
          </a:xfrm>
        </p:spPr>
        <p:txBody>
          <a:bodyPr>
            <a:noAutofit/>
          </a:bodyPr>
          <a:lstStyle/>
          <a:p>
            <a:pPr>
              <a:lnSpc>
                <a:spcPct val="120000"/>
              </a:lnSpc>
              <a:spcBef>
                <a:spcPts val="0"/>
              </a:spcBef>
            </a:pPr>
            <a:r>
              <a:rPr lang="zh-TW" altLang="en-US" dirty="0">
                <a:solidFill>
                  <a:schemeClr val="tx1"/>
                </a:solidFill>
                <a:latin typeface="標楷體" panose="03000509000000000000" pitchFamily="65" charset="-120"/>
              </a:rPr>
              <a:t>沒人要同組：</a:t>
            </a:r>
            <a:endParaRPr lang="en-US" altLang="zh-TW" dirty="0">
              <a:solidFill>
                <a:schemeClr val="tx1"/>
              </a:solidFill>
              <a:latin typeface="標楷體" panose="03000509000000000000" pitchFamily="65" charset="-120"/>
            </a:endParaRPr>
          </a:p>
          <a:p>
            <a:pPr lvl="1">
              <a:lnSpc>
                <a:spcPct val="120000"/>
              </a:lnSpc>
              <a:spcBef>
                <a:spcPts val="0"/>
              </a:spcBef>
            </a:pPr>
            <a:r>
              <a:rPr lang="zh-TW" altLang="en-US" sz="2200" dirty="0">
                <a:solidFill>
                  <a:schemeClr val="tx1"/>
                </a:solidFill>
                <a:latin typeface="標楷體" panose="03000509000000000000" pitchFamily="65" charset="-120"/>
              </a:rPr>
              <a:t>願意同組提供協助的同學可以加分。</a:t>
            </a:r>
            <a:endParaRPr lang="en-US" altLang="zh-TW" sz="2200" dirty="0">
              <a:solidFill>
                <a:schemeClr val="tx1"/>
              </a:solidFill>
              <a:latin typeface="標楷體" panose="03000509000000000000" pitchFamily="65" charset="-120"/>
            </a:endParaRPr>
          </a:p>
          <a:p>
            <a:pPr lvl="1">
              <a:lnSpc>
                <a:spcPct val="120000"/>
              </a:lnSpc>
              <a:spcBef>
                <a:spcPts val="0"/>
              </a:spcBef>
            </a:pPr>
            <a:r>
              <a:rPr lang="zh-TW" altLang="en-US" sz="2200" dirty="0">
                <a:solidFill>
                  <a:schemeClr val="tx1"/>
                </a:solidFill>
                <a:latin typeface="標楷體" panose="03000509000000000000" pitchFamily="65" charset="-120"/>
              </a:rPr>
              <a:t>安排能力可及的任務，對小組有貢獻。</a:t>
            </a:r>
            <a:endParaRPr lang="en-US" altLang="zh-TW" sz="2200" dirty="0">
              <a:solidFill>
                <a:schemeClr val="tx1"/>
              </a:solidFill>
              <a:latin typeface="標楷體" panose="03000509000000000000" pitchFamily="65" charset="-120"/>
            </a:endParaRPr>
          </a:p>
          <a:p>
            <a:pPr lvl="0">
              <a:lnSpc>
                <a:spcPct val="120000"/>
              </a:lnSpc>
              <a:spcBef>
                <a:spcPts val="0"/>
              </a:spcBef>
            </a:pPr>
            <a:r>
              <a:rPr lang="zh-TW" altLang="en-US" dirty="0">
                <a:solidFill>
                  <a:schemeClr val="tx1"/>
                </a:solidFill>
                <a:latin typeface="標楷體" panose="03000509000000000000" pitchFamily="65" charset="-120"/>
              </a:rPr>
              <a:t>閱讀速度慢：</a:t>
            </a:r>
            <a:endParaRPr lang="en-US" altLang="zh-TW" dirty="0">
              <a:solidFill>
                <a:schemeClr val="tx1"/>
              </a:solidFill>
              <a:latin typeface="標楷體" panose="03000509000000000000" pitchFamily="65" charset="-120"/>
            </a:endParaRPr>
          </a:p>
          <a:p>
            <a:pPr lvl="1">
              <a:lnSpc>
                <a:spcPct val="120000"/>
              </a:lnSpc>
              <a:spcBef>
                <a:spcPts val="0"/>
              </a:spcBef>
            </a:pPr>
            <a:r>
              <a:rPr lang="zh-TW" altLang="en-US" sz="2200" dirty="0">
                <a:solidFill>
                  <a:schemeClr val="tx1"/>
                </a:solidFill>
                <a:latin typeface="標楷體" panose="03000509000000000000" pitchFamily="65" charset="-120"/>
              </a:rPr>
              <a:t>請同學和特殊生一起讀。</a:t>
            </a:r>
            <a:endParaRPr lang="en-US" altLang="zh-TW" sz="2200" dirty="0">
              <a:solidFill>
                <a:schemeClr val="tx1"/>
              </a:solidFill>
              <a:latin typeface="標楷體" panose="03000509000000000000" pitchFamily="65" charset="-120"/>
            </a:endParaRPr>
          </a:p>
          <a:p>
            <a:pPr lvl="1">
              <a:lnSpc>
                <a:spcPct val="120000"/>
              </a:lnSpc>
              <a:spcBef>
                <a:spcPts val="0"/>
              </a:spcBef>
            </a:pPr>
            <a:r>
              <a:rPr lang="zh-TW" altLang="zh-TW" sz="2200" dirty="0">
                <a:solidFill>
                  <a:schemeClr val="tx1"/>
                </a:solidFill>
                <a:latin typeface="標楷體" panose="03000509000000000000" pitchFamily="65" charset="-120"/>
              </a:rPr>
              <a:t>不</a:t>
            </a:r>
            <a:r>
              <a:rPr lang="zh-TW" altLang="en-US" sz="2200" dirty="0">
                <a:solidFill>
                  <a:schemeClr val="tx1"/>
                </a:solidFill>
                <a:latin typeface="標楷體" panose="03000509000000000000" pitchFamily="65" charset="-120"/>
              </a:rPr>
              <a:t>必一次就讀完</a:t>
            </a:r>
            <a:r>
              <a:rPr lang="zh-TW" altLang="zh-TW" sz="2200" dirty="0">
                <a:solidFill>
                  <a:schemeClr val="tx1"/>
                </a:solidFill>
                <a:latin typeface="標楷體" panose="03000509000000000000" pitchFamily="65" charset="-120"/>
              </a:rPr>
              <a:t>，</a:t>
            </a:r>
            <a:r>
              <a:rPr lang="zh-TW" altLang="en-US" sz="2200" dirty="0">
                <a:solidFill>
                  <a:schemeClr val="tx1"/>
                </a:solidFill>
                <a:latin typeface="標楷體" panose="03000509000000000000" pitchFamily="65" charset="-120"/>
              </a:rPr>
              <a:t>可以分段分次讀。</a:t>
            </a:r>
            <a:endParaRPr lang="zh-TW" altLang="zh-TW" sz="2200" dirty="0">
              <a:solidFill>
                <a:schemeClr val="tx1"/>
              </a:solidFill>
              <a:latin typeface="標楷體" panose="03000509000000000000" pitchFamily="65" charset="-120"/>
            </a:endParaRPr>
          </a:p>
          <a:p>
            <a:pPr>
              <a:lnSpc>
                <a:spcPct val="120000"/>
              </a:lnSpc>
              <a:spcBef>
                <a:spcPts val="0"/>
              </a:spcBef>
            </a:pPr>
            <a:r>
              <a:rPr lang="zh-TW" altLang="en-US" dirty="0">
                <a:solidFill>
                  <a:schemeClr val="tx1"/>
                </a:solidFill>
                <a:latin typeface="標楷體" panose="03000509000000000000" pitchFamily="65" charset="-120"/>
              </a:rPr>
              <a:t>回答問題有困難：</a:t>
            </a:r>
            <a:endParaRPr lang="en-US" altLang="zh-TW" dirty="0">
              <a:solidFill>
                <a:schemeClr val="tx1"/>
              </a:solidFill>
              <a:latin typeface="標楷體" panose="03000509000000000000" pitchFamily="65" charset="-120"/>
            </a:endParaRPr>
          </a:p>
          <a:p>
            <a:pPr lvl="1">
              <a:lnSpc>
                <a:spcPct val="120000"/>
              </a:lnSpc>
              <a:spcBef>
                <a:spcPts val="0"/>
              </a:spcBef>
            </a:pPr>
            <a:r>
              <a:rPr lang="zh-TW" altLang="en-US" sz="2200" dirty="0">
                <a:solidFill>
                  <a:schemeClr val="tx1"/>
                </a:solidFill>
                <a:latin typeface="標楷體" panose="03000509000000000000" pitchFamily="65" charset="-120"/>
              </a:rPr>
              <a:t>給予</a:t>
            </a:r>
            <a:r>
              <a:rPr lang="zh-TW" altLang="zh-TW" sz="2200" dirty="0">
                <a:solidFill>
                  <a:schemeClr val="tx1"/>
                </a:solidFill>
                <a:latin typeface="標楷體" panose="03000509000000000000" pitchFamily="65" charset="-120"/>
              </a:rPr>
              <a:t>句子的開頭，請學生接</a:t>
            </a:r>
            <a:r>
              <a:rPr lang="zh-TW" altLang="en-US" sz="2200" dirty="0">
                <a:solidFill>
                  <a:schemeClr val="tx1"/>
                </a:solidFill>
                <a:latin typeface="標楷體" panose="03000509000000000000" pitchFamily="65" charset="-120"/>
              </a:rPr>
              <a:t>下去說說看。</a:t>
            </a:r>
            <a:endParaRPr lang="en-US" altLang="zh-TW" sz="2200" dirty="0">
              <a:solidFill>
                <a:schemeClr val="tx1"/>
              </a:solidFill>
              <a:latin typeface="標楷體" panose="03000509000000000000" pitchFamily="65" charset="-120"/>
            </a:endParaRPr>
          </a:p>
          <a:p>
            <a:pPr lvl="1">
              <a:lnSpc>
                <a:spcPct val="120000"/>
              </a:lnSpc>
              <a:spcBef>
                <a:spcPts val="0"/>
              </a:spcBef>
            </a:pPr>
            <a:r>
              <a:rPr lang="zh-TW" altLang="zh-TW" sz="2200" dirty="0">
                <a:solidFill>
                  <a:schemeClr val="tx1"/>
                </a:solidFill>
                <a:latin typeface="標楷體" panose="03000509000000000000" pitchFamily="65" charset="-120"/>
              </a:rPr>
              <a:t>提示答案在</a:t>
            </a:r>
            <a:r>
              <a:rPr lang="zh-TW" altLang="en-US" sz="2200" dirty="0">
                <a:solidFill>
                  <a:schemeClr val="tx1"/>
                </a:solidFill>
                <a:latin typeface="標楷體" panose="03000509000000000000" pitchFamily="65" charset="-120"/>
              </a:rPr>
              <a:t>課本的</a:t>
            </a:r>
            <a:r>
              <a:rPr lang="zh-TW" altLang="zh-TW" sz="2200" dirty="0">
                <a:solidFill>
                  <a:schemeClr val="tx1"/>
                </a:solidFill>
                <a:latin typeface="標楷體" panose="03000509000000000000" pitchFamily="65" charset="-120"/>
              </a:rPr>
              <a:t>哪</a:t>
            </a:r>
            <a:r>
              <a:rPr lang="zh-TW" altLang="en-US" sz="2200" dirty="0">
                <a:solidFill>
                  <a:schemeClr val="tx1"/>
                </a:solidFill>
                <a:latin typeface="標楷體" panose="03000509000000000000" pitchFamily="65" charset="-120"/>
              </a:rPr>
              <a:t>一</a:t>
            </a:r>
            <a:r>
              <a:rPr lang="zh-TW" altLang="zh-TW" sz="2200" dirty="0">
                <a:solidFill>
                  <a:schemeClr val="tx1"/>
                </a:solidFill>
                <a:latin typeface="標楷體" panose="03000509000000000000" pitchFamily="65" charset="-120"/>
              </a:rPr>
              <a:t>段，</a:t>
            </a:r>
            <a:r>
              <a:rPr lang="zh-TW" altLang="en-US" sz="2200" dirty="0">
                <a:solidFill>
                  <a:schemeClr val="tx1"/>
                </a:solidFill>
                <a:latin typeface="標楷體" panose="03000509000000000000" pitchFamily="65" charset="-120"/>
              </a:rPr>
              <a:t>給予時間準備。</a:t>
            </a:r>
            <a:endParaRPr lang="en-US" altLang="zh-TW" sz="2200" dirty="0">
              <a:solidFill>
                <a:schemeClr val="tx1"/>
              </a:solidFill>
              <a:latin typeface="標楷體" panose="03000509000000000000" pitchFamily="65" charset="-120"/>
            </a:endParaRPr>
          </a:p>
          <a:p>
            <a:pPr lvl="1">
              <a:lnSpc>
                <a:spcPct val="120000"/>
              </a:lnSpc>
              <a:spcBef>
                <a:spcPts val="0"/>
              </a:spcBef>
            </a:pPr>
            <a:r>
              <a:rPr lang="zh-TW" altLang="en-US" sz="2200" dirty="0">
                <a:solidFill>
                  <a:schemeClr val="tx1"/>
                </a:solidFill>
                <a:latin typeface="標楷體" panose="03000509000000000000" pitchFamily="65" charset="-120"/>
              </a:rPr>
              <a:t>先預告稍後會問問題，</a:t>
            </a:r>
            <a:r>
              <a:rPr lang="zh-TW" altLang="zh-TW" sz="2200" dirty="0">
                <a:solidFill>
                  <a:schemeClr val="tx1"/>
                </a:solidFill>
                <a:latin typeface="標楷體" panose="03000509000000000000" pitchFamily="65" charset="-120"/>
              </a:rPr>
              <a:t>請他聽完其他同學的回應後再回答</a:t>
            </a:r>
            <a:r>
              <a:rPr lang="zh-TW" altLang="en-US" sz="2200" dirty="0">
                <a:solidFill>
                  <a:schemeClr val="tx1"/>
                </a:solidFill>
                <a:latin typeface="標楷體" panose="03000509000000000000" pitchFamily="65" charset="-120"/>
              </a:rPr>
              <a:t>。</a:t>
            </a:r>
            <a:endParaRPr lang="zh-TW" altLang="zh-TW" sz="2200" dirty="0">
              <a:solidFill>
                <a:schemeClr val="tx1"/>
              </a:solidFill>
              <a:latin typeface="標楷體" panose="03000509000000000000" pitchFamily="65" charset="-120"/>
            </a:endParaRPr>
          </a:p>
          <a:p>
            <a:pPr lvl="1">
              <a:lnSpc>
                <a:spcPct val="120000"/>
              </a:lnSpc>
              <a:spcBef>
                <a:spcPts val="0"/>
              </a:spcBef>
            </a:pPr>
            <a:r>
              <a:rPr lang="zh-TW" altLang="zh-TW" sz="2200" dirty="0">
                <a:solidFill>
                  <a:schemeClr val="tx1"/>
                </a:solidFill>
                <a:latin typeface="標楷體" panose="03000509000000000000" pitchFamily="65" charset="-120"/>
              </a:rPr>
              <a:t>調整問題的難度，重新布題</a:t>
            </a:r>
            <a:r>
              <a:rPr lang="zh-TW" altLang="en-US" sz="2200" dirty="0">
                <a:solidFill>
                  <a:schemeClr val="tx1"/>
                </a:solidFill>
                <a:latin typeface="標楷體" panose="03000509000000000000" pitchFamily="65" charset="-120"/>
              </a:rPr>
              <a:t>。</a:t>
            </a:r>
            <a:endParaRPr lang="en-US" altLang="zh-TW" sz="2200" dirty="0">
              <a:solidFill>
                <a:schemeClr val="tx1"/>
              </a:solidFill>
              <a:latin typeface="標楷體" panose="03000509000000000000" pitchFamily="65" charset="-120"/>
            </a:endParaRPr>
          </a:p>
          <a:p>
            <a:pPr lvl="1">
              <a:lnSpc>
                <a:spcPct val="120000"/>
              </a:lnSpc>
              <a:spcBef>
                <a:spcPts val="0"/>
              </a:spcBef>
            </a:pPr>
            <a:r>
              <a:rPr lang="zh-TW" altLang="en-US" sz="2200" dirty="0">
                <a:solidFill>
                  <a:schemeClr val="tx1"/>
                </a:solidFill>
                <a:latin typeface="標楷體" panose="03000509000000000000" pitchFamily="65" charset="-120"/>
              </a:rPr>
              <a:t>協助用完整的語句表達，「你的意思是不是</a:t>
            </a:r>
            <a:r>
              <a:rPr lang="en-US" altLang="zh-TW" sz="2200" dirty="0">
                <a:solidFill>
                  <a:schemeClr val="tx1"/>
                </a:solidFill>
                <a:latin typeface="標楷體" panose="03000509000000000000" pitchFamily="65" charset="-120"/>
              </a:rPr>
              <a:t>……</a:t>
            </a:r>
            <a:r>
              <a:rPr lang="zh-TW" altLang="en-US" sz="2200" dirty="0">
                <a:solidFill>
                  <a:schemeClr val="tx1"/>
                </a:solidFill>
                <a:latin typeface="標楷體" panose="03000509000000000000" pitchFamily="65" charset="-120"/>
              </a:rPr>
              <a:t>」</a:t>
            </a:r>
          </a:p>
        </p:txBody>
      </p:sp>
    </p:spTree>
    <p:extLst>
      <p:ext uri="{BB962C8B-B14F-4D97-AF65-F5344CB8AC3E}">
        <p14:creationId xmlns:p14="http://schemas.microsoft.com/office/powerpoint/2010/main" val="329330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1"/>
                </a:solidFill>
              </a:rPr>
              <a:t>更多可以嘗試的調整</a:t>
            </a:r>
          </a:p>
        </p:txBody>
      </p:sp>
      <p:sp>
        <p:nvSpPr>
          <p:cNvPr id="3" name="內容版面配置區 2"/>
          <p:cNvSpPr>
            <a:spLocks noGrp="1"/>
          </p:cNvSpPr>
          <p:nvPr>
            <p:ph idx="1"/>
          </p:nvPr>
        </p:nvSpPr>
        <p:spPr>
          <a:xfrm>
            <a:off x="252000" y="1170000"/>
            <a:ext cx="8640000" cy="5688000"/>
          </a:xfrm>
        </p:spPr>
        <p:txBody>
          <a:bodyPr>
            <a:noAutofit/>
          </a:bodyPr>
          <a:lstStyle/>
          <a:p>
            <a:pPr lvl="0">
              <a:lnSpc>
                <a:spcPct val="120000"/>
              </a:lnSpc>
              <a:spcBef>
                <a:spcPts val="0"/>
              </a:spcBef>
            </a:pPr>
            <a:r>
              <a:rPr lang="zh-TW" altLang="en-US" dirty="0">
                <a:solidFill>
                  <a:schemeClr val="tx1"/>
                </a:solidFill>
                <a:latin typeface="標楷體" panose="03000509000000000000" pitchFamily="65" charset="-120"/>
              </a:rPr>
              <a:t>動來動去坐不住：</a:t>
            </a:r>
            <a:endParaRPr lang="en-US" altLang="zh-TW" dirty="0">
              <a:solidFill>
                <a:schemeClr val="tx1"/>
              </a:solidFill>
              <a:latin typeface="標楷體" panose="03000509000000000000" pitchFamily="65" charset="-120"/>
            </a:endParaRPr>
          </a:p>
          <a:p>
            <a:pPr lvl="1">
              <a:lnSpc>
                <a:spcPct val="120000"/>
              </a:lnSpc>
              <a:spcBef>
                <a:spcPts val="0"/>
              </a:spcBef>
            </a:pPr>
            <a:r>
              <a:rPr lang="zh-TW" altLang="zh-TW" sz="2200" dirty="0">
                <a:solidFill>
                  <a:schemeClr val="tx1"/>
                </a:solidFill>
                <a:latin typeface="標楷體" panose="03000509000000000000" pitchFamily="65" charset="-120"/>
              </a:rPr>
              <a:t>座位</a:t>
            </a:r>
            <a:r>
              <a:rPr lang="zh-TW" altLang="en-US" sz="2200" dirty="0">
                <a:solidFill>
                  <a:schemeClr val="tx1"/>
                </a:solidFill>
                <a:latin typeface="標楷體" panose="03000509000000000000" pitchFamily="65" charset="-120"/>
              </a:rPr>
              <a:t>安排</a:t>
            </a:r>
            <a:r>
              <a:rPr lang="zh-TW" altLang="zh-TW" sz="2200" dirty="0">
                <a:solidFill>
                  <a:schemeClr val="tx1"/>
                </a:solidFill>
                <a:latin typeface="標楷體" panose="03000509000000000000" pitchFamily="65" charset="-120"/>
              </a:rPr>
              <a:t>靠近講台</a:t>
            </a:r>
            <a:r>
              <a:rPr lang="zh-TW" altLang="en-US" sz="2200" dirty="0">
                <a:solidFill>
                  <a:schemeClr val="tx1"/>
                </a:solidFill>
                <a:latin typeface="標楷體" panose="03000509000000000000" pitchFamily="65" charset="-120"/>
              </a:rPr>
              <a:t>。</a:t>
            </a:r>
            <a:endParaRPr lang="en-US" altLang="zh-TW" sz="2200" dirty="0">
              <a:solidFill>
                <a:schemeClr val="tx1"/>
              </a:solidFill>
              <a:latin typeface="標楷體" panose="03000509000000000000" pitchFamily="65" charset="-120"/>
            </a:endParaRPr>
          </a:p>
          <a:p>
            <a:pPr lvl="1">
              <a:lnSpc>
                <a:spcPct val="120000"/>
              </a:lnSpc>
              <a:spcBef>
                <a:spcPts val="0"/>
              </a:spcBef>
            </a:pPr>
            <a:r>
              <a:rPr lang="zh-TW" altLang="en-US" sz="2200" dirty="0">
                <a:solidFill>
                  <a:schemeClr val="tx1"/>
                </a:solidFill>
                <a:latin typeface="標楷體" panose="03000509000000000000" pitchFamily="65" charset="-120"/>
              </a:rPr>
              <a:t>給予可以適當活動的</a:t>
            </a:r>
            <a:r>
              <a:rPr lang="zh-TW" altLang="zh-TW" sz="2200" dirty="0">
                <a:solidFill>
                  <a:schemeClr val="tx1"/>
                </a:solidFill>
                <a:latin typeface="標楷體" panose="03000509000000000000" pitchFamily="65" charset="-120"/>
              </a:rPr>
              <a:t>任務，</a:t>
            </a:r>
            <a:r>
              <a:rPr lang="zh-TW" altLang="en-US" sz="2200" dirty="0">
                <a:solidFill>
                  <a:schemeClr val="tx1"/>
                </a:solidFill>
                <a:latin typeface="標楷體" panose="03000509000000000000" pitchFamily="65" charset="-120"/>
              </a:rPr>
              <a:t>如：</a:t>
            </a:r>
            <a:r>
              <a:rPr lang="zh-TW" altLang="zh-TW" sz="2200" dirty="0">
                <a:solidFill>
                  <a:schemeClr val="tx1"/>
                </a:solidFill>
                <a:latin typeface="標楷體" panose="03000509000000000000" pitchFamily="65" charset="-120"/>
              </a:rPr>
              <a:t>上台加分</a:t>
            </a:r>
            <a:r>
              <a:rPr lang="zh-TW" altLang="en-US" sz="2200" dirty="0">
                <a:solidFill>
                  <a:schemeClr val="tx1"/>
                </a:solidFill>
                <a:latin typeface="標楷體" panose="03000509000000000000" pitchFamily="65" charset="-120"/>
              </a:rPr>
              <a:t>、貼教具。</a:t>
            </a:r>
            <a:endParaRPr lang="en-US" altLang="zh-TW" sz="2200" dirty="0">
              <a:solidFill>
                <a:schemeClr val="tx1"/>
              </a:solidFill>
              <a:latin typeface="標楷體" panose="03000509000000000000" pitchFamily="65" charset="-120"/>
            </a:endParaRPr>
          </a:p>
          <a:p>
            <a:pPr lvl="1">
              <a:lnSpc>
                <a:spcPct val="120000"/>
              </a:lnSpc>
              <a:spcBef>
                <a:spcPts val="0"/>
              </a:spcBef>
            </a:pPr>
            <a:r>
              <a:rPr lang="zh-TW" altLang="en-US" sz="2200" dirty="0">
                <a:solidFill>
                  <a:schemeClr val="tx1"/>
                </a:solidFill>
                <a:latin typeface="標楷體" panose="03000509000000000000" pitchFamily="65" charset="-120"/>
              </a:rPr>
              <a:t>使用單槍或電子白板教學時，協助老師畫重點。</a:t>
            </a:r>
            <a:endParaRPr lang="zh-TW" altLang="zh-TW" sz="2200" dirty="0">
              <a:solidFill>
                <a:schemeClr val="tx1"/>
              </a:solidFill>
              <a:latin typeface="標楷體" panose="03000509000000000000" pitchFamily="65" charset="-120"/>
            </a:endParaRPr>
          </a:p>
          <a:p>
            <a:pPr lvl="1">
              <a:lnSpc>
                <a:spcPct val="120000"/>
              </a:lnSpc>
              <a:spcBef>
                <a:spcPts val="0"/>
              </a:spcBef>
            </a:pPr>
            <a:r>
              <a:rPr lang="zh-TW" altLang="en-US" sz="2200" dirty="0">
                <a:solidFill>
                  <a:schemeClr val="tx1"/>
                </a:solidFill>
                <a:latin typeface="標楷體" panose="03000509000000000000" pitchFamily="65" charset="-120"/>
              </a:rPr>
              <a:t>預告會請他回答或重述，讓他更專心。</a:t>
            </a:r>
            <a:endParaRPr lang="en-US" altLang="zh-TW" sz="2200" dirty="0">
              <a:solidFill>
                <a:schemeClr val="tx1"/>
              </a:solidFill>
              <a:latin typeface="標楷體" panose="03000509000000000000" pitchFamily="65" charset="-120"/>
            </a:endParaRPr>
          </a:p>
          <a:p>
            <a:pPr lvl="1">
              <a:lnSpc>
                <a:spcPct val="120000"/>
              </a:lnSpc>
              <a:spcBef>
                <a:spcPts val="0"/>
              </a:spcBef>
            </a:pPr>
            <a:r>
              <a:rPr lang="zh-TW" altLang="en-US" sz="2200" dirty="0">
                <a:solidFill>
                  <a:schemeClr val="tx1"/>
                </a:solidFill>
                <a:latin typeface="標楷體" panose="03000509000000000000" pitchFamily="65" charset="-120"/>
              </a:rPr>
              <a:t>請他重述學習重點，也藉此評量訊息吸收情形。</a:t>
            </a:r>
            <a:endParaRPr lang="en-US" altLang="zh-TW" sz="2200" dirty="0">
              <a:solidFill>
                <a:schemeClr val="tx1"/>
              </a:solidFill>
              <a:latin typeface="標楷體" panose="03000509000000000000" pitchFamily="65" charset="-120"/>
            </a:endParaRPr>
          </a:p>
          <a:p>
            <a:pPr>
              <a:lnSpc>
                <a:spcPct val="120000"/>
              </a:lnSpc>
              <a:spcBef>
                <a:spcPts val="0"/>
              </a:spcBef>
            </a:pPr>
            <a:r>
              <a:rPr lang="zh-TW" altLang="en-US" dirty="0">
                <a:solidFill>
                  <a:schemeClr val="tx1"/>
                </a:solidFill>
                <a:latin typeface="標楷體" panose="03000509000000000000" pitchFamily="65" charset="-120"/>
              </a:rPr>
              <a:t>書寫題型空白多：</a:t>
            </a:r>
            <a:endParaRPr lang="en-US" altLang="zh-TW" dirty="0">
              <a:solidFill>
                <a:schemeClr val="tx1"/>
              </a:solidFill>
              <a:latin typeface="標楷體" panose="03000509000000000000" pitchFamily="65" charset="-120"/>
            </a:endParaRPr>
          </a:p>
          <a:p>
            <a:pPr lvl="1">
              <a:lnSpc>
                <a:spcPct val="120000"/>
              </a:lnSpc>
              <a:spcBef>
                <a:spcPts val="0"/>
              </a:spcBef>
            </a:pPr>
            <a:r>
              <a:rPr lang="zh-TW" altLang="en-US" sz="2200" dirty="0">
                <a:solidFill>
                  <a:schemeClr val="tx1"/>
                </a:solidFill>
                <a:latin typeface="標楷體" panose="03000509000000000000" pitchFamily="65" charset="-120"/>
              </a:rPr>
              <a:t>英語拼寫困難的學生，考單字可以採用漸進式，先能聽辨寫出字首和字尾，或以口說替代聽寫。</a:t>
            </a:r>
            <a:endParaRPr lang="en-US" altLang="zh-TW" sz="2200" dirty="0">
              <a:solidFill>
                <a:schemeClr val="tx1"/>
              </a:solidFill>
              <a:latin typeface="標楷體" panose="03000509000000000000" pitchFamily="65" charset="-120"/>
            </a:endParaRPr>
          </a:p>
          <a:p>
            <a:pPr lvl="1">
              <a:lnSpc>
                <a:spcPct val="120000"/>
              </a:lnSpc>
              <a:spcBef>
                <a:spcPts val="0"/>
              </a:spcBef>
            </a:pPr>
            <a:r>
              <a:rPr lang="zh-TW" altLang="en-US" sz="2200" dirty="0">
                <a:solidFill>
                  <a:schemeClr val="tx1"/>
                </a:solidFill>
                <a:latin typeface="標楷體" panose="03000509000000000000" pitchFamily="65" charset="-120"/>
              </a:rPr>
              <a:t>調整作答方式：指認、選擇、口說、畫圖。</a:t>
            </a:r>
            <a:endParaRPr lang="en-US" altLang="zh-TW" sz="2200" dirty="0">
              <a:solidFill>
                <a:schemeClr val="tx1"/>
              </a:solidFill>
              <a:latin typeface="標楷體" panose="03000509000000000000" pitchFamily="65" charset="-120"/>
            </a:endParaRPr>
          </a:p>
          <a:p>
            <a:pPr marL="0" indent="0">
              <a:buNone/>
            </a:pPr>
            <a:endParaRPr lang="en-US" altLang="zh-TW" b="0" dirty="0">
              <a:solidFill>
                <a:schemeClr val="tx1"/>
              </a:solidFill>
            </a:endParaRPr>
          </a:p>
          <a:p>
            <a:endParaRPr lang="en-US" altLang="zh-TW" b="0" dirty="0">
              <a:solidFill>
                <a:schemeClr val="tx1"/>
              </a:solidFill>
            </a:endParaRPr>
          </a:p>
          <a:p>
            <a:pPr lvl="1"/>
            <a:endParaRPr lang="zh-TW" altLang="zh-TW" dirty="0">
              <a:solidFill>
                <a:schemeClr val="tx1"/>
              </a:solidFill>
            </a:endParaRPr>
          </a:p>
          <a:p>
            <a:endParaRPr lang="zh-TW" altLang="zh-TW" b="0" dirty="0">
              <a:solidFill>
                <a:schemeClr val="tx1"/>
              </a:solidFill>
            </a:endParaRPr>
          </a:p>
          <a:p>
            <a:endParaRPr lang="zh-TW" altLang="en-US" b="0" dirty="0">
              <a:solidFill>
                <a:schemeClr val="tx1"/>
              </a:solidFill>
            </a:endParaRPr>
          </a:p>
        </p:txBody>
      </p:sp>
      <p:sp>
        <p:nvSpPr>
          <p:cNvPr id="4" name="投影片編號版面配置區 3"/>
          <p:cNvSpPr>
            <a:spLocks noGrp="1"/>
          </p:cNvSpPr>
          <p:nvPr>
            <p:ph type="sldNum" sz="quarter" idx="12"/>
          </p:nvPr>
        </p:nvSpPr>
        <p:spPr/>
        <p:txBody>
          <a:bodyPr/>
          <a:lstStyle/>
          <a:p>
            <a:fld id="{F0063435-CC91-4C20-8964-98B258FF3C6D}" type="slidenum">
              <a:rPr lang="zh-TW" altLang="en-US" smtClean="0"/>
              <a:pPr/>
              <a:t>28</a:t>
            </a:fld>
            <a:endParaRPr lang="zh-TW" altLang="en-US"/>
          </a:p>
        </p:txBody>
      </p:sp>
    </p:spTree>
    <p:extLst>
      <p:ext uri="{BB962C8B-B14F-4D97-AF65-F5344CB8AC3E}">
        <p14:creationId xmlns:p14="http://schemas.microsoft.com/office/powerpoint/2010/main" val="207777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2132856"/>
            <a:ext cx="8062664" cy="1470025"/>
          </a:xfrm>
        </p:spPr>
        <p:txBody>
          <a:bodyPr/>
          <a:lstStyle/>
          <a:p>
            <a:r>
              <a:rPr lang="zh-TW" altLang="en-US" dirty="0" smtClean="0">
                <a:solidFill>
                  <a:schemeClr val="tx1"/>
                </a:solidFill>
              </a:rPr>
              <a:t>特殊需求學生課程調整</a:t>
            </a:r>
            <a:r>
              <a:rPr lang="en-US" altLang="zh-TW" dirty="0" smtClean="0">
                <a:solidFill>
                  <a:schemeClr val="tx1"/>
                </a:solidFill>
              </a:rPr>
              <a:t>-</a:t>
            </a:r>
            <a:br>
              <a:rPr lang="en-US" altLang="zh-TW" dirty="0" smtClean="0">
                <a:solidFill>
                  <a:schemeClr val="tx1"/>
                </a:solidFill>
              </a:rPr>
            </a:br>
            <a:r>
              <a:rPr lang="zh-TW" altLang="en-US" dirty="0" smtClean="0">
                <a:solidFill>
                  <a:schemeClr val="tx1"/>
                </a:solidFill>
              </a:rPr>
              <a:t>幫助孩子在</a:t>
            </a:r>
            <a:r>
              <a:rPr lang="zh-TW" altLang="en-US" dirty="0">
                <a:solidFill>
                  <a:schemeClr val="tx1"/>
                </a:solidFill>
              </a:rPr>
              <a:t>普通班學得更好</a:t>
            </a:r>
          </a:p>
        </p:txBody>
      </p:sp>
      <p:sp>
        <p:nvSpPr>
          <p:cNvPr id="3" name="副標題 2"/>
          <p:cNvSpPr>
            <a:spLocks noGrp="1"/>
          </p:cNvSpPr>
          <p:nvPr>
            <p:ph type="subTitle" idx="1"/>
          </p:nvPr>
        </p:nvSpPr>
        <p:spPr/>
        <p:txBody>
          <a:bodyPr>
            <a:normAutofit/>
          </a:bodyPr>
          <a:lstStyle/>
          <a:p>
            <a:r>
              <a:rPr lang="en-US" altLang="zh-TW" sz="9600" dirty="0">
                <a:solidFill>
                  <a:schemeClr val="tx1"/>
                </a:solidFill>
              </a:rPr>
              <a:t>Q&amp;A</a:t>
            </a:r>
            <a:endParaRPr lang="zh-TW" altLang="en-US" sz="9600" dirty="0">
              <a:solidFill>
                <a:schemeClr val="tx1"/>
              </a:solidFill>
            </a:endParaRPr>
          </a:p>
        </p:txBody>
      </p:sp>
    </p:spTree>
    <p:extLst>
      <p:ext uri="{BB962C8B-B14F-4D97-AF65-F5344CB8AC3E}">
        <p14:creationId xmlns:p14="http://schemas.microsoft.com/office/powerpoint/2010/main" val="156648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342000" y="729000"/>
            <a:ext cx="8460000" cy="5400000"/>
          </a:xfrm>
          <a:prstGeom prst="roundRect">
            <a:avLst>
              <a:gd name="adj" fmla="val 374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4000" dirty="0">
                <a:solidFill>
                  <a:schemeClr val="bg1"/>
                </a:solidFill>
                <a:latin typeface="標楷體" panose="03000509000000000000" pitchFamily="65" charset="-120"/>
                <a:ea typeface="標楷體" panose="03000509000000000000" pitchFamily="65" charset="-120"/>
              </a:rPr>
              <a:t>今天要宣導的內容，許多是您已經都在做的。我們非常肯定老師們的用心和努力，同時也想試著提供更多可行的方法，您可以根據需求參考使用。</a:t>
            </a:r>
            <a:endParaRPr lang="en-US" altLang="zh-TW" sz="40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983001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71D4501-8247-4B13-AB5E-B9C1FF5E74DD}"/>
              </a:ext>
            </a:extLst>
          </p:cNvPr>
          <p:cNvSpPr>
            <a:spLocks noGrp="1"/>
          </p:cNvSpPr>
          <p:nvPr>
            <p:ph idx="1"/>
          </p:nvPr>
        </p:nvSpPr>
        <p:spPr>
          <a:xfrm>
            <a:off x="257288" y="1300983"/>
            <a:ext cx="8579296" cy="5348484"/>
          </a:xfrm>
        </p:spPr>
        <p:txBody>
          <a:bodyPr>
            <a:normAutofit/>
          </a:bodyPr>
          <a:lstStyle/>
          <a:p>
            <a:r>
              <a:rPr lang="zh-TW" altLang="en-US" sz="3000" b="0" dirty="0" smtClean="0">
                <a:solidFill>
                  <a:schemeClr val="tx1"/>
                </a:solidFill>
              </a:rPr>
              <a:t>我們先</a:t>
            </a:r>
            <a:r>
              <a:rPr lang="zh-TW" altLang="en-US" sz="3000" b="0" dirty="0">
                <a:solidFill>
                  <a:schemeClr val="tx1"/>
                </a:solidFill>
              </a:rPr>
              <a:t>從容易做的開始調整，例如：</a:t>
            </a:r>
            <a:endParaRPr lang="en-US" altLang="zh-TW" sz="3000" b="0" dirty="0">
              <a:solidFill>
                <a:schemeClr val="tx1"/>
              </a:solidFill>
            </a:endParaRPr>
          </a:p>
          <a:p>
            <a:pPr>
              <a:buNone/>
            </a:pPr>
            <a:r>
              <a:rPr lang="zh-TW" altLang="en-US" sz="3000" b="0" dirty="0">
                <a:solidFill>
                  <a:schemeClr val="tx1"/>
                </a:solidFill>
              </a:rPr>
              <a:t>    </a:t>
            </a:r>
            <a:r>
              <a:rPr lang="en-US" altLang="zh-TW" sz="3000" b="0" dirty="0">
                <a:solidFill>
                  <a:schemeClr val="tx1"/>
                </a:solidFill>
              </a:rPr>
              <a:t>1.</a:t>
            </a:r>
            <a:r>
              <a:rPr lang="zh-TW" altLang="en-US" sz="3000" b="0" dirty="0">
                <a:solidFill>
                  <a:schemeClr val="tx1"/>
                </a:solidFill>
              </a:rPr>
              <a:t>當他有好表現和進步時，多多稱讚</a:t>
            </a:r>
            <a:r>
              <a:rPr lang="zh-TW" altLang="en-US" sz="3000" b="0" dirty="0" smtClean="0">
                <a:solidFill>
                  <a:schemeClr val="tx1"/>
                </a:solidFill>
              </a:rPr>
              <a:t>他。</a:t>
            </a:r>
            <a:endParaRPr lang="en-US" altLang="zh-TW" sz="3000" b="0" dirty="0">
              <a:solidFill>
                <a:schemeClr val="tx1"/>
              </a:solidFill>
            </a:endParaRPr>
          </a:p>
          <a:p>
            <a:pPr>
              <a:buNone/>
            </a:pPr>
            <a:r>
              <a:rPr lang="zh-TW" altLang="en-US" sz="3000" b="0" dirty="0">
                <a:solidFill>
                  <a:schemeClr val="tx1"/>
                </a:solidFill>
              </a:rPr>
              <a:t>    </a:t>
            </a:r>
            <a:r>
              <a:rPr lang="en-US" altLang="zh-TW" sz="3000" b="0" dirty="0">
                <a:solidFill>
                  <a:schemeClr val="tx1"/>
                </a:solidFill>
              </a:rPr>
              <a:t>2.</a:t>
            </a:r>
            <a:r>
              <a:rPr lang="zh-TW" altLang="en-US" sz="3000" b="0" dirty="0">
                <a:solidFill>
                  <a:schemeClr val="tx1"/>
                </a:solidFill>
              </a:rPr>
              <a:t>安排同學協助他，幫他找</a:t>
            </a:r>
            <a:r>
              <a:rPr lang="zh-TW" altLang="en-US" sz="3000" b="0" dirty="0" smtClean="0">
                <a:solidFill>
                  <a:schemeClr val="tx1"/>
                </a:solidFill>
              </a:rPr>
              <a:t>朋友。</a:t>
            </a:r>
            <a:endParaRPr lang="en-US" altLang="zh-TW" sz="3000" b="0" dirty="0">
              <a:solidFill>
                <a:schemeClr val="tx1"/>
              </a:solidFill>
            </a:endParaRPr>
          </a:p>
          <a:p>
            <a:pPr>
              <a:buNone/>
            </a:pPr>
            <a:r>
              <a:rPr lang="zh-TW" altLang="en-US" sz="3000" b="0" dirty="0">
                <a:solidFill>
                  <a:schemeClr val="tx1"/>
                </a:solidFill>
              </a:rPr>
              <a:t>    </a:t>
            </a:r>
            <a:r>
              <a:rPr lang="en-US" altLang="zh-TW" sz="3000" b="0" dirty="0">
                <a:solidFill>
                  <a:schemeClr val="tx1"/>
                </a:solidFill>
              </a:rPr>
              <a:t>3.</a:t>
            </a:r>
            <a:r>
              <a:rPr lang="zh-TW" altLang="en-US" sz="3000" b="0" dirty="0">
                <a:solidFill>
                  <a:schemeClr val="tx1"/>
                </a:solidFill>
              </a:rPr>
              <a:t>給</a:t>
            </a:r>
            <a:r>
              <a:rPr lang="zh-TW" altLang="en-US" sz="3000" b="0" dirty="0" smtClean="0">
                <a:solidFill>
                  <a:schemeClr val="tx1"/>
                </a:solidFill>
              </a:rPr>
              <a:t>他能力可及的</a:t>
            </a:r>
            <a:r>
              <a:rPr lang="zh-TW" altLang="en-US" sz="3000" b="0" dirty="0">
                <a:solidFill>
                  <a:schemeClr val="tx1"/>
                </a:solidFill>
              </a:rPr>
              <a:t>任務，收發作業考卷聯絡</a:t>
            </a:r>
            <a:r>
              <a:rPr lang="zh-TW" altLang="en-US" sz="3000" b="0" dirty="0" smtClean="0">
                <a:solidFill>
                  <a:schemeClr val="tx1"/>
                </a:solidFill>
              </a:rPr>
              <a:t>簿。</a:t>
            </a:r>
            <a:endParaRPr lang="en-US" altLang="zh-TW" sz="3000" b="0" dirty="0">
              <a:solidFill>
                <a:schemeClr val="tx1"/>
              </a:solidFill>
            </a:endParaRPr>
          </a:p>
          <a:p>
            <a:pPr>
              <a:buNone/>
            </a:pPr>
            <a:r>
              <a:rPr lang="zh-TW" altLang="en-US" sz="3000" b="0" dirty="0">
                <a:solidFill>
                  <a:schemeClr val="tx1"/>
                </a:solidFill>
              </a:rPr>
              <a:t>    </a:t>
            </a:r>
            <a:r>
              <a:rPr lang="en-US" altLang="zh-TW" sz="3000" b="0" dirty="0">
                <a:solidFill>
                  <a:schemeClr val="tx1"/>
                </a:solidFill>
              </a:rPr>
              <a:t>4.</a:t>
            </a:r>
            <a:r>
              <a:rPr lang="zh-TW" altLang="en-US" sz="3000" b="0" dirty="0">
                <a:solidFill>
                  <a:schemeClr val="tx1"/>
                </a:solidFill>
              </a:rPr>
              <a:t>調整座位，方便指導又增進</a:t>
            </a:r>
            <a:r>
              <a:rPr lang="zh-TW" altLang="en-US" sz="3000" b="0" dirty="0" smtClean="0">
                <a:solidFill>
                  <a:schemeClr val="tx1"/>
                </a:solidFill>
              </a:rPr>
              <a:t>專注。</a:t>
            </a:r>
            <a:endParaRPr lang="en-US" altLang="zh-TW" sz="3000" dirty="0">
              <a:solidFill>
                <a:schemeClr val="tx1"/>
              </a:solidFill>
            </a:endParaRPr>
          </a:p>
          <a:p>
            <a:pPr marL="717550" indent="-312738">
              <a:buNone/>
              <a:tabLst>
                <a:tab pos="176213" algn="l"/>
              </a:tabLst>
            </a:pPr>
            <a:r>
              <a:rPr lang="en-US" altLang="zh-TW" sz="3000" b="0" dirty="0" smtClean="0">
                <a:solidFill>
                  <a:schemeClr val="tx1"/>
                </a:solidFill>
                <a:sym typeface="Wingdings"/>
              </a:rPr>
              <a:t>5.</a:t>
            </a:r>
            <a:r>
              <a:rPr lang="zh-TW" altLang="en-US" sz="3000" b="0" dirty="0" smtClean="0">
                <a:solidFill>
                  <a:schemeClr val="tx1"/>
                </a:solidFill>
                <a:sym typeface="Wingdings"/>
              </a:rPr>
              <a:t>這些</a:t>
            </a:r>
            <a:r>
              <a:rPr lang="zh-TW" altLang="en-US" sz="3000" b="0" dirty="0">
                <a:solidFill>
                  <a:schemeClr val="tx1"/>
                </a:solidFill>
                <a:sym typeface="Wingdings"/>
              </a:rPr>
              <a:t>調整方法對一般生也適用</a:t>
            </a:r>
            <a:r>
              <a:rPr lang="zh-TW" altLang="en-US" sz="3000" b="0" dirty="0" smtClean="0">
                <a:solidFill>
                  <a:schemeClr val="tx1"/>
                </a:solidFill>
                <a:sym typeface="Wingdings"/>
              </a:rPr>
              <a:t>，班級</a:t>
            </a:r>
            <a:r>
              <a:rPr lang="zh-TW" altLang="en-US" sz="3000" b="0" dirty="0">
                <a:solidFill>
                  <a:schemeClr val="tx1"/>
                </a:solidFill>
                <a:sym typeface="Wingdings"/>
              </a:rPr>
              <a:t>穩定</a:t>
            </a:r>
            <a:r>
              <a:rPr lang="zh-TW" altLang="en-US" sz="3000" b="0" dirty="0" smtClean="0">
                <a:solidFill>
                  <a:schemeClr val="tx1"/>
                </a:solidFill>
                <a:sym typeface="Wingdings"/>
              </a:rPr>
              <a:t>，整體</a:t>
            </a:r>
            <a:r>
              <a:rPr lang="zh-TW" altLang="en-US" sz="3000" b="0" dirty="0" smtClean="0">
                <a:solidFill>
                  <a:schemeClr val="tx1"/>
                </a:solidFill>
              </a:rPr>
              <a:t>學習</a:t>
            </a:r>
            <a:r>
              <a:rPr lang="zh-TW" altLang="en-US" sz="3000" b="0" dirty="0">
                <a:solidFill>
                  <a:schemeClr val="tx1"/>
                </a:solidFill>
              </a:rPr>
              <a:t>成效會更</a:t>
            </a:r>
            <a:r>
              <a:rPr lang="zh-TW" altLang="en-US" sz="3000" b="0" dirty="0" smtClean="0">
                <a:solidFill>
                  <a:schemeClr val="tx1"/>
                </a:solidFill>
              </a:rPr>
              <a:t>好。</a:t>
            </a:r>
            <a:endParaRPr lang="en-US" altLang="zh-TW" sz="3000" b="0" dirty="0">
              <a:solidFill>
                <a:schemeClr val="tx1"/>
              </a:solidFill>
            </a:endParaRPr>
          </a:p>
          <a:p>
            <a:endParaRPr lang="zh-TW" altLang="en-US" sz="3000" dirty="0"/>
          </a:p>
        </p:txBody>
      </p:sp>
      <p:sp>
        <p:nvSpPr>
          <p:cNvPr id="4" name="投影片編號版面配置區 3">
            <a:extLst>
              <a:ext uri="{FF2B5EF4-FFF2-40B4-BE49-F238E27FC236}">
                <a16:creationId xmlns:a16="http://schemas.microsoft.com/office/drawing/2014/main" id="{27324480-31DF-40B4-A9F9-DAC58441ED4F}"/>
              </a:ext>
            </a:extLst>
          </p:cNvPr>
          <p:cNvSpPr>
            <a:spLocks noGrp="1"/>
          </p:cNvSpPr>
          <p:nvPr>
            <p:ph type="sldNum" sz="quarter" idx="12"/>
          </p:nvPr>
        </p:nvSpPr>
        <p:spPr/>
        <p:txBody>
          <a:bodyPr/>
          <a:lstStyle/>
          <a:p>
            <a:fld id="{F0063435-CC91-4C20-8964-98B258FF3C6D}" type="slidenum">
              <a:rPr lang="zh-TW" altLang="en-US" smtClean="0"/>
              <a:pPr/>
              <a:t>30</a:t>
            </a:fld>
            <a:endParaRPr lang="zh-TW" altLang="en-US"/>
          </a:p>
        </p:txBody>
      </p:sp>
      <p:sp>
        <p:nvSpPr>
          <p:cNvPr id="5" name="標題 1"/>
          <p:cNvSpPr>
            <a:spLocks noGrp="1"/>
          </p:cNvSpPr>
          <p:nvPr>
            <p:ph type="title"/>
          </p:nvPr>
        </p:nvSpPr>
        <p:spPr>
          <a:xfrm>
            <a:off x="395536" y="291518"/>
            <a:ext cx="8363272" cy="653975"/>
          </a:xfrm>
        </p:spPr>
        <p:txBody>
          <a:bodyPr>
            <a:normAutofit/>
          </a:bodyPr>
          <a:lstStyle/>
          <a:p>
            <a:r>
              <a:rPr lang="en-US" altLang="zh-TW" sz="3200" dirty="0" smtClean="0">
                <a:solidFill>
                  <a:srgbClr val="FF0000"/>
                </a:solidFill>
              </a:rPr>
              <a:t>Q1</a:t>
            </a:r>
            <a:r>
              <a:rPr lang="zh-TW" altLang="en-US" sz="3200" dirty="0" smtClean="0">
                <a:solidFill>
                  <a:srgbClr val="FF0000"/>
                </a:solidFill>
              </a:rPr>
              <a:t>：擔心沒有時間對特生進行額外的課程調整</a:t>
            </a:r>
            <a:r>
              <a:rPr lang="en-US" altLang="zh-TW" sz="3200" dirty="0" smtClean="0">
                <a:solidFill>
                  <a:srgbClr val="FF0000"/>
                </a:solidFill>
              </a:rPr>
              <a:t>?</a:t>
            </a:r>
            <a:endParaRPr lang="zh-TW" altLang="en-US" sz="3200" dirty="0">
              <a:solidFill>
                <a:srgbClr val="FF0000"/>
              </a:solidFill>
            </a:endParaRPr>
          </a:p>
        </p:txBody>
      </p:sp>
    </p:spTree>
    <p:extLst>
      <p:ext uri="{BB962C8B-B14F-4D97-AF65-F5344CB8AC3E}">
        <p14:creationId xmlns:p14="http://schemas.microsoft.com/office/powerpoint/2010/main" val="18047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8C6BEB0-9134-47A0-85A7-F98F865D4A51}"/>
              </a:ext>
            </a:extLst>
          </p:cNvPr>
          <p:cNvSpPr>
            <a:spLocks noGrp="1"/>
          </p:cNvSpPr>
          <p:nvPr>
            <p:ph idx="1"/>
          </p:nvPr>
        </p:nvSpPr>
        <p:spPr>
          <a:xfrm>
            <a:off x="510712" y="1202917"/>
            <a:ext cx="8141189" cy="5348484"/>
          </a:xfrm>
        </p:spPr>
        <p:txBody>
          <a:bodyPr>
            <a:normAutofit/>
          </a:bodyPr>
          <a:lstStyle/>
          <a:p>
            <a:pPr>
              <a:spcAft>
                <a:spcPts val="600"/>
              </a:spcAft>
            </a:pPr>
            <a:r>
              <a:rPr lang="zh-TW" altLang="en-US" sz="3000" b="0" dirty="0" smtClean="0">
                <a:solidFill>
                  <a:schemeClr val="tx1"/>
                </a:solidFill>
              </a:rPr>
              <a:t>可以</a:t>
            </a:r>
            <a:r>
              <a:rPr lang="zh-TW" altLang="en-US" sz="3000" b="0" dirty="0">
                <a:solidFill>
                  <a:schemeClr val="tx1"/>
                </a:solidFill>
              </a:rPr>
              <a:t>告訴他們：「我能瞭解你的感受，我</a:t>
            </a:r>
            <a:r>
              <a:rPr lang="zh-TW" altLang="en-US" sz="3000" b="0" u="sng" dirty="0">
                <a:solidFill>
                  <a:srgbClr val="FF0000"/>
                </a:solidFill>
              </a:rPr>
              <a:t>（減少○○的作業量）</a:t>
            </a:r>
            <a:r>
              <a:rPr lang="zh-TW" altLang="en-US" sz="3000" b="0" dirty="0">
                <a:solidFill>
                  <a:schemeClr val="tx1"/>
                </a:solidFill>
              </a:rPr>
              <a:t>是因為他</a:t>
            </a:r>
            <a:r>
              <a:rPr lang="zh-TW" altLang="en-US" sz="3000" b="0" u="sng" dirty="0">
                <a:solidFill>
                  <a:srgbClr val="FF0000"/>
                </a:solidFill>
              </a:rPr>
              <a:t>（寫字）</a:t>
            </a:r>
            <a:r>
              <a:rPr lang="zh-TW" altLang="en-US" sz="3000" b="0" dirty="0">
                <a:solidFill>
                  <a:schemeClr val="tx1"/>
                </a:solidFill>
              </a:rPr>
              <a:t>有困難，我也希望他像你一樣，</a:t>
            </a:r>
            <a:r>
              <a:rPr lang="zh-TW" altLang="en-US" sz="3000" b="0" u="sng" dirty="0">
                <a:solidFill>
                  <a:srgbClr val="FF0000"/>
                </a:solidFill>
              </a:rPr>
              <a:t>（把字寫得又快又漂亮）</a:t>
            </a:r>
            <a:r>
              <a:rPr lang="zh-TW" altLang="en-US" sz="3000" b="0" dirty="0">
                <a:solidFill>
                  <a:schemeClr val="tx1"/>
                </a:solidFill>
              </a:rPr>
              <a:t>。希望你可以和我一起協助他，相信透過我們的幫忙，他會越來越進步的。</a:t>
            </a:r>
            <a:r>
              <a:rPr lang="zh-TW" altLang="en-US" sz="3000" b="0" dirty="0" smtClean="0">
                <a:solidFill>
                  <a:schemeClr val="tx1"/>
                </a:solidFill>
              </a:rPr>
              <a:t>」</a:t>
            </a:r>
            <a:endParaRPr lang="en-US" altLang="zh-TW" sz="3000" b="0" dirty="0" smtClean="0">
              <a:solidFill>
                <a:schemeClr val="tx1"/>
              </a:solidFill>
            </a:endParaRPr>
          </a:p>
          <a:p>
            <a:pPr>
              <a:spcAft>
                <a:spcPts val="600"/>
              </a:spcAft>
            </a:pPr>
            <a:r>
              <a:rPr lang="zh-TW" altLang="en-US" sz="3000" b="0" dirty="0" smtClean="0">
                <a:solidFill>
                  <a:schemeClr val="tx1"/>
                </a:solidFill>
              </a:rPr>
              <a:t>傾聽</a:t>
            </a:r>
            <a:r>
              <a:rPr lang="zh-TW" altLang="en-US" sz="3000" b="0" dirty="0">
                <a:solidFill>
                  <a:schemeClr val="tx1"/>
                </a:solidFill>
                <a:sym typeface="Wingdings"/>
              </a:rPr>
              <a:t></a:t>
            </a:r>
            <a:r>
              <a:rPr lang="zh-TW" altLang="en-US" sz="3000" b="0" dirty="0">
                <a:solidFill>
                  <a:schemeClr val="tx1"/>
                </a:solidFill>
              </a:rPr>
              <a:t>同理</a:t>
            </a:r>
            <a:r>
              <a:rPr lang="zh-TW" altLang="en-US" sz="3000" b="0" dirty="0">
                <a:solidFill>
                  <a:schemeClr val="tx1"/>
                </a:solidFill>
                <a:sym typeface="Wingdings"/>
              </a:rPr>
              <a:t></a:t>
            </a:r>
            <a:r>
              <a:rPr lang="zh-TW" altLang="en-US" sz="3000" b="0" dirty="0">
                <a:solidFill>
                  <a:schemeClr val="tx1"/>
                </a:solidFill>
              </a:rPr>
              <a:t>說明</a:t>
            </a:r>
            <a:r>
              <a:rPr lang="zh-TW" altLang="en-US" sz="3000" b="0" dirty="0">
                <a:solidFill>
                  <a:schemeClr val="tx1"/>
                </a:solidFill>
                <a:sym typeface="Wingdings"/>
              </a:rPr>
              <a:t>表達</a:t>
            </a:r>
            <a:r>
              <a:rPr lang="zh-TW" altLang="en-US" sz="3000" b="0" dirty="0" smtClean="0">
                <a:solidFill>
                  <a:schemeClr val="tx1"/>
                </a:solidFill>
                <a:sym typeface="Wingdings"/>
              </a:rPr>
              <a:t>期望</a:t>
            </a:r>
            <a:endParaRPr lang="en-US" altLang="zh-TW" sz="3000" b="0" dirty="0" smtClean="0">
              <a:solidFill>
                <a:schemeClr val="tx1"/>
              </a:solidFill>
            </a:endParaRPr>
          </a:p>
          <a:p>
            <a:pPr>
              <a:spcAft>
                <a:spcPts val="600"/>
              </a:spcAft>
            </a:pPr>
            <a:endParaRPr lang="en-US" altLang="zh-TW" sz="3000" b="0" dirty="0">
              <a:solidFill>
                <a:schemeClr val="tx1"/>
              </a:solidFill>
            </a:endParaRPr>
          </a:p>
        </p:txBody>
      </p:sp>
      <p:sp>
        <p:nvSpPr>
          <p:cNvPr id="4" name="投影片編號版面配置區 3">
            <a:extLst>
              <a:ext uri="{FF2B5EF4-FFF2-40B4-BE49-F238E27FC236}">
                <a16:creationId xmlns:a16="http://schemas.microsoft.com/office/drawing/2014/main" id="{1D3156EF-7F08-4E5B-960E-77001FD5AB83}"/>
              </a:ext>
            </a:extLst>
          </p:cNvPr>
          <p:cNvSpPr>
            <a:spLocks noGrp="1"/>
          </p:cNvSpPr>
          <p:nvPr>
            <p:ph type="sldNum" sz="quarter" idx="12"/>
          </p:nvPr>
        </p:nvSpPr>
        <p:spPr/>
        <p:txBody>
          <a:bodyPr/>
          <a:lstStyle/>
          <a:p>
            <a:fld id="{F0063435-CC91-4C20-8964-98B258FF3C6D}" type="slidenum">
              <a:rPr lang="zh-TW" altLang="en-US" smtClean="0"/>
              <a:pPr/>
              <a:t>31</a:t>
            </a:fld>
            <a:endParaRPr lang="zh-TW" altLang="en-US"/>
          </a:p>
        </p:txBody>
      </p:sp>
      <p:sp>
        <p:nvSpPr>
          <p:cNvPr id="5" name="標題 1"/>
          <p:cNvSpPr>
            <a:spLocks noGrp="1"/>
          </p:cNvSpPr>
          <p:nvPr>
            <p:ph type="title"/>
          </p:nvPr>
        </p:nvSpPr>
        <p:spPr>
          <a:xfrm>
            <a:off x="395536" y="291518"/>
            <a:ext cx="8363272" cy="653975"/>
          </a:xfrm>
        </p:spPr>
        <p:txBody>
          <a:bodyPr>
            <a:normAutofit/>
          </a:bodyPr>
          <a:lstStyle/>
          <a:p>
            <a:pPr>
              <a:spcAft>
                <a:spcPts val="600"/>
              </a:spcAft>
            </a:pPr>
            <a:r>
              <a:rPr lang="en-US" altLang="zh-TW" sz="3200" dirty="0" smtClean="0">
                <a:solidFill>
                  <a:srgbClr val="FF0000"/>
                </a:solidFill>
              </a:rPr>
              <a:t>Q2</a:t>
            </a:r>
            <a:r>
              <a:rPr lang="zh-TW" altLang="en-US" sz="3200" dirty="0">
                <a:solidFill>
                  <a:srgbClr val="FF0000"/>
                </a:solidFill>
              </a:rPr>
              <a:t>：其他同學覺得不公平怎麼辦？</a:t>
            </a:r>
            <a:endParaRPr lang="en-US" altLang="zh-TW" sz="3200" dirty="0">
              <a:solidFill>
                <a:srgbClr val="FF0000"/>
              </a:solidFill>
            </a:endParaRPr>
          </a:p>
        </p:txBody>
      </p:sp>
    </p:spTree>
    <p:extLst>
      <p:ext uri="{BB962C8B-B14F-4D97-AF65-F5344CB8AC3E}">
        <p14:creationId xmlns:p14="http://schemas.microsoft.com/office/powerpoint/2010/main" val="223854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91518"/>
            <a:ext cx="8363272" cy="653975"/>
          </a:xfrm>
        </p:spPr>
        <p:txBody>
          <a:bodyPr>
            <a:normAutofit fontScale="90000"/>
          </a:bodyPr>
          <a:lstStyle/>
          <a:p>
            <a:r>
              <a:rPr lang="en-US" altLang="zh-TW" dirty="0" smtClean="0">
                <a:solidFill>
                  <a:srgbClr val="FF0000"/>
                </a:solidFill>
              </a:rPr>
              <a:t>Q3</a:t>
            </a:r>
            <a:r>
              <a:rPr lang="zh-TW" altLang="en-US" dirty="0" smtClean="0">
                <a:solidFill>
                  <a:srgbClr val="FF0000"/>
                </a:solidFill>
              </a:rPr>
              <a:t>：課程調整能減少情緒行為問題嗎</a:t>
            </a:r>
            <a:r>
              <a:rPr lang="en-US" altLang="zh-TW" dirty="0" smtClean="0">
                <a:solidFill>
                  <a:srgbClr val="FF0000"/>
                </a:solidFill>
              </a:rPr>
              <a:t>?</a:t>
            </a:r>
            <a:endParaRPr lang="zh-TW" altLang="en-US" dirty="0">
              <a:solidFill>
                <a:srgbClr val="FF0000"/>
              </a:solidFill>
            </a:endParaRPr>
          </a:p>
        </p:txBody>
      </p:sp>
      <p:sp>
        <p:nvSpPr>
          <p:cNvPr id="3" name="內容版面配置區 2"/>
          <p:cNvSpPr>
            <a:spLocks noGrp="1"/>
          </p:cNvSpPr>
          <p:nvPr>
            <p:ph idx="1"/>
          </p:nvPr>
        </p:nvSpPr>
        <p:spPr/>
        <p:txBody>
          <a:bodyPr>
            <a:normAutofit lnSpcReduction="10000"/>
          </a:bodyPr>
          <a:lstStyle/>
          <a:p>
            <a:pPr marL="0" indent="0">
              <a:buNone/>
            </a:pPr>
            <a:r>
              <a:rPr lang="en-US" altLang="zh-TW" b="0" dirty="0" smtClean="0">
                <a:solidFill>
                  <a:schemeClr val="tx1"/>
                </a:solidFill>
              </a:rPr>
              <a:t>A1</a:t>
            </a:r>
            <a:r>
              <a:rPr lang="zh-TW" altLang="en-US" b="0" dirty="0" smtClean="0">
                <a:solidFill>
                  <a:schemeClr val="tx1"/>
                </a:solidFill>
              </a:rPr>
              <a:t>：</a:t>
            </a:r>
            <a:endParaRPr lang="en-US" altLang="zh-TW" b="0" dirty="0" smtClean="0">
              <a:solidFill>
                <a:schemeClr val="tx1"/>
              </a:solidFill>
            </a:endParaRPr>
          </a:p>
          <a:p>
            <a:r>
              <a:rPr lang="zh-TW" altLang="en-US" b="0" dirty="0" smtClean="0">
                <a:solidFill>
                  <a:schemeClr val="tx1"/>
                </a:solidFill>
              </a:rPr>
              <a:t>研究發現，多數情緒行為問題學生相較於同儕，有學業技巧缺陷的問題，學業成就平均落後同儕一個年級甚至更多。</a:t>
            </a:r>
            <a:endParaRPr lang="en-US" altLang="zh-TW" b="0" dirty="0" smtClean="0">
              <a:solidFill>
                <a:schemeClr val="tx1"/>
              </a:solidFill>
            </a:endParaRPr>
          </a:p>
          <a:p>
            <a:pPr>
              <a:spcBef>
                <a:spcPts val="1200"/>
              </a:spcBef>
            </a:pPr>
            <a:r>
              <a:rPr lang="zh-TW" altLang="en-US" b="0" dirty="0" smtClean="0">
                <a:solidFill>
                  <a:schemeClr val="tx1"/>
                </a:solidFill>
              </a:rPr>
              <a:t>低成就與行為問題通常是相伴的，彼此交互影響，學業失敗容易引發更多的情緒行為問題</a:t>
            </a:r>
            <a:r>
              <a:rPr lang="en-US" altLang="zh-TW" sz="2000" b="0" dirty="0" smtClean="0">
                <a:solidFill>
                  <a:schemeClr val="tx1"/>
                </a:solidFill>
              </a:rPr>
              <a:t>(Kauffman, 2010a;</a:t>
            </a:r>
            <a:r>
              <a:rPr lang="da-DK" altLang="zh-TW" sz="2000" b="0" dirty="0" smtClean="0">
                <a:solidFill>
                  <a:schemeClr val="tx1"/>
                </a:solidFill>
              </a:rPr>
              <a:t> Kauffman&amp;Brigham, 2009; Lanc, 2004; Nelson et al., 2014; Walker etal, 2004</a:t>
            </a:r>
            <a:r>
              <a:rPr lang="en-US" altLang="zh-TW" sz="2000" b="0" dirty="0" smtClean="0">
                <a:solidFill>
                  <a:schemeClr val="tx1"/>
                </a:solidFill>
              </a:rPr>
              <a:t>)</a:t>
            </a:r>
            <a:r>
              <a:rPr lang="zh-TW" altLang="en-US" b="0" dirty="0" smtClean="0">
                <a:solidFill>
                  <a:schemeClr val="tx1"/>
                </a:solidFill>
              </a:rPr>
              <a:t>。</a:t>
            </a:r>
            <a:endParaRPr lang="en-US" altLang="zh-TW" b="0" dirty="0" smtClean="0">
              <a:solidFill>
                <a:schemeClr val="tx1"/>
              </a:solidFill>
            </a:endParaRPr>
          </a:p>
          <a:p>
            <a:pPr>
              <a:spcBef>
                <a:spcPts val="1200"/>
              </a:spcBef>
            </a:pPr>
            <a:r>
              <a:rPr lang="zh-TW" altLang="en-US" b="0" dirty="0" smtClean="0">
                <a:solidFill>
                  <a:schemeClr val="tx1"/>
                </a:solidFill>
              </a:rPr>
              <a:t>情緒行為障礙學生</a:t>
            </a:r>
            <a:r>
              <a:rPr lang="zh-TW" altLang="en-US" b="0" dirty="0">
                <a:solidFill>
                  <a:schemeClr val="tx1"/>
                </a:solidFill>
              </a:rPr>
              <a:t>適</a:t>
            </a:r>
            <a:r>
              <a:rPr lang="zh-TW" altLang="en-US" b="0" dirty="0" smtClean="0">
                <a:solidFill>
                  <a:schemeClr val="tx1"/>
                </a:solidFill>
              </a:rPr>
              <a:t>性教育的第一要件，就是提供</a:t>
            </a:r>
            <a:r>
              <a:rPr lang="zh-TW" altLang="en-US" dirty="0" smtClean="0">
                <a:solidFill>
                  <a:schemeClr val="tx1"/>
                </a:solidFill>
              </a:rPr>
              <a:t>有效的學業技巧教學</a:t>
            </a:r>
            <a:r>
              <a:rPr lang="en-US" altLang="zh-TW" sz="2000" b="0" dirty="0" smtClean="0">
                <a:solidFill>
                  <a:schemeClr val="tx1"/>
                </a:solidFill>
              </a:rPr>
              <a:t>(Hirsch et al, 2014)</a:t>
            </a:r>
            <a:r>
              <a:rPr lang="zh-TW" altLang="en-US" b="0" dirty="0" smtClean="0">
                <a:solidFill>
                  <a:schemeClr val="tx1"/>
                </a:solidFill>
              </a:rPr>
              <a:t>。</a:t>
            </a:r>
            <a:endParaRPr lang="en-US" altLang="zh-TW" b="0" dirty="0" smtClean="0">
              <a:solidFill>
                <a:schemeClr val="tx1"/>
              </a:solidFill>
            </a:endParaRPr>
          </a:p>
          <a:p>
            <a:endParaRPr lang="zh-TW" altLang="en-US" dirty="0">
              <a:solidFill>
                <a:schemeClr val="tx1"/>
              </a:solidFill>
            </a:endParaRPr>
          </a:p>
        </p:txBody>
      </p:sp>
      <p:sp>
        <p:nvSpPr>
          <p:cNvPr id="4" name="投影片編號版面配置區 3"/>
          <p:cNvSpPr>
            <a:spLocks noGrp="1"/>
          </p:cNvSpPr>
          <p:nvPr>
            <p:ph type="sldNum" sz="quarter" idx="12"/>
          </p:nvPr>
        </p:nvSpPr>
        <p:spPr/>
        <p:txBody>
          <a:bodyPr/>
          <a:lstStyle/>
          <a:p>
            <a:fld id="{F0063435-CC91-4C20-8964-98B258FF3C6D}" type="slidenum">
              <a:rPr lang="zh-TW" altLang="en-US" smtClean="0"/>
              <a:pPr/>
              <a:t>32</a:t>
            </a:fld>
            <a:endParaRPr lang="zh-TW" altLang="en-US"/>
          </a:p>
        </p:txBody>
      </p:sp>
    </p:spTree>
    <p:extLst>
      <p:ext uri="{BB962C8B-B14F-4D97-AF65-F5344CB8AC3E}">
        <p14:creationId xmlns:p14="http://schemas.microsoft.com/office/powerpoint/2010/main" val="3030498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lnSpcReduction="10000"/>
          </a:bodyPr>
          <a:lstStyle/>
          <a:p>
            <a:pPr>
              <a:buNone/>
            </a:pPr>
            <a:r>
              <a:rPr lang="en-US" altLang="zh-TW" b="0" dirty="0" smtClean="0">
                <a:solidFill>
                  <a:schemeClr val="tx1"/>
                </a:solidFill>
              </a:rPr>
              <a:t>1.</a:t>
            </a:r>
            <a:r>
              <a:rPr lang="zh-TW" altLang="en-US" b="0" dirty="0" smtClean="0">
                <a:solidFill>
                  <a:schemeClr val="tx1"/>
                </a:solidFill>
              </a:rPr>
              <a:t>「學業教育」對預防</a:t>
            </a:r>
            <a:r>
              <a:rPr lang="en-US" altLang="zh-TW" b="0" dirty="0" smtClean="0">
                <a:solidFill>
                  <a:schemeClr val="tx1"/>
                </a:solidFill>
              </a:rPr>
              <a:t>(</a:t>
            </a:r>
            <a:r>
              <a:rPr lang="zh-TW" altLang="en-US" b="0" dirty="0" smtClean="0">
                <a:solidFill>
                  <a:schemeClr val="tx1"/>
                </a:solidFill>
              </a:rPr>
              <a:t>改善</a:t>
            </a:r>
            <a:r>
              <a:rPr lang="en-US" altLang="zh-TW" b="0" dirty="0" smtClean="0">
                <a:solidFill>
                  <a:schemeClr val="tx1"/>
                </a:solidFill>
              </a:rPr>
              <a:t>)</a:t>
            </a:r>
            <a:r>
              <a:rPr lang="zh-TW" altLang="en-US" b="0" dirty="0" smtClean="0">
                <a:solidFill>
                  <a:schemeClr val="tx1"/>
                </a:solidFill>
              </a:rPr>
              <a:t>情緒行為的重要性，可能需被好好正視。</a:t>
            </a:r>
          </a:p>
          <a:p>
            <a:pPr>
              <a:buNone/>
            </a:pPr>
            <a:r>
              <a:rPr lang="en-US" altLang="zh-TW" b="0" dirty="0" smtClean="0">
                <a:solidFill>
                  <a:schemeClr val="tx1"/>
                </a:solidFill>
              </a:rPr>
              <a:t>2.</a:t>
            </a:r>
            <a:r>
              <a:rPr lang="zh-TW" altLang="en-US" b="0" dirty="0" smtClean="0">
                <a:solidFill>
                  <a:schemeClr val="tx1"/>
                </a:solidFill>
              </a:rPr>
              <a:t>學生一旦專注在學業學習了，不當情緒行為出現的時間可能常常因此就降低了。</a:t>
            </a:r>
          </a:p>
          <a:p>
            <a:pPr>
              <a:buNone/>
            </a:pPr>
            <a:r>
              <a:rPr lang="en-US" altLang="zh-TW" b="0" dirty="0" smtClean="0">
                <a:solidFill>
                  <a:schemeClr val="tx1"/>
                </a:solidFill>
              </a:rPr>
              <a:t>3.</a:t>
            </a:r>
            <a:r>
              <a:rPr lang="zh-TW" altLang="en-US" b="0" dirty="0" smtClean="0">
                <a:solidFill>
                  <a:schemeClr val="tx1"/>
                </a:solidFill>
              </a:rPr>
              <a:t>研究結果提醒我們</a:t>
            </a:r>
            <a:endParaRPr lang="en-US" altLang="zh-TW" b="0" dirty="0" smtClean="0">
              <a:solidFill>
                <a:schemeClr val="tx1"/>
              </a:solidFill>
            </a:endParaRPr>
          </a:p>
          <a:p>
            <a:pPr>
              <a:buNone/>
            </a:pPr>
            <a:r>
              <a:rPr lang="en-US" altLang="zh-TW" b="0" dirty="0" smtClean="0">
                <a:solidFill>
                  <a:schemeClr val="tx1"/>
                </a:solidFill>
              </a:rPr>
              <a:t>(1)</a:t>
            </a:r>
            <a:r>
              <a:rPr lang="zh-TW" altLang="en-US" b="0" dirty="0">
                <a:solidFill>
                  <a:schemeClr val="tx1"/>
                </a:solidFill>
              </a:rPr>
              <a:t>學業成就是情緒與社會適應的基礎，幫助學習參與、增進學業成就，是提升學生自我評價和社會能力的最佳方法。</a:t>
            </a:r>
            <a:endParaRPr lang="en-US" altLang="zh-TW" b="0" dirty="0">
              <a:solidFill>
                <a:schemeClr val="tx1"/>
              </a:solidFill>
            </a:endParaRPr>
          </a:p>
          <a:p>
            <a:pPr>
              <a:buNone/>
            </a:pPr>
            <a:r>
              <a:rPr lang="en-US" altLang="zh-TW" b="0" dirty="0" smtClean="0">
                <a:solidFill>
                  <a:schemeClr val="tx1"/>
                </a:solidFill>
              </a:rPr>
              <a:t>(2)</a:t>
            </a:r>
            <a:r>
              <a:rPr lang="zh-TW" altLang="en-US" b="0" dirty="0" smtClean="0">
                <a:solidFill>
                  <a:schemeClr val="tx1"/>
                </a:solidFill>
              </a:rPr>
              <a:t>學生可以參與課堂學習是有效的行為管理策略，而且參與學習是最自然的策略，和所有同學都一樣。</a:t>
            </a:r>
            <a:endParaRPr lang="zh-TW" altLang="en-US" b="0" dirty="0">
              <a:solidFill>
                <a:schemeClr val="tx1"/>
              </a:solidFill>
            </a:endParaRPr>
          </a:p>
        </p:txBody>
      </p:sp>
      <p:sp>
        <p:nvSpPr>
          <p:cNvPr id="4" name="投影片編號版面配置區 3"/>
          <p:cNvSpPr>
            <a:spLocks noGrp="1"/>
          </p:cNvSpPr>
          <p:nvPr>
            <p:ph type="sldNum" sz="quarter" idx="12"/>
          </p:nvPr>
        </p:nvSpPr>
        <p:spPr/>
        <p:txBody>
          <a:bodyPr/>
          <a:lstStyle/>
          <a:p>
            <a:fld id="{F0063435-CC91-4C20-8964-98B258FF3C6D}" type="slidenum">
              <a:rPr lang="zh-TW" altLang="en-US" smtClean="0"/>
              <a:pPr/>
              <a:t>33</a:t>
            </a:fld>
            <a:endParaRPr lang="zh-TW" altLang="en-US"/>
          </a:p>
        </p:txBody>
      </p:sp>
      <p:sp>
        <p:nvSpPr>
          <p:cNvPr id="2" name="標題 1"/>
          <p:cNvSpPr>
            <a:spLocks noGrp="1"/>
          </p:cNvSpPr>
          <p:nvPr>
            <p:ph type="title"/>
          </p:nvPr>
        </p:nvSpPr>
        <p:spPr/>
        <p:txBody>
          <a:bodyPr>
            <a:normAutofit fontScale="90000"/>
          </a:bodyPr>
          <a:lstStyle/>
          <a:p>
            <a:endParaRPr lang="zh-TW" altLang="en-US" dirty="0"/>
          </a:p>
        </p:txBody>
      </p:sp>
    </p:spTree>
    <p:extLst>
      <p:ext uri="{BB962C8B-B14F-4D97-AF65-F5344CB8AC3E}">
        <p14:creationId xmlns:p14="http://schemas.microsoft.com/office/powerpoint/2010/main" val="728399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71D4501-8247-4B13-AB5E-B9C1FF5E74DD}"/>
              </a:ext>
            </a:extLst>
          </p:cNvPr>
          <p:cNvSpPr>
            <a:spLocks noGrp="1"/>
          </p:cNvSpPr>
          <p:nvPr>
            <p:ph idx="1"/>
          </p:nvPr>
        </p:nvSpPr>
        <p:spPr/>
        <p:txBody>
          <a:bodyPr>
            <a:normAutofit/>
          </a:bodyPr>
          <a:lstStyle/>
          <a:p>
            <a:r>
              <a:rPr lang="zh-TW" altLang="en-US" sz="2800" b="0" dirty="0">
                <a:solidFill>
                  <a:schemeClr val="tx1"/>
                </a:solidFill>
              </a:rPr>
              <a:t>另，</a:t>
            </a:r>
            <a:r>
              <a:rPr lang="zh-TW" altLang="en-US" sz="2800" b="0" dirty="0" smtClean="0">
                <a:solidFill>
                  <a:schemeClr val="tx1"/>
                </a:solidFill>
              </a:rPr>
              <a:t>情緒</a:t>
            </a:r>
            <a:r>
              <a:rPr lang="zh-TW" altLang="en-US" sz="2800" b="0" dirty="0">
                <a:solidFill>
                  <a:schemeClr val="tx1"/>
                </a:solidFill>
              </a:rPr>
              <a:t>行為學生的輔導，課程調整只是一部份，還需要其他配套。如：</a:t>
            </a:r>
            <a:endParaRPr lang="en-US" altLang="zh-TW" sz="2800" b="0" dirty="0">
              <a:solidFill>
                <a:schemeClr val="tx1"/>
              </a:solidFill>
            </a:endParaRPr>
          </a:p>
          <a:p>
            <a:pPr>
              <a:buNone/>
            </a:pPr>
            <a:r>
              <a:rPr lang="zh-TW" altLang="en-US" sz="2800" b="0" dirty="0">
                <a:solidFill>
                  <a:schemeClr val="tx1"/>
                </a:solidFill>
              </a:rPr>
              <a:t>     </a:t>
            </a:r>
            <a:r>
              <a:rPr lang="en-US" altLang="zh-TW" sz="2800" b="0" dirty="0">
                <a:solidFill>
                  <a:schemeClr val="tx1"/>
                </a:solidFill>
              </a:rPr>
              <a:t>1.</a:t>
            </a:r>
            <a:r>
              <a:rPr lang="zh-TW" altLang="en-US" sz="2800" b="0" dirty="0">
                <a:solidFill>
                  <a:schemeClr val="tx1"/>
                </a:solidFill>
              </a:rPr>
              <a:t>親師生關係和諧，溝通無礙</a:t>
            </a:r>
            <a:endParaRPr lang="en-US" altLang="zh-TW" sz="2800" b="0" dirty="0">
              <a:solidFill>
                <a:schemeClr val="tx1"/>
              </a:solidFill>
            </a:endParaRPr>
          </a:p>
          <a:p>
            <a:pPr>
              <a:buNone/>
            </a:pPr>
            <a:r>
              <a:rPr lang="zh-TW" altLang="en-US" sz="2800" b="0" dirty="0">
                <a:solidFill>
                  <a:schemeClr val="tx1"/>
                </a:solidFill>
              </a:rPr>
              <a:t>     </a:t>
            </a:r>
            <a:r>
              <a:rPr lang="en-US" altLang="zh-TW" sz="2800" b="0" dirty="0">
                <a:solidFill>
                  <a:schemeClr val="tx1"/>
                </a:solidFill>
              </a:rPr>
              <a:t>2.</a:t>
            </a:r>
            <a:r>
              <a:rPr lang="zh-TW" altLang="en-US" sz="2800" b="0" dirty="0">
                <a:solidFill>
                  <a:schemeClr val="tx1"/>
                </a:solidFill>
              </a:rPr>
              <a:t>正向行為支持，穩定執行</a:t>
            </a:r>
            <a:endParaRPr lang="en-US" altLang="zh-TW" sz="2800" b="0" dirty="0">
              <a:solidFill>
                <a:schemeClr val="tx1"/>
              </a:solidFill>
            </a:endParaRPr>
          </a:p>
          <a:p>
            <a:pPr>
              <a:buNone/>
            </a:pPr>
            <a:r>
              <a:rPr lang="zh-TW" altLang="en-US" sz="2800" b="0" dirty="0">
                <a:solidFill>
                  <a:schemeClr val="tx1"/>
                </a:solidFill>
              </a:rPr>
              <a:t>     </a:t>
            </a:r>
            <a:r>
              <a:rPr lang="en-US" altLang="zh-TW" sz="2800" b="0" dirty="0">
                <a:solidFill>
                  <a:schemeClr val="tx1"/>
                </a:solidFill>
              </a:rPr>
              <a:t>3.</a:t>
            </a:r>
            <a:r>
              <a:rPr lang="zh-TW" altLang="en-US" sz="2800" b="0" dirty="0">
                <a:solidFill>
                  <a:schemeClr val="tx1"/>
                </a:solidFill>
              </a:rPr>
              <a:t>行政普特團隊合作，相互支持</a:t>
            </a:r>
            <a:endParaRPr lang="en-US" altLang="zh-TW" sz="2800" b="0" dirty="0">
              <a:solidFill>
                <a:schemeClr val="tx1"/>
              </a:solidFill>
            </a:endParaRPr>
          </a:p>
          <a:p>
            <a:pPr>
              <a:buNone/>
            </a:pPr>
            <a:r>
              <a:rPr lang="zh-TW" altLang="en-US" sz="2800" b="0" dirty="0">
                <a:solidFill>
                  <a:schemeClr val="tx1"/>
                </a:solidFill>
              </a:rPr>
              <a:t>     </a:t>
            </a:r>
            <a:r>
              <a:rPr lang="en-US" altLang="zh-TW" sz="2800" b="0" dirty="0">
                <a:solidFill>
                  <a:schemeClr val="tx1"/>
                </a:solidFill>
              </a:rPr>
              <a:t>4.</a:t>
            </a:r>
            <a:r>
              <a:rPr lang="zh-TW" altLang="en-US" sz="2800" b="0" dirty="0">
                <a:solidFill>
                  <a:schemeClr val="tx1"/>
                </a:solidFill>
              </a:rPr>
              <a:t> </a:t>
            </a:r>
            <a:r>
              <a:rPr lang="en-US" altLang="zh-TW" sz="2800" b="0" dirty="0">
                <a:solidFill>
                  <a:schemeClr val="tx1"/>
                </a:solidFill>
              </a:rPr>
              <a:t>IEP</a:t>
            </a:r>
            <a:r>
              <a:rPr lang="zh-TW" altLang="en-US" sz="2800" b="0" dirty="0" smtClean="0">
                <a:solidFill>
                  <a:schemeClr val="tx1"/>
                </a:solidFill>
              </a:rPr>
              <a:t>會議充分討論，凝聚共識</a:t>
            </a:r>
            <a:endParaRPr lang="en-US" altLang="zh-TW" sz="2800" b="0" dirty="0">
              <a:solidFill>
                <a:schemeClr val="tx1"/>
              </a:solidFill>
            </a:endParaRPr>
          </a:p>
          <a:p>
            <a:pPr>
              <a:buNone/>
            </a:pPr>
            <a:endParaRPr lang="en-US" altLang="zh-TW" sz="2800" b="0" dirty="0">
              <a:solidFill>
                <a:schemeClr val="tx1"/>
              </a:solidFill>
            </a:endParaRPr>
          </a:p>
        </p:txBody>
      </p:sp>
      <p:sp>
        <p:nvSpPr>
          <p:cNvPr id="4" name="投影片編號版面配置區 3">
            <a:extLst>
              <a:ext uri="{FF2B5EF4-FFF2-40B4-BE49-F238E27FC236}">
                <a16:creationId xmlns:a16="http://schemas.microsoft.com/office/drawing/2014/main" id="{27324480-31DF-40B4-A9F9-DAC58441ED4F}"/>
              </a:ext>
            </a:extLst>
          </p:cNvPr>
          <p:cNvSpPr>
            <a:spLocks noGrp="1"/>
          </p:cNvSpPr>
          <p:nvPr>
            <p:ph type="sldNum" sz="quarter" idx="12"/>
          </p:nvPr>
        </p:nvSpPr>
        <p:spPr/>
        <p:txBody>
          <a:bodyPr/>
          <a:lstStyle/>
          <a:p>
            <a:fld id="{F0063435-CC91-4C20-8964-98B258FF3C6D}" type="slidenum">
              <a:rPr lang="zh-TW" altLang="en-US" smtClean="0"/>
              <a:pPr/>
              <a:t>34</a:t>
            </a:fld>
            <a:endParaRPr lang="zh-TW" altLang="en-US"/>
          </a:p>
        </p:txBody>
      </p:sp>
      <p:sp>
        <p:nvSpPr>
          <p:cNvPr id="7" name="文字方塊 6"/>
          <p:cNvSpPr txBox="1"/>
          <p:nvPr/>
        </p:nvSpPr>
        <p:spPr>
          <a:xfrm>
            <a:off x="457200" y="4437112"/>
            <a:ext cx="8568952" cy="954107"/>
          </a:xfrm>
          <a:prstGeom prst="rect">
            <a:avLst/>
          </a:prstGeom>
          <a:solidFill>
            <a:srgbClr val="FFFF99"/>
          </a:solidFill>
        </p:spPr>
        <p:txBody>
          <a:bodyPr wrap="square" rtlCol="0">
            <a:spAutoFit/>
          </a:bodyPr>
          <a:lstStyle/>
          <a:p>
            <a:pPr algn="ctr">
              <a:buNone/>
            </a:pPr>
            <a:r>
              <a:rPr lang="zh-TW" altLang="en-US" sz="2800" dirty="0">
                <a:latin typeface="標楷體" pitchFamily="65" charset="-120"/>
                <a:ea typeface="標楷體" pitchFamily="65" charset="-120"/>
              </a:rPr>
              <a:t>最需要鼓勵的孩子，往往最難得到鼓勵。</a:t>
            </a:r>
            <a:endParaRPr lang="en-US" altLang="zh-TW" sz="2800" dirty="0">
              <a:latin typeface="標楷體" pitchFamily="65" charset="-120"/>
              <a:ea typeface="標楷體" pitchFamily="65" charset="-120"/>
            </a:endParaRPr>
          </a:p>
          <a:p>
            <a:pPr algn="ctr">
              <a:buNone/>
            </a:pPr>
            <a:r>
              <a:rPr lang="zh-TW" altLang="en-US" sz="2800" dirty="0">
                <a:latin typeface="標楷體" pitchFamily="65" charset="-120"/>
                <a:ea typeface="標楷體" pitchFamily="65" charset="-120"/>
              </a:rPr>
              <a:t>沒有無法合作的個案，只是暫時還沒找到合作的</a:t>
            </a:r>
            <a:r>
              <a:rPr lang="zh-TW" altLang="en-US" sz="2800" dirty="0" smtClean="0">
                <a:latin typeface="標楷體" pitchFamily="65" charset="-120"/>
                <a:ea typeface="標楷體" pitchFamily="65" charset="-120"/>
              </a:rPr>
              <a:t>方法。</a:t>
            </a: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221356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1"/>
                </a:solidFill>
              </a:rPr>
              <a:t>結語</a:t>
            </a:r>
          </a:p>
        </p:txBody>
      </p:sp>
      <p:sp>
        <p:nvSpPr>
          <p:cNvPr id="3" name="內容版面配置區 2"/>
          <p:cNvSpPr>
            <a:spLocks noGrp="1"/>
          </p:cNvSpPr>
          <p:nvPr>
            <p:ph idx="1"/>
          </p:nvPr>
        </p:nvSpPr>
        <p:spPr>
          <a:xfrm>
            <a:off x="425676" y="2349000"/>
            <a:ext cx="8460000" cy="2160000"/>
          </a:xfrm>
        </p:spPr>
        <p:txBody>
          <a:bodyPr anchor="ctr" anchorCtr="0">
            <a:noAutofit/>
          </a:bodyPr>
          <a:lstStyle/>
          <a:p>
            <a:pPr marL="0" indent="0" algn="ctr">
              <a:lnSpc>
                <a:spcPct val="150000"/>
              </a:lnSpc>
              <a:buNone/>
            </a:pPr>
            <a:r>
              <a:rPr lang="zh-TW" altLang="en-US" sz="4000" b="0" dirty="0">
                <a:solidFill>
                  <a:schemeClr val="tx1"/>
                </a:solidFill>
              </a:rPr>
              <a:t>避免學習挫折，創造成功經驗，</a:t>
            </a:r>
            <a:endParaRPr lang="en-US" altLang="zh-TW" sz="4000" b="0" dirty="0">
              <a:solidFill>
                <a:schemeClr val="tx1"/>
              </a:solidFill>
            </a:endParaRPr>
          </a:p>
          <a:p>
            <a:pPr marL="0" indent="0" algn="ctr">
              <a:lnSpc>
                <a:spcPct val="150000"/>
              </a:lnSpc>
              <a:buNone/>
            </a:pPr>
            <a:r>
              <a:rPr lang="zh-TW" altLang="en-US" sz="4000" b="0" dirty="0">
                <a:solidFill>
                  <a:schemeClr val="tx1"/>
                </a:solidFill>
              </a:rPr>
              <a:t>困頓時陪著找光，從優勢裡尋路。</a:t>
            </a:r>
            <a:endParaRPr lang="en-US" altLang="zh-TW" sz="4000" b="0" dirty="0">
              <a:solidFill>
                <a:schemeClr val="tx1"/>
              </a:solidFill>
            </a:endParaRPr>
          </a:p>
        </p:txBody>
      </p:sp>
    </p:spTree>
    <p:extLst>
      <p:ext uri="{BB962C8B-B14F-4D97-AF65-F5344CB8AC3E}">
        <p14:creationId xmlns:p14="http://schemas.microsoft.com/office/powerpoint/2010/main" val="2748072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
          <p:cNvSpPr txBox="1">
            <a:spLocks/>
          </p:cNvSpPr>
          <p:nvPr/>
        </p:nvSpPr>
        <p:spPr>
          <a:xfrm>
            <a:off x="791244" y="980728"/>
            <a:ext cx="3142702" cy="68514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4800" b="1"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ct val="0"/>
              </a:spcAft>
              <a:defRPr/>
            </a:pPr>
            <a:r>
              <a:rPr kumimoji="1" lang="zh-TW" altLang="en-US" sz="3200" b="0" dirty="0">
                <a:solidFill>
                  <a:prstClr val="black"/>
                </a:solidFill>
                <a:latin typeface="Century Gothic"/>
                <a:ea typeface="微软雅黑"/>
              </a:rPr>
              <a:t>資料及圖片來源</a:t>
            </a:r>
            <a:endParaRPr kumimoji="1" lang="zh-CN" altLang="en-US" sz="3200" b="0" dirty="0">
              <a:solidFill>
                <a:prstClr val="black"/>
              </a:solidFill>
              <a:latin typeface="Century Gothic"/>
              <a:ea typeface="微软雅黑"/>
            </a:endParaRPr>
          </a:p>
        </p:txBody>
      </p:sp>
      <p:pic>
        <p:nvPicPr>
          <p:cNvPr id="31747"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060849"/>
            <a:ext cx="6552728" cy="1017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563846" y="3351986"/>
            <a:ext cx="8040602" cy="3170099"/>
          </a:xfrm>
          <a:prstGeom prst="rect">
            <a:avLst/>
          </a:prstGeom>
          <a:noFill/>
        </p:spPr>
        <p:txBody>
          <a:bodyPr wrap="square" rtlCol="0">
            <a:spAutoFit/>
          </a:bodyPr>
          <a:lstStyle/>
          <a:p>
            <a:pPr fontAlgn="base">
              <a:lnSpc>
                <a:spcPts val="4000"/>
              </a:lnSpc>
              <a:spcBef>
                <a:spcPct val="0"/>
              </a:spcBef>
              <a:spcAft>
                <a:spcPct val="0"/>
              </a:spcAft>
            </a:pPr>
            <a:r>
              <a:rPr kumimoji="1" lang="zh-TW" altLang="en-US" sz="2400" dirty="0">
                <a:solidFill>
                  <a:prstClr val="black"/>
                </a:solidFill>
                <a:latin typeface="Times New Roman" pitchFamily="18" charset="0"/>
              </a:rPr>
              <a:t>十二年國民基本教育特殊教育課程實施規範公版簡報</a:t>
            </a:r>
          </a:p>
          <a:p>
            <a:pPr fontAlgn="base">
              <a:lnSpc>
                <a:spcPts val="4000"/>
              </a:lnSpc>
              <a:spcBef>
                <a:spcPct val="0"/>
              </a:spcBef>
              <a:spcAft>
                <a:spcPct val="0"/>
              </a:spcAft>
            </a:pPr>
            <a:r>
              <a:rPr kumimoji="1" lang="zh-TW" altLang="en-US" sz="2400" dirty="0">
                <a:solidFill>
                  <a:prstClr val="black"/>
                </a:solidFill>
                <a:latin typeface="Times New Roman" pitchFamily="18" charset="0"/>
              </a:rPr>
              <a:t>身心障礙學生課程調整簡報（何素華</a:t>
            </a:r>
            <a:r>
              <a:rPr kumimoji="1" lang="en-US" altLang="zh-TW" sz="2400" dirty="0">
                <a:solidFill>
                  <a:prstClr val="black"/>
                </a:solidFill>
                <a:latin typeface="Times New Roman" pitchFamily="18" charset="0"/>
              </a:rPr>
              <a:t>2020.10.21</a:t>
            </a:r>
            <a:r>
              <a:rPr kumimoji="1" lang="zh-TW" altLang="en-US" sz="2400" dirty="0">
                <a:solidFill>
                  <a:prstClr val="black"/>
                </a:solidFill>
                <a:latin typeface="Times New Roman" pitchFamily="18" charset="0"/>
              </a:rPr>
              <a:t>）</a:t>
            </a:r>
            <a:endParaRPr kumimoji="1" lang="en-US" altLang="zh-TW" sz="2400" dirty="0">
              <a:solidFill>
                <a:prstClr val="black"/>
              </a:solidFill>
              <a:latin typeface="Times New Roman" pitchFamily="18" charset="0"/>
            </a:endParaRPr>
          </a:p>
          <a:p>
            <a:pPr fontAlgn="base">
              <a:lnSpc>
                <a:spcPts val="4000"/>
              </a:lnSpc>
              <a:spcBef>
                <a:spcPct val="0"/>
              </a:spcBef>
              <a:spcAft>
                <a:spcPct val="0"/>
              </a:spcAft>
            </a:pPr>
            <a:r>
              <a:rPr kumimoji="1" lang="zh-TW" altLang="en-US" sz="2400" dirty="0">
                <a:solidFill>
                  <a:prstClr val="black"/>
                </a:solidFill>
                <a:latin typeface="Times New Roman" pitchFamily="18" charset="0"/>
              </a:rPr>
              <a:t>十二年國民基本教育課程綱要總綱</a:t>
            </a:r>
            <a:endParaRPr kumimoji="1" lang="en-US" altLang="zh-TW" sz="2400" dirty="0">
              <a:solidFill>
                <a:prstClr val="black"/>
              </a:solidFill>
              <a:latin typeface="Times New Roman" pitchFamily="18" charset="0"/>
            </a:endParaRPr>
          </a:p>
          <a:p>
            <a:pPr fontAlgn="base">
              <a:lnSpc>
                <a:spcPts val="4000"/>
              </a:lnSpc>
              <a:spcBef>
                <a:spcPct val="0"/>
              </a:spcBef>
              <a:spcAft>
                <a:spcPct val="0"/>
              </a:spcAft>
            </a:pPr>
            <a:r>
              <a:rPr kumimoji="1" lang="zh-TW" altLang="en-US" sz="2400" dirty="0">
                <a:solidFill>
                  <a:prstClr val="black"/>
                </a:solidFill>
                <a:latin typeface="Times New Roman" pitchFamily="18" charset="0"/>
              </a:rPr>
              <a:t>十二年國民基本教育特殊教育課程實施規範</a:t>
            </a:r>
            <a:endParaRPr kumimoji="1" lang="en-US" altLang="zh-TW" sz="2400" dirty="0">
              <a:solidFill>
                <a:prstClr val="black"/>
              </a:solidFill>
              <a:latin typeface="Times New Roman" pitchFamily="18" charset="0"/>
            </a:endParaRPr>
          </a:p>
          <a:p>
            <a:pPr fontAlgn="base">
              <a:lnSpc>
                <a:spcPts val="4000"/>
              </a:lnSpc>
              <a:spcBef>
                <a:spcPct val="0"/>
              </a:spcBef>
              <a:spcAft>
                <a:spcPct val="0"/>
              </a:spcAft>
            </a:pPr>
            <a:r>
              <a:rPr kumimoji="1" lang="zh-TW" altLang="en-US" sz="2400" dirty="0">
                <a:solidFill>
                  <a:prstClr val="black"/>
                </a:solidFill>
                <a:latin typeface="Times New Roman" pitchFamily="18" charset="0"/>
              </a:rPr>
              <a:t>聯合國身心障礙者權利</a:t>
            </a:r>
            <a:r>
              <a:rPr kumimoji="1" lang="zh-TW" altLang="en-US" sz="2400" dirty="0" smtClean="0">
                <a:solidFill>
                  <a:prstClr val="black"/>
                </a:solidFill>
                <a:latin typeface="Times New Roman" pitchFamily="18" charset="0"/>
              </a:rPr>
              <a:t>公約</a:t>
            </a:r>
            <a:r>
              <a:rPr kumimoji="1" lang="en-US" altLang="zh-TW" sz="2400" dirty="0" smtClean="0">
                <a:solidFill>
                  <a:prstClr val="black"/>
                </a:solidFill>
                <a:latin typeface="Times New Roman" pitchFamily="18" charset="0"/>
              </a:rPr>
              <a:t>(</a:t>
            </a:r>
            <a:r>
              <a:rPr lang="en-US" altLang="zh-TW" sz="2400" dirty="0" err="1" smtClean="0">
                <a:latin typeface="標楷體" panose="03000509000000000000" pitchFamily="65" charset="-120"/>
              </a:rPr>
              <a:t>CRPD</a:t>
            </a:r>
            <a:r>
              <a:rPr lang="en-US" altLang="zh-TW" sz="2400" dirty="0" smtClean="0">
                <a:latin typeface="標楷體" panose="03000509000000000000" pitchFamily="65" charset="-120"/>
              </a:rPr>
              <a:t>)</a:t>
            </a:r>
            <a:endParaRPr kumimoji="1" lang="en-US" altLang="zh-TW" sz="2400" dirty="0">
              <a:solidFill>
                <a:prstClr val="black"/>
              </a:solidFill>
              <a:latin typeface="Times New Roman" pitchFamily="18" charset="0"/>
            </a:endParaRPr>
          </a:p>
          <a:p>
            <a:pPr fontAlgn="base">
              <a:lnSpc>
                <a:spcPts val="4000"/>
              </a:lnSpc>
              <a:spcBef>
                <a:spcPct val="0"/>
              </a:spcBef>
              <a:spcAft>
                <a:spcPct val="0"/>
              </a:spcAft>
            </a:pPr>
            <a:r>
              <a:rPr kumimoji="1" lang="zh-TW" altLang="en-US" sz="2400" dirty="0">
                <a:solidFill>
                  <a:prstClr val="black"/>
                </a:solidFill>
                <a:latin typeface="Times New Roman" pitchFamily="18" charset="0"/>
              </a:rPr>
              <a:t>王衍娜手繪</a:t>
            </a:r>
          </a:p>
        </p:txBody>
      </p:sp>
    </p:spTree>
    <p:extLst>
      <p:ext uri="{BB962C8B-B14F-4D97-AF65-F5344CB8AC3E}">
        <p14:creationId xmlns:p14="http://schemas.microsoft.com/office/powerpoint/2010/main" val="2371286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1"/>
                </a:solidFill>
              </a:rPr>
              <a:t>請填回饋單，上網分享您的課調經驗</a:t>
            </a:r>
          </a:p>
        </p:txBody>
      </p:sp>
      <p:sp>
        <p:nvSpPr>
          <p:cNvPr id="4" name="投影片編號版面配置區 3"/>
          <p:cNvSpPr>
            <a:spLocks noGrp="1"/>
          </p:cNvSpPr>
          <p:nvPr>
            <p:ph type="sldNum" sz="quarter" idx="12"/>
          </p:nvPr>
        </p:nvSpPr>
        <p:spPr/>
        <p:txBody>
          <a:bodyPr/>
          <a:lstStyle/>
          <a:p>
            <a:fld id="{F0063435-CC91-4C20-8964-98B258FF3C6D}" type="slidenum">
              <a:rPr lang="zh-TW" altLang="en-US" smtClean="0"/>
              <a:pPr/>
              <a:t>37</a:t>
            </a:fld>
            <a:endParaRPr lang="zh-TW" altLang="en-US"/>
          </a:p>
        </p:txBody>
      </p:sp>
      <p:pic>
        <p:nvPicPr>
          <p:cNvPr id="6" name="圖片 5">
            <a:extLst>
              <a:ext uri="{FF2B5EF4-FFF2-40B4-BE49-F238E27FC236}">
                <a16:creationId xmlns:a16="http://schemas.microsoft.com/office/drawing/2014/main" id="{3781E534-7B01-49A4-907F-83973E460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000" y="1248416"/>
            <a:ext cx="3780000" cy="3780000"/>
          </a:xfrm>
          <a:prstGeom prst="rect">
            <a:avLst/>
          </a:prstGeom>
        </p:spPr>
      </p:pic>
      <p:sp>
        <p:nvSpPr>
          <p:cNvPr id="7" name="圓角矩形 4">
            <a:extLst>
              <a:ext uri="{FF2B5EF4-FFF2-40B4-BE49-F238E27FC236}">
                <a16:creationId xmlns:a16="http://schemas.microsoft.com/office/drawing/2014/main" id="{261555A5-AF92-4850-BC72-6D24075DDB75}"/>
              </a:ext>
            </a:extLst>
          </p:cNvPr>
          <p:cNvSpPr/>
          <p:nvPr/>
        </p:nvSpPr>
        <p:spPr>
          <a:xfrm>
            <a:off x="405710" y="5301208"/>
            <a:ext cx="8460000" cy="791528"/>
          </a:xfrm>
          <a:prstGeom prst="roundRect">
            <a:avLst>
              <a:gd name="adj" fmla="val 374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dirty="0">
                <a:solidFill>
                  <a:srgbClr val="FFFF00"/>
                </a:solidFill>
                <a:latin typeface="標楷體" panose="03000509000000000000" pitchFamily="65" charset="-120"/>
                <a:ea typeface="標楷體" panose="03000509000000000000" pitchFamily="65" charset="-120"/>
              </a:rPr>
              <a:t>本校的達成率就拜託大家了！！！</a:t>
            </a:r>
            <a:endParaRPr lang="en-US" altLang="zh-TW" sz="4400"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92184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endParaRPr lang="zh-TW" altLang="en-US"/>
          </a:p>
        </p:txBody>
      </p:sp>
      <p:sp>
        <p:nvSpPr>
          <p:cNvPr id="4" name="投影片編號版面配置區 3"/>
          <p:cNvSpPr>
            <a:spLocks noGrp="1"/>
          </p:cNvSpPr>
          <p:nvPr>
            <p:ph type="sldNum" sz="quarter" idx="12"/>
          </p:nvPr>
        </p:nvSpPr>
        <p:spPr/>
        <p:txBody>
          <a:bodyPr/>
          <a:lstStyle/>
          <a:p>
            <a:fld id="{F0063435-CC91-4C20-8964-98B258FF3C6D}" type="slidenum">
              <a:rPr lang="zh-TW" altLang="en-US" smtClean="0"/>
              <a:pPr/>
              <a:t>38</a:t>
            </a:fld>
            <a:endParaRPr lang="zh-TW" altLang="en-US"/>
          </a:p>
        </p:txBody>
      </p:sp>
      <p:graphicFrame>
        <p:nvGraphicFramePr>
          <p:cNvPr id="5" name="內容版面配置區 4"/>
          <p:cNvGraphicFramePr>
            <a:graphicFrameLocks noGrp="1" noChangeAspect="1"/>
          </p:cNvGraphicFramePr>
          <p:nvPr>
            <p:ph idx="1"/>
            <p:extLst>
              <p:ext uri="{D42A27DB-BD31-4B8C-83A1-F6EECF244321}">
                <p14:modId xmlns:p14="http://schemas.microsoft.com/office/powerpoint/2010/main" val="3253353555"/>
              </p:ext>
            </p:extLst>
          </p:nvPr>
        </p:nvGraphicFramePr>
        <p:xfrm>
          <a:off x="2411760" y="6041"/>
          <a:ext cx="4842539" cy="6851959"/>
        </p:xfrm>
        <a:graphic>
          <a:graphicData uri="http://schemas.openxmlformats.org/presentationml/2006/ole">
            <mc:AlternateContent xmlns:mc="http://schemas.openxmlformats.org/markup-compatibility/2006">
              <mc:Choice xmlns:v="urn:schemas-microsoft-com:vml" Requires="v">
                <p:oleObj spid="_x0000_s1032" name="Acrobat Document" r:id="rId3" imgW="5667198" imgH="8020037" progId="AcroExch.Document.DC">
                  <p:embed/>
                </p:oleObj>
              </mc:Choice>
              <mc:Fallback>
                <p:oleObj name="Acrobat Document" r:id="rId3" imgW="5667198" imgH="8020037" progId="AcroExch.Document.DC">
                  <p:embed/>
                  <p:pic>
                    <p:nvPicPr>
                      <p:cNvPr id="0" name=""/>
                      <p:cNvPicPr/>
                      <p:nvPr/>
                    </p:nvPicPr>
                    <p:blipFill>
                      <a:blip r:embed="rId4"/>
                      <a:stretch>
                        <a:fillRect/>
                      </a:stretch>
                    </p:blipFill>
                    <p:spPr>
                      <a:xfrm>
                        <a:off x="2411760" y="6041"/>
                        <a:ext cx="4842539" cy="6851959"/>
                      </a:xfrm>
                      <a:prstGeom prst="rect">
                        <a:avLst/>
                      </a:prstGeom>
                    </p:spPr>
                  </p:pic>
                </p:oleObj>
              </mc:Fallback>
            </mc:AlternateContent>
          </a:graphicData>
        </a:graphic>
      </p:graphicFrame>
    </p:spTree>
    <p:extLst>
      <p:ext uri="{BB962C8B-B14F-4D97-AF65-F5344CB8AC3E}">
        <p14:creationId xmlns:p14="http://schemas.microsoft.com/office/powerpoint/2010/main" val="2370050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342000" y="260648"/>
            <a:ext cx="8460000" cy="5040000"/>
          </a:xfrm>
          <a:prstGeom prst="roundRect">
            <a:avLst>
              <a:gd name="adj" fmla="val 374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4000" dirty="0">
                <a:solidFill>
                  <a:schemeClr val="bg1"/>
                </a:solidFill>
                <a:latin typeface="標楷體" panose="03000509000000000000" pitchFamily="65" charset="-120"/>
                <a:ea typeface="標楷體" panose="03000509000000000000" pitchFamily="65" charset="-120"/>
              </a:rPr>
              <a:t>我們非常重視各位老師的想法，因此在本研習的</a:t>
            </a:r>
            <a:r>
              <a:rPr lang="zh-TW" altLang="en-US" sz="4000" dirty="0" smtClean="0">
                <a:solidFill>
                  <a:schemeClr val="bg1"/>
                </a:solidFill>
                <a:latin typeface="標楷體" panose="03000509000000000000" pitchFamily="65" charset="-120"/>
                <a:ea typeface="標楷體" panose="03000509000000000000" pitchFamily="65" charset="-120"/>
              </a:rPr>
              <a:t>最後，</a:t>
            </a:r>
            <a:r>
              <a:rPr lang="zh-TW" altLang="en-US" sz="4000" dirty="0">
                <a:solidFill>
                  <a:schemeClr val="bg1"/>
                </a:solidFill>
                <a:latin typeface="標楷體" panose="03000509000000000000" pitchFamily="65" charset="-120"/>
                <a:ea typeface="標楷體" panose="03000509000000000000" pitchFamily="65" charset="-120"/>
              </a:rPr>
              <a:t>請各位</a:t>
            </a:r>
            <a:r>
              <a:rPr lang="zh-TW" altLang="en-US" sz="4000" dirty="0" smtClean="0">
                <a:solidFill>
                  <a:schemeClr val="bg1"/>
                </a:solidFill>
                <a:latin typeface="標楷體" panose="03000509000000000000" pitchFamily="65" charset="-120"/>
                <a:ea typeface="標楷體" panose="03000509000000000000" pitchFamily="65" charset="-120"/>
              </a:rPr>
              <a:t>老師填寫</a:t>
            </a:r>
            <a:r>
              <a:rPr lang="zh-TW" altLang="en-US" sz="4000" dirty="0">
                <a:solidFill>
                  <a:schemeClr val="bg1"/>
                </a:solidFill>
                <a:latin typeface="標楷體" panose="03000509000000000000" pitchFamily="65" charset="-120"/>
                <a:ea typeface="標楷體" panose="03000509000000000000" pitchFamily="65" charset="-120"/>
              </a:rPr>
              <a:t>回饋表，教育局將會在本學年末調查各校回饋率。</a:t>
            </a:r>
            <a:endParaRPr lang="en-US" altLang="zh-TW" sz="4000" dirty="0">
              <a:solidFill>
                <a:schemeClr val="bg1"/>
              </a:solidFill>
              <a:latin typeface="標楷體" panose="03000509000000000000" pitchFamily="65" charset="-120"/>
              <a:ea typeface="標楷體" panose="03000509000000000000" pitchFamily="65" charset="-120"/>
            </a:endParaRPr>
          </a:p>
          <a:p>
            <a:pPr algn="ctr">
              <a:lnSpc>
                <a:spcPct val="150000"/>
              </a:lnSpc>
            </a:pPr>
            <a:r>
              <a:rPr lang="zh-TW" altLang="en-US" sz="4400" dirty="0">
                <a:solidFill>
                  <a:srgbClr val="FFFF00"/>
                </a:solidFill>
                <a:latin typeface="標楷體" panose="03000509000000000000" pitchFamily="65" charset="-120"/>
                <a:ea typeface="標楷體" panose="03000509000000000000" pitchFamily="65" charset="-120"/>
              </a:rPr>
              <a:t>本校的達成率就拜託大家了！！！</a:t>
            </a:r>
            <a:endParaRPr lang="en-US" altLang="zh-TW" sz="4400" dirty="0">
              <a:solidFill>
                <a:srgbClr val="FFFF00"/>
              </a:solidFill>
              <a:latin typeface="標楷體" panose="03000509000000000000" pitchFamily="65" charset="-120"/>
              <a:ea typeface="標楷體" panose="03000509000000000000" pitchFamily="65" charset="-120"/>
            </a:endParaRPr>
          </a:p>
        </p:txBody>
      </p:sp>
      <p:pic>
        <p:nvPicPr>
          <p:cNvPr id="11" name="圖片 10" descr="老大貼圖.jpg">
            <a:extLst>
              <a:ext uri="{FF2B5EF4-FFF2-40B4-BE49-F238E27FC236}">
                <a16:creationId xmlns:a16="http://schemas.microsoft.com/office/drawing/2014/main" id="{1E143AB3-0DD7-419F-B5D5-2B1F197965CE}"/>
              </a:ext>
            </a:extLst>
          </p:cNvPr>
          <p:cNvPicPr>
            <a:picLocks noChangeAspect="1"/>
          </p:cNvPicPr>
          <p:nvPr/>
        </p:nvPicPr>
        <p:blipFill>
          <a:blip r:embed="rId3" cstate="print"/>
          <a:stretch>
            <a:fillRect/>
          </a:stretch>
        </p:blipFill>
        <p:spPr>
          <a:xfrm>
            <a:off x="7367855" y="5118133"/>
            <a:ext cx="1635690" cy="1620000"/>
          </a:xfrm>
          <a:prstGeom prst="rect">
            <a:avLst/>
          </a:prstGeom>
        </p:spPr>
      </p:pic>
    </p:spTree>
    <p:extLst>
      <p:ext uri="{BB962C8B-B14F-4D97-AF65-F5344CB8AC3E}">
        <p14:creationId xmlns:p14="http://schemas.microsoft.com/office/powerpoint/2010/main" val="3692256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1"/>
                </a:solidFill>
              </a:rPr>
              <a:t>世界潮流與身心障礙者權利公約</a:t>
            </a:r>
          </a:p>
        </p:txBody>
      </p:sp>
      <p:sp>
        <p:nvSpPr>
          <p:cNvPr id="3" name="內容版面配置區 2"/>
          <p:cNvSpPr>
            <a:spLocks noGrp="1"/>
          </p:cNvSpPr>
          <p:nvPr>
            <p:ph idx="1"/>
          </p:nvPr>
        </p:nvSpPr>
        <p:spPr/>
        <p:txBody>
          <a:bodyPr>
            <a:noAutofit/>
          </a:bodyPr>
          <a:lstStyle/>
          <a:p>
            <a:pPr>
              <a:lnSpc>
                <a:spcPts val="4200"/>
              </a:lnSpc>
            </a:pPr>
            <a:r>
              <a:rPr lang="zh-TW" altLang="en-US" b="0" dirty="0">
                <a:solidFill>
                  <a:schemeClr val="tx1"/>
                </a:solidFill>
                <a:latin typeface="標楷體" panose="03000509000000000000" pitchFamily="65" charset="-120"/>
              </a:rPr>
              <a:t>受到回歸主流、統合與融合等一系列特殊教育思潮的影響下，特殊教育學生在普通學校的集中式特殊教育班、分散式資源班，</a:t>
            </a:r>
            <a:r>
              <a:rPr lang="zh-TW" altLang="en-US" b="0" dirty="0">
                <a:solidFill>
                  <a:srgbClr val="FF0000"/>
                </a:solidFill>
                <a:latin typeface="標楷體" panose="03000509000000000000" pitchFamily="65" charset="-120"/>
              </a:rPr>
              <a:t>甚或全時皆在普通班中接受教育</a:t>
            </a:r>
            <a:r>
              <a:rPr lang="zh-TW" altLang="en-US" b="0" dirty="0">
                <a:solidFill>
                  <a:schemeClr val="tx1"/>
                </a:solidFill>
                <a:latin typeface="標楷體" panose="03000509000000000000" pitchFamily="65" charset="-120"/>
              </a:rPr>
              <a:t>（聯合國</a:t>
            </a:r>
            <a:r>
              <a:rPr lang="en-US" altLang="zh-TW" b="0" dirty="0">
                <a:solidFill>
                  <a:schemeClr val="tx1"/>
                </a:solidFill>
                <a:latin typeface="標楷體" panose="03000509000000000000" pitchFamily="65" charset="-120"/>
              </a:rPr>
              <a:t>《</a:t>
            </a:r>
            <a:r>
              <a:rPr lang="zh-TW" altLang="en-US" b="0" dirty="0">
                <a:solidFill>
                  <a:schemeClr val="tx1"/>
                </a:solidFill>
                <a:latin typeface="標楷體" panose="03000509000000000000" pitchFamily="65" charset="-120"/>
              </a:rPr>
              <a:t>身心障礙者權利公約</a:t>
            </a:r>
            <a:r>
              <a:rPr lang="en-US" altLang="zh-TW" b="0" dirty="0">
                <a:solidFill>
                  <a:schemeClr val="tx1"/>
                </a:solidFill>
                <a:latin typeface="標楷體" panose="03000509000000000000" pitchFamily="65" charset="-120"/>
              </a:rPr>
              <a:t>CRPD》</a:t>
            </a:r>
            <a:r>
              <a:rPr lang="zh-TW" altLang="en-US" b="0" dirty="0">
                <a:solidFill>
                  <a:schemeClr val="tx1"/>
                </a:solidFill>
                <a:latin typeface="標楷體" panose="03000509000000000000" pitchFamily="65" charset="-120"/>
              </a:rPr>
              <a:t>）</a:t>
            </a:r>
            <a:r>
              <a:rPr lang="en-US" altLang="zh-TW" b="0" dirty="0">
                <a:solidFill>
                  <a:schemeClr val="tx1"/>
                </a:solidFill>
                <a:latin typeface="標楷體" panose="03000509000000000000" pitchFamily="65" charset="-120"/>
              </a:rPr>
              <a:t> </a:t>
            </a:r>
            <a:r>
              <a:rPr lang="zh-TW" altLang="en-US" b="0" dirty="0">
                <a:solidFill>
                  <a:schemeClr val="tx1"/>
                </a:solidFill>
                <a:latin typeface="標楷體" panose="03000509000000000000" pitchFamily="65" charset="-120"/>
              </a:rPr>
              <a:t>。</a:t>
            </a:r>
            <a:endParaRPr lang="en-US" altLang="zh-TW" b="0" dirty="0">
              <a:solidFill>
                <a:schemeClr val="tx1"/>
              </a:solidFill>
              <a:latin typeface="標楷體" panose="03000509000000000000" pitchFamily="65" charset="-120"/>
            </a:endParaRPr>
          </a:p>
          <a:p>
            <a:pPr>
              <a:lnSpc>
                <a:spcPts val="4200"/>
              </a:lnSpc>
              <a:spcBef>
                <a:spcPts val="2400"/>
              </a:spcBef>
            </a:pPr>
            <a:r>
              <a:rPr lang="zh-TW" altLang="en-US" b="0" dirty="0">
                <a:solidFill>
                  <a:schemeClr val="tx1"/>
                </a:solidFill>
                <a:latin typeface="標楷體" panose="03000509000000000000" pitchFamily="65" charset="-120"/>
              </a:rPr>
              <a:t>我國已於</a:t>
            </a:r>
            <a:r>
              <a:rPr lang="en-US" altLang="zh-TW" dirty="0">
                <a:solidFill>
                  <a:schemeClr val="tx1"/>
                </a:solidFill>
                <a:latin typeface="標楷體" panose="03000509000000000000" pitchFamily="65" charset="-120"/>
              </a:rPr>
              <a:t>2014</a:t>
            </a:r>
            <a:r>
              <a:rPr lang="zh-TW" altLang="en-US" b="0" dirty="0">
                <a:solidFill>
                  <a:schemeClr val="tx1"/>
                </a:solidFill>
                <a:latin typeface="標楷體" panose="03000509000000000000" pitchFamily="65" charset="-120"/>
              </a:rPr>
              <a:t>年制定</a:t>
            </a:r>
            <a:r>
              <a:rPr lang="en-US" altLang="zh-TW" b="0" dirty="0">
                <a:solidFill>
                  <a:schemeClr val="tx1"/>
                </a:solidFill>
                <a:latin typeface="標楷體" panose="03000509000000000000" pitchFamily="65" charset="-120"/>
              </a:rPr>
              <a:t>《</a:t>
            </a:r>
            <a:r>
              <a:rPr lang="zh-TW" altLang="en-US" b="0" dirty="0">
                <a:solidFill>
                  <a:schemeClr val="tx1"/>
                </a:solidFill>
                <a:latin typeface="標楷體" panose="03000509000000000000" pitchFamily="65" charset="-120"/>
              </a:rPr>
              <a:t>身心障礙者權利公約施行法</a:t>
            </a:r>
            <a:r>
              <a:rPr lang="en-US" altLang="zh-TW" b="0" dirty="0">
                <a:solidFill>
                  <a:schemeClr val="tx1"/>
                </a:solidFill>
                <a:latin typeface="標楷體" panose="03000509000000000000" pitchFamily="65" charset="-120"/>
              </a:rPr>
              <a:t>》</a:t>
            </a:r>
            <a:r>
              <a:rPr lang="zh-TW" altLang="en-US" b="0" dirty="0">
                <a:solidFill>
                  <a:schemeClr val="tx1"/>
                </a:solidFill>
                <a:latin typeface="標楷體" panose="03000509000000000000" pitchFamily="65" charset="-120"/>
              </a:rPr>
              <a:t>據以實施</a:t>
            </a:r>
            <a:r>
              <a:rPr lang="en-US" altLang="zh-TW" b="0" dirty="0">
                <a:solidFill>
                  <a:schemeClr val="tx1"/>
                </a:solidFill>
                <a:latin typeface="標楷體" panose="03000509000000000000" pitchFamily="65" charset="-120"/>
              </a:rPr>
              <a:t>CRPD </a:t>
            </a:r>
            <a:r>
              <a:rPr lang="zh-TW" altLang="en-US" b="0" dirty="0">
                <a:solidFill>
                  <a:schemeClr val="tx1"/>
                </a:solidFill>
                <a:latin typeface="標楷體" panose="03000509000000000000" pitchFamily="65" charset="-120"/>
              </a:rPr>
              <a:t>。</a:t>
            </a:r>
            <a:endParaRPr lang="en-US" altLang="zh-TW" b="0" dirty="0">
              <a:solidFill>
                <a:schemeClr val="tx1"/>
              </a:solidFill>
              <a:latin typeface="標楷體" panose="03000509000000000000" pitchFamily="65" charset="-120"/>
            </a:endParaRPr>
          </a:p>
        </p:txBody>
      </p:sp>
    </p:spTree>
    <p:extLst>
      <p:ext uri="{BB962C8B-B14F-4D97-AF65-F5344CB8AC3E}">
        <p14:creationId xmlns:p14="http://schemas.microsoft.com/office/powerpoint/2010/main" val="3072080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116" y="260648"/>
            <a:ext cx="8562456" cy="653975"/>
          </a:xfrm>
        </p:spPr>
        <p:txBody>
          <a:bodyPr>
            <a:normAutofit fontScale="90000"/>
          </a:bodyPr>
          <a:lstStyle/>
          <a:p>
            <a:r>
              <a:rPr lang="zh-TW" altLang="en-US" dirty="0">
                <a:solidFill>
                  <a:schemeClr val="tx1"/>
                </a:solidFill>
              </a:rPr>
              <a:t>新北市</a:t>
            </a:r>
            <a:r>
              <a:rPr lang="en-US" altLang="zh-TW" b="1" dirty="0">
                <a:solidFill>
                  <a:schemeClr val="tx1"/>
                </a:solidFill>
              </a:rPr>
              <a:t>109</a:t>
            </a:r>
            <a:r>
              <a:rPr lang="zh-TW" altLang="en-US" dirty="0">
                <a:solidFill>
                  <a:schemeClr val="tx1"/>
                </a:solidFill>
              </a:rPr>
              <a:t>學年度特殊學生安置情形</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567753336"/>
              </p:ext>
            </p:extLst>
          </p:nvPr>
        </p:nvGraphicFramePr>
        <p:xfrm>
          <a:off x="384329" y="1053025"/>
          <a:ext cx="8396027" cy="4752528"/>
        </p:xfrm>
        <a:graphic>
          <a:graphicData uri="http://schemas.openxmlformats.org/drawingml/2006/table">
            <a:tbl>
              <a:tblPr>
                <a:tableStyleId>{5C22544A-7EE6-4342-B048-85BDC9FD1C3A}</a:tableStyleId>
              </a:tblPr>
              <a:tblGrid>
                <a:gridCol w="1981751">
                  <a:extLst>
                    <a:ext uri="{9D8B030D-6E8A-4147-A177-3AD203B41FA5}">
                      <a16:colId xmlns:a16="http://schemas.microsoft.com/office/drawing/2014/main" val="20000"/>
                    </a:ext>
                  </a:extLst>
                </a:gridCol>
                <a:gridCol w="1069046">
                  <a:extLst>
                    <a:ext uri="{9D8B030D-6E8A-4147-A177-3AD203B41FA5}">
                      <a16:colId xmlns:a16="http://schemas.microsoft.com/office/drawing/2014/main" val="20001"/>
                    </a:ext>
                  </a:extLst>
                </a:gridCol>
                <a:gridCol w="1069046">
                  <a:extLst>
                    <a:ext uri="{9D8B030D-6E8A-4147-A177-3AD203B41FA5}">
                      <a16:colId xmlns:a16="http://schemas.microsoft.com/office/drawing/2014/main" val="20002"/>
                    </a:ext>
                  </a:extLst>
                </a:gridCol>
                <a:gridCol w="1069046">
                  <a:extLst>
                    <a:ext uri="{9D8B030D-6E8A-4147-A177-3AD203B41FA5}">
                      <a16:colId xmlns:a16="http://schemas.microsoft.com/office/drawing/2014/main" val="20003"/>
                    </a:ext>
                  </a:extLst>
                </a:gridCol>
                <a:gridCol w="1069046">
                  <a:extLst>
                    <a:ext uri="{9D8B030D-6E8A-4147-A177-3AD203B41FA5}">
                      <a16:colId xmlns:a16="http://schemas.microsoft.com/office/drawing/2014/main" val="20004"/>
                    </a:ext>
                  </a:extLst>
                </a:gridCol>
                <a:gridCol w="1069046">
                  <a:extLst>
                    <a:ext uri="{9D8B030D-6E8A-4147-A177-3AD203B41FA5}">
                      <a16:colId xmlns:a16="http://schemas.microsoft.com/office/drawing/2014/main" val="20005"/>
                    </a:ext>
                  </a:extLst>
                </a:gridCol>
                <a:gridCol w="1069046">
                  <a:extLst>
                    <a:ext uri="{9D8B030D-6E8A-4147-A177-3AD203B41FA5}">
                      <a16:colId xmlns:a16="http://schemas.microsoft.com/office/drawing/2014/main" val="20006"/>
                    </a:ext>
                  </a:extLst>
                </a:gridCol>
              </a:tblGrid>
              <a:tr h="792088">
                <a:tc>
                  <a:txBody>
                    <a:bodyPr/>
                    <a:lstStyle/>
                    <a:p>
                      <a:pPr algn="ctr" fontAlgn="ctr"/>
                      <a:r>
                        <a:rPr lang="zh-TW" altLang="en-US" sz="280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階段</a:t>
                      </a:r>
                      <a:endParaRPr lang="zh-TW" altLang="en-US" sz="2800" b="0" i="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rgbClr val="B84A00"/>
                    </a:solidFill>
                  </a:tcPr>
                </a:tc>
                <a:tc gridSpan="2">
                  <a:txBody>
                    <a:bodyPr/>
                    <a:lstStyle/>
                    <a:p>
                      <a:pPr algn="ctr" fontAlgn="ctr"/>
                      <a:r>
                        <a:rPr lang="zh-TW" altLang="en-US" sz="280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國小</a:t>
                      </a:r>
                      <a:endParaRPr lang="zh-TW" altLang="en-US" sz="2800" b="0" i="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rgbClr val="B84A00"/>
                    </a:solidFill>
                  </a:tcPr>
                </a:tc>
                <a:tc hMerge="1">
                  <a:txBody>
                    <a:bodyPr/>
                    <a:lstStyle/>
                    <a:p>
                      <a:pPr algn="l" fontAlgn="ct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zh-TW" altLang="en-US" sz="280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國中</a:t>
                      </a:r>
                      <a:endParaRPr lang="zh-TW" altLang="en-US" sz="2800" b="0" i="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rgbClr val="B84A00"/>
                    </a:solidFill>
                  </a:tcPr>
                </a:tc>
                <a:tc hMerge="1">
                  <a:txBody>
                    <a:bodyPr/>
                    <a:lstStyle/>
                    <a:p>
                      <a:pPr algn="ctr" fontAlgn="ct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zh-TW" altLang="en-US" sz="280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總計</a:t>
                      </a:r>
                      <a:endParaRPr lang="zh-TW" altLang="en-US" sz="2800" b="0" i="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rgbClr val="B84A00"/>
                    </a:solidFill>
                  </a:tcPr>
                </a:tc>
                <a:tc hMerge="1">
                  <a:txBody>
                    <a:bodyPr/>
                    <a:lstStyle/>
                    <a:p>
                      <a:pPr algn="l" fontAlgn="ct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2088">
                <a:tc>
                  <a:txBody>
                    <a:bodyPr/>
                    <a:lstStyle/>
                    <a:p>
                      <a:pPr algn="ctr" fontAlgn="ctr"/>
                      <a:r>
                        <a:rPr lang="zh-TW" altLang="en-US" sz="280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安置別</a:t>
                      </a:r>
                      <a:endParaRPr lang="zh-TW" altLang="en-US" sz="2800" b="0" i="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rgbClr val="B84A00"/>
                    </a:solidFill>
                  </a:tcPr>
                </a:tc>
                <a:tc>
                  <a:txBody>
                    <a:bodyPr/>
                    <a:lstStyle/>
                    <a:p>
                      <a:pPr algn="ctr" fontAlgn="ctr"/>
                      <a:r>
                        <a:rPr lang="zh-TW" altLang="en-US" sz="280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人數</a:t>
                      </a:r>
                      <a:endParaRPr lang="zh-TW" altLang="en-US" sz="2800" b="0" i="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rgbClr val="B84A00"/>
                    </a:solidFill>
                  </a:tcPr>
                </a:tc>
                <a:tc>
                  <a:txBody>
                    <a:bodyPr/>
                    <a:lstStyle/>
                    <a:p>
                      <a:pPr algn="ctr" fontAlgn="ctr"/>
                      <a:r>
                        <a:rPr lang="zh-TW" altLang="en-US" sz="280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比率</a:t>
                      </a:r>
                      <a:endParaRPr lang="en-US" altLang="zh-TW" sz="2800" b="0" i="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rgbClr val="B84A00"/>
                    </a:solidFill>
                  </a:tcPr>
                </a:tc>
                <a:tc>
                  <a:txBody>
                    <a:bodyPr/>
                    <a:lstStyle/>
                    <a:p>
                      <a:pPr algn="ctr" fontAlgn="ctr"/>
                      <a:r>
                        <a:rPr lang="zh-TW" altLang="en-US" sz="280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人數</a:t>
                      </a:r>
                      <a:endParaRPr lang="zh-TW" altLang="en-US" sz="2800" b="0" i="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rgbClr val="B84A00"/>
                    </a:solidFill>
                  </a:tcPr>
                </a:tc>
                <a:tc>
                  <a:txBody>
                    <a:bodyPr/>
                    <a:lstStyle/>
                    <a:p>
                      <a:pPr algn="ctr" fontAlgn="ctr"/>
                      <a:r>
                        <a:rPr lang="zh-TW" altLang="en-US" sz="280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比率</a:t>
                      </a:r>
                      <a:endParaRPr lang="en-US" altLang="zh-TW" sz="2800" b="0" i="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rgbClr val="B84A00"/>
                    </a:solidFill>
                  </a:tcPr>
                </a:tc>
                <a:tc>
                  <a:txBody>
                    <a:bodyPr/>
                    <a:lstStyle/>
                    <a:p>
                      <a:pPr algn="ctr" fontAlgn="ctr"/>
                      <a:r>
                        <a:rPr lang="zh-TW" altLang="en-US" sz="280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人數</a:t>
                      </a:r>
                      <a:endParaRPr lang="zh-TW" altLang="en-US" sz="2800" b="0" i="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rgbClr val="B84A00"/>
                    </a:solidFill>
                  </a:tcPr>
                </a:tc>
                <a:tc>
                  <a:txBody>
                    <a:bodyPr/>
                    <a:lstStyle/>
                    <a:p>
                      <a:pPr algn="ctr" fontAlgn="ctr"/>
                      <a:r>
                        <a:rPr lang="zh-TW" altLang="en-US" sz="280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比率</a:t>
                      </a:r>
                      <a:endParaRPr lang="en-US" altLang="zh-TW" sz="2800" b="0" i="0" u="none" strike="noStrike"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rgbClr val="B84A00"/>
                    </a:solidFill>
                  </a:tcPr>
                </a:tc>
                <a:extLst>
                  <a:ext uri="{0D108BD9-81ED-4DB2-BD59-A6C34878D82A}">
                    <a16:rowId xmlns:a16="http://schemas.microsoft.com/office/drawing/2014/main" val="10001"/>
                  </a:ext>
                </a:extLst>
              </a:tr>
              <a:tr h="792088">
                <a:tc>
                  <a:txBody>
                    <a:bodyPr/>
                    <a:lstStyle/>
                    <a:p>
                      <a:pPr algn="ctr" fontAlgn="ctr"/>
                      <a:r>
                        <a:rPr lang="zh-TW" altLang="en-US" sz="2400" u="none" strike="noStrike" dirty="0">
                          <a:solidFill>
                            <a:srgbClr val="FF6600"/>
                          </a:solidFill>
                          <a:effectLst/>
                          <a:latin typeface="標楷體" panose="03000509000000000000" pitchFamily="65" charset="-120"/>
                          <a:ea typeface="標楷體" panose="03000509000000000000" pitchFamily="65" charset="-120"/>
                          <a:cs typeface="Times New Roman" panose="02020603050405020304" pitchFamily="18" charset="0"/>
                        </a:rPr>
                        <a:t>普通班</a:t>
                      </a:r>
                      <a:endParaRPr lang="zh-TW" altLang="en-US" sz="2400" b="0" i="0" u="none" strike="noStrike" dirty="0">
                        <a:solidFill>
                          <a:srgbClr val="FF66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solidFill>
                            <a:srgbClr val="FF6600"/>
                          </a:solidFill>
                          <a:effectLst/>
                          <a:latin typeface="標楷體" panose="03000509000000000000" pitchFamily="65" charset="-120"/>
                          <a:ea typeface="標楷體" panose="03000509000000000000" pitchFamily="65" charset="-120"/>
                          <a:cs typeface="Times New Roman" panose="02020603050405020304" pitchFamily="18" charset="0"/>
                        </a:rPr>
                        <a:t>6283</a:t>
                      </a:r>
                      <a:endParaRPr lang="en-US" altLang="zh-TW" sz="2400" b="0" i="0" u="none" strike="noStrike" dirty="0">
                        <a:solidFill>
                          <a:srgbClr val="FF66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b="0" i="0" u="none" strike="noStrike" dirty="0">
                          <a:solidFill>
                            <a:srgbClr val="FF6600"/>
                          </a:solidFill>
                          <a:effectLst/>
                          <a:latin typeface="標楷體" panose="03000509000000000000" pitchFamily="65" charset="-120"/>
                          <a:ea typeface="標楷體" panose="03000509000000000000" pitchFamily="65" charset="-120"/>
                          <a:cs typeface="Times New Roman" panose="02020603050405020304" pitchFamily="18" charset="0"/>
                        </a:rPr>
                        <a:t>89.8</a:t>
                      </a: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solidFill>
                            <a:srgbClr val="FF6600"/>
                          </a:solidFill>
                          <a:effectLst/>
                          <a:latin typeface="標楷體" panose="03000509000000000000" pitchFamily="65" charset="-120"/>
                          <a:ea typeface="標楷體" panose="03000509000000000000" pitchFamily="65" charset="-120"/>
                          <a:cs typeface="Times New Roman" panose="02020603050405020304" pitchFamily="18" charset="0"/>
                        </a:rPr>
                        <a:t>3492</a:t>
                      </a:r>
                      <a:endParaRPr lang="en-US" altLang="zh-TW" sz="2400" b="0" i="0" u="none" strike="noStrike" dirty="0">
                        <a:solidFill>
                          <a:srgbClr val="FF66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solidFill>
                            <a:srgbClr val="FF6600"/>
                          </a:solidFill>
                          <a:effectLst/>
                          <a:latin typeface="標楷體" panose="03000509000000000000" pitchFamily="65" charset="-120"/>
                          <a:ea typeface="標楷體" panose="03000509000000000000" pitchFamily="65" charset="-120"/>
                          <a:cs typeface="Times New Roman" panose="02020603050405020304" pitchFamily="18" charset="0"/>
                        </a:rPr>
                        <a:t>88.0</a:t>
                      </a:r>
                      <a:endParaRPr lang="en-US" altLang="zh-TW" sz="2400" b="0" i="0" u="none" strike="noStrike" dirty="0">
                        <a:solidFill>
                          <a:srgbClr val="FF66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solidFill>
                            <a:srgbClr val="FF6600"/>
                          </a:solidFill>
                          <a:effectLst/>
                          <a:latin typeface="標楷體" panose="03000509000000000000" pitchFamily="65" charset="-120"/>
                          <a:ea typeface="標楷體" panose="03000509000000000000" pitchFamily="65" charset="-120"/>
                          <a:cs typeface="Times New Roman" panose="02020603050405020304" pitchFamily="18" charset="0"/>
                        </a:rPr>
                        <a:t>9775</a:t>
                      </a:r>
                      <a:endParaRPr lang="en-US" altLang="zh-TW" sz="2400" b="0" i="0" u="none" strike="noStrike" dirty="0">
                        <a:solidFill>
                          <a:srgbClr val="FF66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solidFill>
                            <a:srgbClr val="FF6600"/>
                          </a:solidFill>
                          <a:effectLst/>
                          <a:latin typeface="標楷體" panose="03000509000000000000" pitchFamily="65" charset="-120"/>
                          <a:ea typeface="標楷體" panose="03000509000000000000" pitchFamily="65" charset="-120"/>
                          <a:cs typeface="Times New Roman" panose="02020603050405020304" pitchFamily="18" charset="0"/>
                        </a:rPr>
                        <a:t>89.1</a:t>
                      </a:r>
                      <a:endParaRPr lang="en-US" altLang="zh-TW" sz="2400" b="0" i="0" u="none" strike="noStrike" dirty="0">
                        <a:solidFill>
                          <a:srgbClr val="FF66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792088">
                <a:tc>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cs typeface="Times New Roman" panose="02020603050405020304" pitchFamily="18" charset="0"/>
                        </a:rPr>
                        <a:t>集中式特教班</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cs typeface="Times New Roman" panose="02020603050405020304" pitchFamily="18" charset="0"/>
                        </a:rPr>
                        <a:t>652</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cs typeface="Times New Roman" panose="02020603050405020304" pitchFamily="18" charset="0"/>
                        </a:rPr>
                        <a:t>9.3</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cs typeface="Times New Roman" panose="02020603050405020304" pitchFamily="18" charset="0"/>
                        </a:rPr>
                        <a:t>440</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cs typeface="Times New Roman" panose="02020603050405020304" pitchFamily="18" charset="0"/>
                        </a:rPr>
                        <a:t>11.0</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cs typeface="Times New Roman" panose="02020603050405020304" pitchFamily="18" charset="0"/>
                        </a:rPr>
                        <a:t>1092</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cs typeface="Times New Roman" panose="02020603050405020304" pitchFamily="18" charset="0"/>
                        </a:rPr>
                        <a:t>10.0</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3"/>
                  </a:ext>
                </a:extLst>
              </a:tr>
              <a:tr h="792088">
                <a:tc>
                  <a:txBody>
                    <a:bodyPr/>
                    <a:lstStyle/>
                    <a:p>
                      <a:pPr algn="ctr" fontAlgn="ctr"/>
                      <a:r>
                        <a:rPr lang="zh-TW" altLang="en-US" sz="2400" u="none" strike="noStrike">
                          <a:effectLst/>
                          <a:latin typeface="標楷體" panose="03000509000000000000" pitchFamily="65" charset="-120"/>
                          <a:ea typeface="標楷體" panose="03000509000000000000" pitchFamily="65" charset="-120"/>
                          <a:cs typeface="Times New Roman" panose="02020603050405020304" pitchFamily="18" charset="0"/>
                        </a:rPr>
                        <a:t>在家教育</a:t>
                      </a:r>
                      <a:endParaRPr lang="zh-TW" altLang="en-US" sz="2400" b="0" i="0" u="none" strike="noStrike">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a:effectLst/>
                          <a:latin typeface="標楷體" panose="03000509000000000000" pitchFamily="65" charset="-120"/>
                          <a:ea typeface="標楷體" panose="03000509000000000000" pitchFamily="65" charset="-120"/>
                          <a:cs typeface="Times New Roman" panose="02020603050405020304" pitchFamily="18" charset="0"/>
                        </a:rPr>
                        <a:t>63</a:t>
                      </a:r>
                      <a:endParaRPr lang="en-US" altLang="zh-TW" sz="2400" b="0" i="0" u="none" strike="noStrike">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b="0" i="0" u="none" strike="noStrike" dirty="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0.9</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a:effectLst/>
                          <a:latin typeface="標楷體" panose="03000509000000000000" pitchFamily="65" charset="-120"/>
                          <a:ea typeface="標楷體" panose="03000509000000000000" pitchFamily="65" charset="-120"/>
                          <a:cs typeface="Times New Roman" panose="02020603050405020304" pitchFamily="18" charset="0"/>
                        </a:rPr>
                        <a:t>38</a:t>
                      </a:r>
                      <a:endParaRPr lang="en-US" altLang="zh-TW" sz="2400" b="0" i="0" u="none" strike="noStrike">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cs typeface="Times New Roman" panose="02020603050405020304" pitchFamily="18" charset="0"/>
                        </a:rPr>
                        <a:t>1.0</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cs typeface="Times New Roman" panose="02020603050405020304" pitchFamily="18" charset="0"/>
                        </a:rPr>
                        <a:t>101</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b="0" i="0" u="none" strike="noStrike" dirty="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0.9</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4"/>
                  </a:ext>
                </a:extLst>
              </a:tr>
              <a:tr h="792088">
                <a:tc>
                  <a:txBody>
                    <a:bodyPr/>
                    <a:lstStyle/>
                    <a:p>
                      <a:pPr algn="ctr" fontAlgn="ctr"/>
                      <a:r>
                        <a:rPr lang="zh-TW" altLang="en-US" sz="2400" u="none" strike="noStrike">
                          <a:effectLst/>
                          <a:latin typeface="標楷體" panose="03000509000000000000" pitchFamily="65" charset="-120"/>
                          <a:ea typeface="標楷體" panose="03000509000000000000" pitchFamily="65" charset="-120"/>
                          <a:cs typeface="Times New Roman" panose="02020603050405020304" pitchFamily="18" charset="0"/>
                        </a:rPr>
                        <a:t>總計</a:t>
                      </a:r>
                      <a:endParaRPr lang="zh-TW" altLang="en-US" sz="2400" b="0" i="0" u="none" strike="noStrike">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a:effectLst/>
                          <a:latin typeface="標楷體" panose="03000509000000000000" pitchFamily="65" charset="-120"/>
                          <a:ea typeface="標楷體" panose="03000509000000000000" pitchFamily="65" charset="-120"/>
                          <a:cs typeface="Times New Roman" panose="02020603050405020304" pitchFamily="18" charset="0"/>
                        </a:rPr>
                        <a:t>6998</a:t>
                      </a:r>
                      <a:endParaRPr lang="en-US" altLang="zh-TW" sz="2400" b="0" i="0" u="none" strike="noStrike">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cs typeface="Times New Roman" panose="02020603050405020304" pitchFamily="18" charset="0"/>
                        </a:rPr>
                        <a:t>100.0</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a:effectLst/>
                          <a:latin typeface="標楷體" panose="03000509000000000000" pitchFamily="65" charset="-120"/>
                          <a:ea typeface="標楷體" panose="03000509000000000000" pitchFamily="65" charset="-120"/>
                          <a:cs typeface="Times New Roman" panose="02020603050405020304" pitchFamily="18" charset="0"/>
                        </a:rPr>
                        <a:t>3970</a:t>
                      </a:r>
                      <a:endParaRPr lang="en-US" altLang="zh-TW" sz="2400" b="0" i="0" u="none" strike="noStrike">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cs typeface="Times New Roman" panose="02020603050405020304" pitchFamily="18" charset="0"/>
                        </a:rPr>
                        <a:t>100.0</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cs typeface="Times New Roman" panose="02020603050405020304" pitchFamily="18" charset="0"/>
                        </a:rPr>
                        <a:t>10968</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cs typeface="Times New Roman" panose="02020603050405020304" pitchFamily="18" charset="0"/>
                        </a:rPr>
                        <a:t>100.0</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620" marR="7620" marT="762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
        <p:nvSpPr>
          <p:cNvPr id="5" name="圓角矩形 4"/>
          <p:cNvSpPr/>
          <p:nvPr/>
        </p:nvSpPr>
        <p:spPr>
          <a:xfrm>
            <a:off x="432000" y="5987853"/>
            <a:ext cx="8280000" cy="72000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bg1"/>
                </a:solidFill>
                <a:latin typeface="標楷體" panose="03000509000000000000" pitchFamily="65" charset="-120"/>
                <a:ea typeface="標楷體" panose="03000509000000000000" pitchFamily="65" charset="-120"/>
              </a:rPr>
              <a:t>本市有</a:t>
            </a:r>
            <a:r>
              <a:rPr lang="zh-TW" altLang="en-US" sz="4000" dirty="0">
                <a:solidFill>
                  <a:srgbClr val="FFFF00"/>
                </a:solidFill>
                <a:latin typeface="標楷體" panose="03000509000000000000" pitchFamily="65" charset="-120"/>
                <a:ea typeface="標楷體" panose="03000509000000000000" pitchFamily="65" charset="-120"/>
              </a:rPr>
              <a:t>近</a:t>
            </a:r>
            <a:r>
              <a:rPr lang="en-US" altLang="zh-TW" sz="4000" dirty="0">
                <a:solidFill>
                  <a:srgbClr val="FFFF00"/>
                </a:solidFill>
                <a:latin typeface="標楷體" panose="03000509000000000000" pitchFamily="65" charset="-120"/>
                <a:ea typeface="標楷體" panose="03000509000000000000" pitchFamily="65" charset="-120"/>
              </a:rPr>
              <a:t>9</a:t>
            </a:r>
            <a:r>
              <a:rPr lang="zh-TW" altLang="en-US" sz="4000" dirty="0">
                <a:solidFill>
                  <a:srgbClr val="FFFF00"/>
                </a:solidFill>
                <a:latin typeface="標楷體" panose="03000509000000000000" pitchFamily="65" charset="-120"/>
                <a:ea typeface="標楷體" panose="03000509000000000000" pitchFamily="65" charset="-120"/>
              </a:rPr>
              <a:t>成</a:t>
            </a:r>
            <a:r>
              <a:rPr lang="zh-TW" altLang="en-US" sz="4000" dirty="0">
                <a:solidFill>
                  <a:schemeClr val="bg1"/>
                </a:solidFill>
                <a:latin typeface="標楷體" panose="03000509000000000000" pitchFamily="65" charset="-120"/>
                <a:ea typeface="標楷體" panose="03000509000000000000" pitchFamily="65" charset="-120"/>
              </a:rPr>
              <a:t>的特殊生</a:t>
            </a:r>
            <a:r>
              <a:rPr lang="zh-TW" altLang="en-US" sz="4000" dirty="0">
                <a:solidFill>
                  <a:srgbClr val="FFFF00"/>
                </a:solidFill>
                <a:latin typeface="標楷體" panose="03000509000000000000" pitchFamily="65" charset="-120"/>
                <a:ea typeface="標楷體" panose="03000509000000000000" pitchFamily="65" charset="-120"/>
              </a:rPr>
              <a:t>在普通班</a:t>
            </a:r>
            <a:endParaRPr lang="en-US" altLang="zh-TW" sz="4000"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14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1"/>
                </a:solidFill>
              </a:rPr>
              <a:t>真平等</a:t>
            </a:r>
            <a:r>
              <a:rPr lang="en-US" altLang="zh-TW" dirty="0">
                <a:solidFill>
                  <a:schemeClr val="tx1"/>
                </a:solidFill>
              </a:rPr>
              <a:t>?</a:t>
            </a:r>
            <a:r>
              <a:rPr lang="zh-TW" altLang="en-US" dirty="0">
                <a:solidFill>
                  <a:schemeClr val="tx1"/>
                </a:solidFill>
              </a:rPr>
              <a:t>或是歧視</a:t>
            </a:r>
            <a:r>
              <a:rPr lang="en-US" altLang="zh-TW" dirty="0">
                <a:solidFill>
                  <a:schemeClr val="tx1"/>
                </a:solidFill>
              </a:rPr>
              <a:t>?</a:t>
            </a:r>
            <a:endParaRPr lang="zh-TW" altLang="en-US" dirty="0">
              <a:solidFill>
                <a:schemeClr val="tx1"/>
              </a:solidFill>
            </a:endParaRPr>
          </a:p>
        </p:txBody>
      </p:sp>
      <p:sp>
        <p:nvSpPr>
          <p:cNvPr id="4" name="投影片編號版面配置區 3"/>
          <p:cNvSpPr>
            <a:spLocks noGrp="1"/>
          </p:cNvSpPr>
          <p:nvPr>
            <p:ph type="sldNum" sz="quarter" idx="12"/>
          </p:nvPr>
        </p:nvSpPr>
        <p:spPr/>
        <p:txBody>
          <a:bodyPr/>
          <a:lstStyle/>
          <a:p>
            <a:fld id="{F0063435-CC91-4C20-8964-98B258FF3C6D}" type="slidenum">
              <a:rPr lang="zh-TW" altLang="en-US" smtClean="0"/>
              <a:pPr/>
              <a:t>7</a:t>
            </a:fld>
            <a:endParaRPr lang="zh-TW" altLang="en-US"/>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242" y="1121313"/>
            <a:ext cx="7692973" cy="5421426"/>
          </a:xfrm>
          <a:prstGeom prst="rect">
            <a:avLst/>
          </a:prstGeom>
        </p:spPr>
      </p:pic>
    </p:spTree>
    <p:extLst>
      <p:ext uri="{BB962C8B-B14F-4D97-AF65-F5344CB8AC3E}">
        <p14:creationId xmlns:p14="http://schemas.microsoft.com/office/powerpoint/2010/main" val="276562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1"/>
                </a:solidFill>
              </a:rPr>
              <a:t>身心障礙者權利公約重要內涵</a:t>
            </a:r>
          </a:p>
        </p:txBody>
      </p:sp>
      <p:sp>
        <p:nvSpPr>
          <p:cNvPr id="3" name="內容版面配置區 2"/>
          <p:cNvSpPr>
            <a:spLocks noGrp="1"/>
          </p:cNvSpPr>
          <p:nvPr>
            <p:ph idx="1"/>
          </p:nvPr>
        </p:nvSpPr>
        <p:spPr>
          <a:xfrm>
            <a:off x="457200" y="1032844"/>
            <a:ext cx="8363272" cy="5708524"/>
          </a:xfrm>
        </p:spPr>
        <p:txBody>
          <a:bodyPr>
            <a:normAutofit fontScale="92500"/>
          </a:bodyPr>
          <a:lstStyle/>
          <a:p>
            <a:pPr>
              <a:lnSpc>
                <a:spcPct val="120000"/>
              </a:lnSpc>
              <a:spcBef>
                <a:spcPts val="1200"/>
              </a:spcBef>
            </a:pPr>
            <a:r>
              <a:rPr lang="zh-TW" altLang="en-US" dirty="0">
                <a:solidFill>
                  <a:schemeClr val="tx1">
                    <a:lumMod val="85000"/>
                    <a:lumOff val="15000"/>
                  </a:schemeClr>
                </a:solidFill>
                <a:latin typeface="標楷體" panose="03000509000000000000" pitchFamily="65" charset="-120"/>
              </a:rPr>
              <a:t>平等與不歧視</a:t>
            </a:r>
            <a:endParaRPr lang="en-US" altLang="zh-TW" dirty="0">
              <a:solidFill>
                <a:schemeClr val="tx1">
                  <a:lumMod val="85000"/>
                  <a:lumOff val="15000"/>
                </a:schemeClr>
              </a:solidFill>
              <a:latin typeface="標楷體" panose="03000509000000000000" pitchFamily="65" charset="-120"/>
            </a:endParaRPr>
          </a:p>
          <a:p>
            <a:pPr lvl="1">
              <a:lnSpc>
                <a:spcPct val="120000"/>
              </a:lnSpc>
            </a:pPr>
            <a:r>
              <a:rPr lang="zh-TW" altLang="en-US" dirty="0">
                <a:solidFill>
                  <a:srgbClr val="7030A0"/>
                </a:solidFill>
                <a:latin typeface="標楷體" panose="03000509000000000000" pitchFamily="65" charset="-120"/>
              </a:rPr>
              <a:t>不得基於身心障礙而作出任何區別、排斥或限制。</a:t>
            </a:r>
            <a:endParaRPr lang="en-US" altLang="zh-TW" dirty="0">
              <a:solidFill>
                <a:srgbClr val="7030A0"/>
              </a:solidFill>
              <a:latin typeface="標楷體" panose="03000509000000000000" pitchFamily="65" charset="-120"/>
            </a:endParaRPr>
          </a:p>
          <a:p>
            <a:pPr lvl="1">
              <a:lnSpc>
                <a:spcPct val="120000"/>
              </a:lnSpc>
            </a:pPr>
            <a:r>
              <a:rPr lang="zh-TW" altLang="en-US" dirty="0">
                <a:solidFill>
                  <a:schemeClr val="tx1"/>
                </a:solidFill>
                <a:latin typeface="標楷體" panose="03000509000000000000" pitchFamily="65" charset="-120"/>
              </a:rPr>
              <a:t>直接歧視、間接歧視、騷擾，如果學生所提之調整需求未造成義務承擔方（如：學校、教師或政府）過度或不當負擔，拒絕給予調整即構成歧視。</a:t>
            </a:r>
            <a:endParaRPr lang="zh-TW" altLang="en-US" dirty="0">
              <a:latin typeface="標楷體" panose="03000509000000000000" pitchFamily="65" charset="-120"/>
            </a:endParaRPr>
          </a:p>
          <a:p>
            <a:pPr>
              <a:lnSpc>
                <a:spcPct val="120000"/>
              </a:lnSpc>
            </a:pPr>
            <a:r>
              <a:rPr lang="zh-TW" altLang="en-US" dirty="0">
                <a:solidFill>
                  <a:schemeClr val="tx1">
                    <a:lumMod val="85000"/>
                    <a:lumOff val="15000"/>
                  </a:schemeClr>
                </a:solidFill>
                <a:latin typeface="標楷體" panose="03000509000000000000" pitchFamily="65" charset="-120"/>
              </a:rPr>
              <a:t>比較看看下列兩種說法</a:t>
            </a:r>
            <a:endParaRPr lang="en-US" altLang="zh-TW" dirty="0">
              <a:solidFill>
                <a:schemeClr val="tx1">
                  <a:lumMod val="85000"/>
                  <a:lumOff val="15000"/>
                </a:schemeClr>
              </a:solidFill>
              <a:latin typeface="標楷體" panose="03000509000000000000" pitchFamily="65" charset="-120"/>
            </a:endParaRPr>
          </a:p>
          <a:p>
            <a:pPr lvl="1">
              <a:lnSpc>
                <a:spcPct val="120000"/>
              </a:lnSpc>
            </a:pPr>
            <a:r>
              <a:rPr lang="zh-TW" altLang="en-US" dirty="0">
                <a:solidFill>
                  <a:schemeClr val="tx1"/>
                </a:solidFill>
                <a:latin typeface="標楷體" panose="03000509000000000000" pitchFamily="65" charset="-120"/>
              </a:rPr>
              <a:t>校方：</a:t>
            </a:r>
            <a:r>
              <a:rPr lang="zh-TW" altLang="en-US" b="0" dirty="0">
                <a:solidFill>
                  <a:schemeClr val="tx1"/>
                </a:solidFill>
                <a:latin typeface="標楷體" panose="03000509000000000000" pitchFamily="65" charset="-120"/>
              </a:rPr>
              <a:t>我們學校沒有電梯和斜坡道，你坐輪椅，可能會不方便喔。要不要去別的學校看看？</a:t>
            </a:r>
            <a:endParaRPr lang="en-US" altLang="zh-TW" dirty="0">
              <a:solidFill>
                <a:srgbClr val="FF0000"/>
              </a:solidFill>
              <a:latin typeface="標楷體" panose="03000509000000000000" pitchFamily="65" charset="-120"/>
            </a:endParaRPr>
          </a:p>
          <a:p>
            <a:pPr lvl="1">
              <a:lnSpc>
                <a:spcPct val="120000"/>
              </a:lnSpc>
            </a:pPr>
            <a:r>
              <a:rPr lang="zh-TW" altLang="en-US" dirty="0">
                <a:solidFill>
                  <a:schemeClr val="tx1"/>
                </a:solidFill>
                <a:latin typeface="標楷體" panose="03000509000000000000" pitchFamily="65" charset="-120"/>
              </a:rPr>
              <a:t>校方：我們學校目前雖然沒有電梯和斜坡道，但也許我們可以試著做○○○○調整。</a:t>
            </a:r>
            <a:endParaRPr lang="en-US" altLang="zh-TW" dirty="0">
              <a:solidFill>
                <a:schemeClr val="tx1"/>
              </a:solidFill>
              <a:latin typeface="標楷體" panose="03000509000000000000" pitchFamily="65" charset="-120"/>
            </a:endParaRPr>
          </a:p>
        </p:txBody>
      </p:sp>
      <p:sp>
        <p:nvSpPr>
          <p:cNvPr id="4" name="乘號 3"/>
          <p:cNvSpPr>
            <a:spLocks noChangeAspect="1"/>
          </p:cNvSpPr>
          <p:nvPr/>
        </p:nvSpPr>
        <p:spPr>
          <a:xfrm>
            <a:off x="593568" y="4293096"/>
            <a:ext cx="900000" cy="9000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5" name="甜甜圈 4"/>
          <p:cNvSpPr>
            <a:spLocks noChangeAspect="1"/>
          </p:cNvSpPr>
          <p:nvPr/>
        </p:nvSpPr>
        <p:spPr>
          <a:xfrm>
            <a:off x="683568" y="5493714"/>
            <a:ext cx="720000" cy="662883"/>
          </a:xfrm>
          <a:prstGeom prst="don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Tree>
    <p:extLst>
      <p:ext uri="{BB962C8B-B14F-4D97-AF65-F5344CB8AC3E}">
        <p14:creationId xmlns:p14="http://schemas.microsoft.com/office/powerpoint/2010/main" val="186516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1"/>
                </a:solidFill>
              </a:rPr>
              <a:t>平等</a:t>
            </a:r>
            <a:r>
              <a:rPr lang="en-US" altLang="zh-TW" dirty="0">
                <a:solidFill>
                  <a:schemeClr val="tx1"/>
                </a:solidFill>
              </a:rPr>
              <a:t>—</a:t>
            </a:r>
            <a:r>
              <a:rPr lang="zh-TW" altLang="en-US" dirty="0">
                <a:solidFill>
                  <a:schemeClr val="tx1"/>
                </a:solidFill>
              </a:rPr>
              <a:t>提供合理調整</a:t>
            </a:r>
          </a:p>
        </p:txBody>
      </p:sp>
      <p:sp>
        <p:nvSpPr>
          <p:cNvPr id="4" name="投影片編號版面配置區 3"/>
          <p:cNvSpPr>
            <a:spLocks noGrp="1"/>
          </p:cNvSpPr>
          <p:nvPr>
            <p:ph type="sldNum" sz="quarter" idx="12"/>
          </p:nvPr>
        </p:nvSpPr>
        <p:spPr/>
        <p:txBody>
          <a:bodyPr/>
          <a:lstStyle/>
          <a:p>
            <a:fld id="{F0063435-CC91-4C20-8964-98B258FF3C6D}" type="slidenum">
              <a:rPr lang="zh-TW" altLang="en-US" smtClean="0"/>
              <a:pPr/>
              <a:t>9</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476" y="1149494"/>
            <a:ext cx="7535999" cy="5303842"/>
          </a:xfrm>
          <a:prstGeom prst="rect">
            <a:avLst/>
          </a:prstGeom>
        </p:spPr>
      </p:pic>
    </p:spTree>
    <p:extLst>
      <p:ext uri="{BB962C8B-B14F-4D97-AF65-F5344CB8AC3E}">
        <p14:creationId xmlns:p14="http://schemas.microsoft.com/office/powerpoint/2010/main" val="2000269726"/>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8657</TotalTime>
  <Words>3113</Words>
  <Application>Microsoft Office PowerPoint</Application>
  <PresentationFormat>如螢幕大小 (4:3)</PresentationFormat>
  <Paragraphs>339</Paragraphs>
  <Slides>38</Slides>
  <Notes>20</Notes>
  <HiddenSlides>0</HiddenSlides>
  <MMClips>0</MMClips>
  <ScaleCrop>false</ScaleCrop>
  <HeadingPairs>
    <vt:vector size="8" baseType="variant">
      <vt:variant>
        <vt:lpstr>使用字型</vt:lpstr>
      </vt:variant>
      <vt:variant>
        <vt:i4>14</vt:i4>
      </vt:variant>
      <vt:variant>
        <vt:lpstr>佈景主題</vt:lpstr>
      </vt:variant>
      <vt:variant>
        <vt:i4>5</vt:i4>
      </vt:variant>
      <vt:variant>
        <vt:lpstr>內嵌 OLE 伺服程式</vt:lpstr>
      </vt:variant>
      <vt:variant>
        <vt:i4>1</vt:i4>
      </vt:variant>
      <vt:variant>
        <vt:lpstr>投影片標題</vt:lpstr>
      </vt:variant>
      <vt:variant>
        <vt:i4>38</vt:i4>
      </vt:variant>
    </vt:vector>
  </HeadingPairs>
  <TitlesOfParts>
    <vt:vector size="58" baseType="lpstr">
      <vt:lpstr>微软雅黑</vt:lpstr>
      <vt:lpstr>宋体</vt:lpstr>
      <vt:lpstr>造字工房悦黑演示版常规体</vt:lpstr>
      <vt:lpstr>微軟正黑體</vt:lpstr>
      <vt:lpstr>新細明體</vt:lpstr>
      <vt:lpstr>標楷體</vt:lpstr>
      <vt:lpstr>Arial</vt:lpstr>
      <vt:lpstr>Calibri</vt:lpstr>
      <vt:lpstr>Century Gothic</vt:lpstr>
      <vt:lpstr>Constantia</vt:lpstr>
      <vt:lpstr>Times New Roman</vt:lpstr>
      <vt:lpstr>Wingdings</vt:lpstr>
      <vt:lpstr>Wingdings 2</vt:lpstr>
      <vt:lpstr>Wingdings 3</vt:lpstr>
      <vt:lpstr>Office 佈景主題</vt:lpstr>
      <vt:lpstr>1_Office 佈景主題</vt:lpstr>
      <vt:lpstr>2_Office 佈景主題</vt:lpstr>
      <vt:lpstr>流線</vt:lpstr>
      <vt:lpstr>1_流線</vt:lpstr>
      <vt:lpstr>Adobe Acrobat Document</vt:lpstr>
      <vt:lpstr>特殊需求學生課程調整- 幫助孩子在普通班學得更好</vt:lpstr>
      <vt:lpstr>什麼是「學得更好」？</vt:lpstr>
      <vt:lpstr>PowerPoint 簡報</vt:lpstr>
      <vt:lpstr>PowerPoint 簡報</vt:lpstr>
      <vt:lpstr>世界潮流與身心障礙者權利公約</vt:lpstr>
      <vt:lpstr>新北市109學年度特殊學生安置情形</vt:lpstr>
      <vt:lpstr>真平等?或是歧視?</vt:lpstr>
      <vt:lpstr>身心障礙者權利公約重要內涵</vt:lpstr>
      <vt:lpstr>平等—提供合理調整</vt:lpstr>
      <vt:lpstr>身心障礙者權利公約重要內涵</vt:lpstr>
      <vt:lpstr>真正的平等—通用設計</vt:lpstr>
      <vt:lpstr>身心障礙者權利公約重要內涵</vt:lpstr>
      <vt:lpstr>前言：特殊教育課程的變革</vt:lpstr>
      <vt:lpstr>PowerPoint 簡報</vt:lpstr>
      <vt:lpstr>PowerPoint 簡報</vt:lpstr>
      <vt:lpstr>PowerPoint 簡報</vt:lpstr>
      <vt:lpstr>PowerPoint 簡報</vt:lpstr>
      <vt:lpstr>課程調整之向度</vt:lpstr>
      <vt:lpstr>學習內容調整</vt:lpstr>
      <vt:lpstr>PowerPoint 簡報</vt:lpstr>
      <vt:lpstr>PowerPoint 簡報</vt:lpstr>
      <vt:lpstr>PowerPoint 簡報</vt:lpstr>
      <vt:lpstr>您的課堂上是否有這樣的學生?</vt:lpstr>
      <vt:lpstr>您曾經做過哪些調整幫助他學習?</vt:lpstr>
      <vt:lpstr>來看幾段課程調整示例影片(共7支)</vt:lpstr>
      <vt:lpstr>調整原則</vt:lpstr>
      <vt:lpstr>更多可以嘗試的調整</vt:lpstr>
      <vt:lpstr>更多可以嘗試的調整</vt:lpstr>
      <vt:lpstr>特殊需求學生課程調整- 幫助孩子在普通班學得更好</vt:lpstr>
      <vt:lpstr>Q1：擔心沒有時間對特生進行額外的課程調整?</vt:lpstr>
      <vt:lpstr>Q2：其他同學覺得不公平怎麼辦？</vt:lpstr>
      <vt:lpstr>Q3：課程調整能減少情緒行為問題嗎?</vt:lpstr>
      <vt:lpstr>PowerPoint 簡報</vt:lpstr>
      <vt:lpstr>PowerPoint 簡報</vt:lpstr>
      <vt:lpstr>結語</vt:lpstr>
      <vt:lpstr>PowerPoint 簡報</vt:lpstr>
      <vt:lpstr>請填回饋單，上網分享您的課調經驗</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sec2012-003</dc:creator>
  <cp:lastModifiedBy>user</cp:lastModifiedBy>
  <cp:revision>574</cp:revision>
  <dcterms:created xsi:type="dcterms:W3CDTF">2014-01-12T15:32:26Z</dcterms:created>
  <dcterms:modified xsi:type="dcterms:W3CDTF">2021-01-05T06:52:22Z</dcterms:modified>
</cp:coreProperties>
</file>