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</p:sldIdLst>
  <p:sldSz cy="5143500" cx="9144000"/>
  <p:notesSz cx="6858000" cy="9144000"/>
  <p:embeddedFontLst>
    <p:embeddedFont>
      <p:font typeface="Poppins"/>
      <p:regular r:id="rId70"/>
      <p:bold r:id="rId71"/>
      <p:italic r:id="rId72"/>
      <p:boldItalic r:id="rId73"/>
    </p:embeddedFont>
    <p:embeddedFont>
      <p:font typeface="Lato"/>
      <p:regular r:id="rId74"/>
      <p:bold r:id="rId75"/>
      <p:italic r:id="rId76"/>
      <p:boldItalic r:id="rId77"/>
    </p:embeddedFont>
    <p:embeddedFont>
      <p:font typeface="Poppins Light"/>
      <p:regular r:id="rId78"/>
      <p:bold r:id="rId79"/>
      <p:italic r:id="rId80"/>
      <p:boldItalic r:id="rId81"/>
    </p:embeddedFont>
    <p:embeddedFont>
      <p:font typeface="Maven Pro"/>
      <p:regular r:id="rId82"/>
      <p:bold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259A872-C65E-4713-A3B2-91FC83BD18F9}">
  <a:tblStyle styleId="{9259A872-C65E-4713-A3B2-91FC83BD18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3" Type="http://schemas.openxmlformats.org/officeDocument/2006/relationships/font" Target="fonts/MavenPro-bold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PoppinsLight-italic.fntdata"/><Relationship Id="rId82" Type="http://schemas.openxmlformats.org/officeDocument/2006/relationships/font" Target="fonts/MavenPro-regular.fntdata"/><Relationship Id="rId81" Type="http://schemas.openxmlformats.org/officeDocument/2006/relationships/font" Target="fonts/Poppins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oppins-boldItalic.fntdata"/><Relationship Id="rId72" Type="http://schemas.openxmlformats.org/officeDocument/2006/relationships/font" Target="fonts/Poppins-italic.fntdata"/><Relationship Id="rId31" Type="http://schemas.openxmlformats.org/officeDocument/2006/relationships/slide" Target="slides/slide25.xml"/><Relationship Id="rId75" Type="http://schemas.openxmlformats.org/officeDocument/2006/relationships/font" Target="fonts/Lato-bold.fntdata"/><Relationship Id="rId30" Type="http://schemas.openxmlformats.org/officeDocument/2006/relationships/slide" Target="slides/slide24.xml"/><Relationship Id="rId74" Type="http://schemas.openxmlformats.org/officeDocument/2006/relationships/font" Target="fonts/Lato-regular.fntdata"/><Relationship Id="rId33" Type="http://schemas.openxmlformats.org/officeDocument/2006/relationships/slide" Target="slides/slide27.xml"/><Relationship Id="rId77" Type="http://schemas.openxmlformats.org/officeDocument/2006/relationships/font" Target="fonts/Lato-boldItalic.fntdata"/><Relationship Id="rId32" Type="http://schemas.openxmlformats.org/officeDocument/2006/relationships/slide" Target="slides/slide26.xml"/><Relationship Id="rId76" Type="http://schemas.openxmlformats.org/officeDocument/2006/relationships/font" Target="fonts/Lato-italic.fntdata"/><Relationship Id="rId35" Type="http://schemas.openxmlformats.org/officeDocument/2006/relationships/slide" Target="slides/slide29.xml"/><Relationship Id="rId79" Type="http://schemas.openxmlformats.org/officeDocument/2006/relationships/font" Target="fonts/PoppinsLight-bold.fntdata"/><Relationship Id="rId34" Type="http://schemas.openxmlformats.org/officeDocument/2006/relationships/slide" Target="slides/slide28.xml"/><Relationship Id="rId78" Type="http://schemas.openxmlformats.org/officeDocument/2006/relationships/font" Target="fonts/PoppinsLight-regular.fntdata"/><Relationship Id="rId71" Type="http://schemas.openxmlformats.org/officeDocument/2006/relationships/font" Target="fonts/Poppins-bold.fntdata"/><Relationship Id="rId70" Type="http://schemas.openxmlformats.org/officeDocument/2006/relationships/font" Target="fonts/Poppins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oo.gl/CL3v7T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%E6%B0%B8%E5%B9%B3%E9%AB%98%E4%B8%AD%E7%93%A6%E7%A3%98%E6%BA%9D%E5%8F%83%E8%88%87%E5%BC%8F%E8%A8%88%E5%8A%83-238411590249888/" TargetMode="External"/><Relationship Id="rId3" Type="http://schemas.openxmlformats.org/officeDocument/2006/relationships/hyperlink" Target="https://www.facebook.com/groups/211951732748230/?fref=mentions" TargetMode="Externa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6498302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46498302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46498302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46498302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46df708fe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446df708fe_2_2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46df708fe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446df708fe_2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46df708f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46df708f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46df708f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46df708f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46df708fe_2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46df708fe_2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46df708f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46df708f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446df708fe_2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446df708fe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46df708f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46df708f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46df708fe_2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46df708fe_2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46df708fe_2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46df708fe_2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46498302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46498302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46498302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46498302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46df708fe_2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46df708fe_2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46df708fe_2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46df708fe_2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46df708f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46df708f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46df708f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46df708f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46df708fe_2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46df708fe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46df708f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446df708f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46df708fe_2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46df708fe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4649830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4649830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46df708fe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46df708fe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46df708f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446df708f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446df708fe_1_10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446df708fe_1_1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46df708fe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46df708f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46df708fe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46df708fe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446df708fe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446df708fe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46df708fe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46df708fe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46df708fe_5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446df708fe_5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46df708fe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46df708fe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446df708fe_5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446df708fe_5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46498302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46498302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46df708fe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46df708fe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446df708fe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446df708fe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446df708fe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446df708fe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446df708fe_1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446df708fe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446df708fe_1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446df708fe_1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zh-TW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小組點位導覽初體驗</a:t>
            </a:r>
            <a:endParaRPr b="1"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zh-TW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https://goo.gl/CL3v7T</a:t>
            </a:r>
            <a:endParaRPr b="1" sz="1200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zh-TW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小組手冊編輯初稿發表</a:t>
            </a:r>
            <a:endParaRPr b="1"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https://goo.gl/UQh2k1</a:t>
            </a:r>
            <a:endParaRPr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446df708fe_1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446df708fe_1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46df708fe_1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46df708fe_1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446df708fe_1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446df708fe_1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46df708fe_1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46df708fe_1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446df708fe_5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446df708fe_5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46498302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46498302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46df708fe_1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46df708fe_1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446df708fe_1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446df708fe_1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446df708fe_5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446df708fe_5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446df708fe_1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446df708fe_1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446df708fe_1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446df708fe_1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446df708fe_1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446df708fe_1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46df708fe_5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446df708fe_5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446df708fe_1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446df708fe_1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446df708fe_1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446df708fe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46df708fe_5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446df708fe_5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46498302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46498302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446df708fe_1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446df708fe_1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446df708fe_1_6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2" name="Google Shape;722;g446df708fe_1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提案粉絲頁：</a:t>
            </a:r>
            <a:r>
              <a:rPr b="0" i="0" lang="zh-TW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https://www.facebook.com/永平高中瓦磘溝參與式計劃-238411590249888/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投票社團：</a:t>
            </a:r>
            <a:r>
              <a:rPr b="0" i="0" lang="zh-TW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https://www.facebook.com/groups/211951732748230/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446df708fe_1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446df708fe_1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446df708fe_1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446df708fe_1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46df708fe_2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46df708fe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46df708fe_2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46df708fe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46df708fe_2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46df708fe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fmla="val 495" name="adj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" name="Google Shape;20;p2"/>
          <p:cNvSpPr txBox="1"/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rotWithShape="0" algn="bl" dir="540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type A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fmla="val 10467" name="adj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1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type B">
  <p:cSld name="BLANK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1">
    <p:bg>
      <p:bgPr>
        <a:solidFill>
          <a:srgbClr val="00000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fmla="val 104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3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3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3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4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40" name="Google Shape;140;p14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1" name="Google Shape;14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og indholdsobjekt" type="obj">
  <p:cSld name="OBJEC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000000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3"/>
          <p:cNvSpPr txBox="1"/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30" name="Google Shape;30;p3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fmla="val 495" name="adj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93700" lvl="0" marL="4572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b="1" sz="2600">
                <a:latin typeface="Poppins"/>
                <a:ea typeface="Poppins"/>
                <a:cs typeface="Poppins"/>
                <a:sym typeface="Poppins"/>
              </a:defRPr>
            </a:lvl1pPr>
            <a:lvl2pPr indent="-393700" lvl="1" marL="9144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b="1" sz="2600">
                <a:latin typeface="Poppins"/>
                <a:ea typeface="Poppins"/>
                <a:cs typeface="Poppins"/>
                <a:sym typeface="Poppins"/>
              </a:defRPr>
            </a:lvl2pPr>
            <a:lvl3pPr indent="-393700" lvl="2" marL="13716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b="1" sz="2600">
                <a:latin typeface="Poppins"/>
                <a:ea typeface="Poppins"/>
                <a:cs typeface="Poppins"/>
                <a:sym typeface="Poppins"/>
              </a:defRPr>
            </a:lvl3pPr>
            <a:lvl4pPr indent="-393700" lvl="3" marL="18288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b="1" sz="2600">
                <a:latin typeface="Poppins"/>
                <a:ea typeface="Poppins"/>
                <a:cs typeface="Poppins"/>
                <a:sym typeface="Poppins"/>
              </a:defRPr>
            </a:lvl4pPr>
            <a:lvl5pPr indent="-393700" lvl="4" marL="22860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b="1" sz="2600">
                <a:latin typeface="Poppins"/>
                <a:ea typeface="Poppins"/>
                <a:cs typeface="Poppins"/>
                <a:sym typeface="Poppins"/>
              </a:defRPr>
            </a:lvl5pPr>
            <a:lvl6pPr indent="-393700" lvl="5" marL="27432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b="1" sz="2600">
                <a:latin typeface="Poppins"/>
                <a:ea typeface="Poppins"/>
                <a:cs typeface="Poppins"/>
                <a:sym typeface="Poppins"/>
              </a:defRPr>
            </a:lvl6pPr>
            <a:lvl7pPr indent="-393700" lvl="6" marL="32004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b="1" sz="2600">
                <a:latin typeface="Poppins"/>
                <a:ea typeface="Poppins"/>
                <a:cs typeface="Poppins"/>
                <a:sym typeface="Poppins"/>
              </a:defRPr>
            </a:lvl7pPr>
            <a:lvl8pPr indent="-393700" lvl="7" marL="36576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b="1" sz="2600">
                <a:latin typeface="Poppins"/>
                <a:ea typeface="Poppins"/>
                <a:cs typeface="Poppins"/>
                <a:sym typeface="Poppins"/>
              </a:defRPr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b="1" sz="2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" name="Google Shape;43;p4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latin typeface="Poppins"/>
                <a:ea typeface="Poppins"/>
                <a:cs typeface="Poppins"/>
                <a:sym typeface="Poppins"/>
              </a:rPr>
              <a:t>“</a:t>
            </a:r>
            <a:endParaRPr b="1" sz="7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+ big image">
  <p:cSld name="TITLE_AND_BOD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 txBox="1"/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" type="body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7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8" name="Google Shape;78;p7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9" name="Google Shape;79;p7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84" name="Google Shape;84;p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8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1" name="Google Shape;91;p8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2" name="Google Shape;92;p8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3" name="Google Shape;93;p8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9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4" name="Google Shape;104;p9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0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107" name="Google Shape;107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0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"/>
          <p:cNvSpPr txBox="1"/>
          <p:nvPr>
            <p:ph idx="1" type="body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113" name="Google Shape;113;p10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7.jp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13" Type="http://schemas.openxmlformats.org/officeDocument/2006/relationships/image" Target="../media/image28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5" Type="http://schemas.openxmlformats.org/officeDocument/2006/relationships/image" Target="../media/image23.png"/><Relationship Id="rId14" Type="http://schemas.openxmlformats.org/officeDocument/2006/relationships/image" Target="../media/image21.png"/><Relationship Id="rId17" Type="http://schemas.openxmlformats.org/officeDocument/2006/relationships/image" Target="../media/image17.png"/><Relationship Id="rId16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18" Type="http://schemas.openxmlformats.org/officeDocument/2006/relationships/image" Target="../media/image25.png"/><Relationship Id="rId7" Type="http://schemas.openxmlformats.org/officeDocument/2006/relationships/image" Target="../media/image5.png"/><Relationship Id="rId8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jpg"/><Relationship Id="rId4" Type="http://schemas.openxmlformats.org/officeDocument/2006/relationships/image" Target="../media/image5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Relationship Id="rId4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0.jpg"/><Relationship Id="rId4" Type="http://schemas.openxmlformats.org/officeDocument/2006/relationships/image" Target="../media/image8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4.jpg"/><Relationship Id="rId4" Type="http://schemas.openxmlformats.org/officeDocument/2006/relationships/image" Target="../media/image103.jpg"/><Relationship Id="rId5" Type="http://schemas.openxmlformats.org/officeDocument/2006/relationships/image" Target="../media/image10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Relationship Id="rId4" Type="http://schemas.openxmlformats.org/officeDocument/2006/relationships/image" Target="../media/image70.png"/><Relationship Id="rId9" Type="http://schemas.openxmlformats.org/officeDocument/2006/relationships/hyperlink" Target="https://drive.google.com/drive/folders/0B3ZIm37x5Sr0WE1HcV91aHVKbHM?ogsrc=32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74.png"/><Relationship Id="rId7" Type="http://schemas.openxmlformats.org/officeDocument/2006/relationships/hyperlink" Target="https://drive.google.com/drive/folders/0B3ZIm37x5Sr0WE1HcV91aHVKbHM?ogsrc=32" TargetMode="External"/><Relationship Id="rId8" Type="http://schemas.openxmlformats.org/officeDocument/2006/relationships/hyperlink" Target="https://drive.google.com/drive/folders/0B3ZIm37x5Sr0WE1HcV91aHVKbHM?ogsrc=32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9.png"/><Relationship Id="rId4" Type="http://schemas.openxmlformats.org/officeDocument/2006/relationships/image" Target="../media/image6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9.png"/><Relationship Id="rId4" Type="http://schemas.openxmlformats.org/officeDocument/2006/relationships/image" Target="../media/image73.jpg"/><Relationship Id="rId5" Type="http://schemas.openxmlformats.org/officeDocument/2006/relationships/image" Target="../media/image7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Relationship Id="rId4" Type="http://schemas.openxmlformats.org/officeDocument/2006/relationships/image" Target="../media/image7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Relationship Id="rId4" Type="http://schemas.openxmlformats.org/officeDocument/2006/relationships/image" Target="../media/image76.png"/><Relationship Id="rId5" Type="http://schemas.openxmlformats.org/officeDocument/2006/relationships/image" Target="../media/image8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png"/><Relationship Id="rId4" Type="http://schemas.openxmlformats.org/officeDocument/2006/relationships/image" Target="../media/image8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0.png"/><Relationship Id="rId4" Type="http://schemas.openxmlformats.org/officeDocument/2006/relationships/image" Target="../media/image82.png"/><Relationship Id="rId5" Type="http://schemas.openxmlformats.org/officeDocument/2006/relationships/hyperlink" Target="https://www.youtube.com/watch?v=lBDGvFCmUqo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8.png"/><Relationship Id="rId4" Type="http://schemas.openxmlformats.org/officeDocument/2006/relationships/image" Target="../media/image94.png"/><Relationship Id="rId5" Type="http://schemas.openxmlformats.org/officeDocument/2006/relationships/image" Target="../media/image8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5.png"/><Relationship Id="rId4" Type="http://schemas.openxmlformats.org/officeDocument/2006/relationships/image" Target="../media/image8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3.png"/><Relationship Id="rId4" Type="http://schemas.openxmlformats.org/officeDocument/2006/relationships/image" Target="../media/image9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6.png"/><Relationship Id="rId4" Type="http://schemas.openxmlformats.org/officeDocument/2006/relationships/image" Target="../media/image10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>
            <p:ph type="ctrTitle"/>
          </p:nvPr>
        </p:nvSpPr>
        <p:spPr>
          <a:xfrm>
            <a:off x="144550" y="744575"/>
            <a:ext cx="87639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永平高中PLC運作與課程發展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" name="Google Shape;153;p16"/>
          <p:cNvSpPr txBox="1"/>
          <p:nvPr>
            <p:ph idx="1" type="subTitle"/>
          </p:nvPr>
        </p:nvSpPr>
        <p:spPr>
          <a:xfrm>
            <a:off x="387850" y="34355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zh-TW"/>
              <a:t>陳政典、蔡雅涵老師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>
            <p:ph type="title"/>
          </p:nvPr>
        </p:nvSpPr>
        <p:spPr>
          <a:xfrm>
            <a:off x="311700" y="32960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2018年六項諾貝爾獎得獎名單</a:t>
            </a:r>
            <a:endParaRPr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5" name="Google Shape;215;p25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 b="0" l="0" r="2647" t="0"/>
          <a:stretch/>
        </p:blipFill>
        <p:spPr>
          <a:xfrm>
            <a:off x="1830713" y="906775"/>
            <a:ext cx="5482576" cy="3907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/>
          <p:nvPr/>
        </p:nvSpPr>
        <p:spPr>
          <a:xfrm>
            <a:off x="5863900" y="1342625"/>
            <a:ext cx="1293900" cy="317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5875625" y="2070750"/>
            <a:ext cx="1293900" cy="230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5842125" y="2664700"/>
            <a:ext cx="1293900" cy="18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5"/>
          <p:cNvSpPr/>
          <p:nvPr/>
        </p:nvSpPr>
        <p:spPr>
          <a:xfrm>
            <a:off x="5842125" y="2853100"/>
            <a:ext cx="1293900" cy="18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5842125" y="4306875"/>
            <a:ext cx="1293900" cy="261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5834375" y="4615500"/>
            <a:ext cx="1293900" cy="18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5"/>
          <p:cNvSpPr txBox="1"/>
          <p:nvPr/>
        </p:nvSpPr>
        <p:spPr>
          <a:xfrm>
            <a:off x="7630050" y="2322325"/>
            <a:ext cx="1007100" cy="1076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US  50%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亞馬遜的創意服務</a:t>
            </a:r>
            <a:endParaRPr/>
          </a:p>
        </p:txBody>
      </p:sp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1.2018年1月在</a:t>
            </a:r>
            <a:r>
              <a:rPr lang="zh-TW" sz="2400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西雅圖開幕的</a:t>
            </a:r>
            <a:r>
              <a:rPr lang="zh-TW" sz="2400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Amazon Go正式進軍無人商店。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2.全店運用電腦視覺、感測器融合及深度學習等技術創造了一個無人的實體購物環境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3.消費者只要攜帶有安裝Amazon Go行動程式的手機，秀出Amazon Go行動程式的條碼就能進入商店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4.選取商品之後，不必排隊結帳即可逕自離開，之後Amazon會透過帳號向消費者收費。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傳統</a:t>
            </a:r>
            <a:r>
              <a:rPr i="0" lang="zh-TW" sz="4400" u="none" cap="none" strike="noStrike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PLC</a:t>
            </a: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同科組合</a:t>
            </a:r>
            <a:endParaRPr i="0" sz="4400" u="none" cap="none" strike="noStrike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5" name="Google Shape;23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4104" t="0"/>
          <a:stretch/>
        </p:blipFill>
        <p:spPr>
          <a:xfrm>
            <a:off x="4286250" y="3002756"/>
            <a:ext cx="4495800" cy="234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0833" id="236" name="Google Shape;2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090613"/>
            <a:ext cx="2871789" cy="191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 rotWithShape="1">
          <a:blip r:embed="rId5">
            <a:alphaModFix/>
          </a:blip>
          <a:srcRect b="-4748" l="210" r="-209" t="17777"/>
          <a:stretch/>
        </p:blipFill>
        <p:spPr>
          <a:xfrm>
            <a:off x="4286250" y="1090613"/>
            <a:ext cx="4514850" cy="203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 rotWithShape="1">
          <a:blip r:embed="rId6">
            <a:alphaModFix/>
          </a:blip>
          <a:srcRect b="5904" l="22401" r="19981" t="15988"/>
          <a:stretch/>
        </p:blipFill>
        <p:spPr>
          <a:xfrm>
            <a:off x="457200" y="3002756"/>
            <a:ext cx="3809999" cy="2344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/>
        </p:nvSpPr>
        <p:spPr>
          <a:xfrm flipH="1">
            <a:off x="38725" y="193100"/>
            <a:ext cx="9144000" cy="3021600"/>
          </a:xfrm>
          <a:prstGeom prst="rect">
            <a:avLst/>
          </a:prstGeom>
          <a:gradFill>
            <a:gsLst>
              <a:gs pos="0">
                <a:srgbClr val="BFBFBF"/>
              </a:gs>
              <a:gs pos="31000">
                <a:srgbClr val="F3F3F3"/>
              </a:gs>
              <a:gs pos="52000">
                <a:srgbClr val="F3F3F3"/>
              </a:gs>
              <a:gs pos="100000">
                <a:srgbClr val="F3F3F3"/>
              </a:gs>
            </a:gsLst>
            <a:lin ang="16200038" scaled="0"/>
          </a:gradFill>
          <a:ln>
            <a:noFill/>
          </a:ln>
          <a:effectLst>
            <a:outerShdw blurRad="63500" dir="5400000" dist="23000">
              <a:srgbClr val="000000">
                <a:alpha val="345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28"/>
          <p:cNvGrpSpPr/>
          <p:nvPr/>
        </p:nvGrpSpPr>
        <p:grpSpPr>
          <a:xfrm>
            <a:off x="2341041" y="475489"/>
            <a:ext cx="6442274" cy="4509857"/>
            <a:chOff x="0" y="0"/>
            <a:chExt cx="2147483647" cy="2147483647"/>
          </a:xfrm>
        </p:grpSpPr>
        <p:grpSp>
          <p:nvGrpSpPr>
            <p:cNvPr id="245" name="Google Shape;245;p28"/>
            <p:cNvGrpSpPr/>
            <p:nvPr/>
          </p:nvGrpSpPr>
          <p:grpSpPr>
            <a:xfrm>
              <a:off x="120702358" y="132852185"/>
              <a:ext cx="1811452100" cy="1881780746"/>
              <a:chOff x="0" y="0"/>
              <a:chExt cx="2147483647" cy="2147483647"/>
            </a:xfrm>
          </p:grpSpPr>
          <p:pic>
            <p:nvPicPr>
              <p:cNvPr id="246" name="Google Shape;246;p2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7" name="Google Shape;247;p28"/>
              <p:cNvSpPr txBox="1"/>
              <p:nvPr/>
            </p:nvSpPr>
            <p:spPr>
              <a:xfrm>
                <a:off x="410019295" y="507330600"/>
                <a:ext cx="1327115383" cy="163896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" name="Google Shape;248;p28"/>
            <p:cNvGrpSpPr/>
            <p:nvPr/>
          </p:nvGrpSpPr>
          <p:grpSpPr>
            <a:xfrm flipH="1">
              <a:off x="1648394755" y="651194273"/>
              <a:ext cx="499088891" cy="553174401"/>
              <a:chOff x="0" y="0"/>
              <a:chExt cx="2147483647" cy="2147483647"/>
            </a:xfrm>
          </p:grpSpPr>
          <p:grpSp>
            <p:nvGrpSpPr>
              <p:cNvPr id="249" name="Google Shape;249;p28"/>
              <p:cNvGrpSpPr/>
              <p:nvPr/>
            </p:nvGrpSpPr>
            <p:grpSpPr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250" name="Google Shape;250;p28"/>
                <p:cNvGrpSpPr/>
                <p:nvPr/>
              </p:nvGrpSpPr>
              <p:grpSpPr>
                <a:xfrm flipH="1"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251" name="Google Shape;251;p2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52" name="Google Shape;252;p28"/>
                  <p:cNvSpPr txBox="1"/>
                  <p:nvPr/>
                </p:nvSpPr>
                <p:spPr>
                  <a:xfrm rot="4500000">
                    <a:off x="303705807" y="341408428"/>
                    <a:ext cx="1540387200" cy="14638738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53" name="Google Shape;253;p28"/>
                <p:cNvSpPr/>
                <p:nvPr/>
              </p:nvSpPr>
              <p:spPr>
                <a:xfrm>
                  <a:off x="280488845" y="86434198"/>
                  <a:ext cx="1557048238" cy="115423378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4" name="Google Shape;254;p28"/>
              <p:cNvGrpSpPr/>
              <p:nvPr/>
            </p:nvGrpSpPr>
            <p:grpSpPr>
              <a:xfrm flipH="1">
                <a:off x="60648252" y="1039922084"/>
                <a:ext cx="2017560797" cy="1073741823"/>
                <a:chOff x="0" y="0"/>
                <a:chExt cx="2147483647" cy="2147483647"/>
              </a:xfrm>
            </p:grpSpPr>
            <p:pic>
              <p:nvPicPr>
                <p:cNvPr id="255" name="Google Shape;255;p2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6" name="Google Shape;256;p28"/>
                <p:cNvSpPr txBox="1"/>
                <p:nvPr/>
              </p:nvSpPr>
              <p:spPr>
                <a:xfrm rot="4980002">
                  <a:off x="1146240684" y="1578356876"/>
                  <a:ext cx="64992842" cy="8868572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57" name="Google Shape;257;p28"/>
            <p:cNvGrpSpPr/>
            <p:nvPr/>
          </p:nvGrpSpPr>
          <p:grpSpPr>
            <a:xfrm>
              <a:off x="627900639" y="882052164"/>
              <a:ext cx="879633428" cy="657759682"/>
              <a:chOff x="0" y="0"/>
              <a:chExt cx="2147483647" cy="2147483647"/>
            </a:xfrm>
          </p:grpSpPr>
          <p:grpSp>
            <p:nvGrpSpPr>
              <p:cNvPr id="258" name="Google Shape;258;p28"/>
              <p:cNvGrpSpPr/>
              <p:nvPr/>
            </p:nvGrpSpPr>
            <p:grpSpPr>
              <a:xfrm>
                <a:off x="0" y="1521712733"/>
                <a:ext cx="2147483647" cy="625770913"/>
                <a:chOff x="0" y="0"/>
                <a:chExt cx="2147483647" cy="2147483647"/>
              </a:xfrm>
            </p:grpSpPr>
            <p:pic>
              <p:nvPicPr>
                <p:cNvPr id="259" name="Google Shape;259;p2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0" name="Google Shape;260;p28"/>
                <p:cNvSpPr txBox="1"/>
                <p:nvPr/>
              </p:nvSpPr>
              <p:spPr>
                <a:xfrm>
                  <a:off x="312657239" y="325432797"/>
                  <a:ext cx="1520975648" cy="15132761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1" name="Google Shape;261;p28"/>
              <p:cNvGrpSpPr/>
              <p:nvPr/>
            </p:nvGrpSpPr>
            <p:grpSpPr>
              <a:xfrm>
                <a:off x="388218111" y="0"/>
                <a:ext cx="1341533016" cy="1927133847"/>
                <a:chOff x="0" y="0"/>
                <a:chExt cx="2147483647" cy="2147483647"/>
              </a:xfrm>
            </p:grpSpPr>
            <p:grpSp>
              <p:nvGrpSpPr>
                <p:cNvPr id="262" name="Google Shape;262;p28"/>
                <p:cNvGrpSpPr/>
                <p:nvPr/>
              </p:nvGrpSpPr>
              <p:grpSpPr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263" name="Google Shape;263;p28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64" name="Google Shape;264;p28"/>
                  <p:cNvSpPr txBox="1"/>
                  <p:nvPr/>
                </p:nvSpPr>
                <p:spPr>
                  <a:xfrm rot="-600000">
                    <a:off x="318052808" y="322958930"/>
                    <a:ext cx="1505795264" cy="15041911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5" name="Google Shape;265;p28"/>
                <p:cNvSpPr/>
                <p:nvPr/>
              </p:nvSpPr>
              <p:spPr>
                <a:xfrm>
                  <a:off x="308182293" y="56737295"/>
                  <a:ext cx="1546597468" cy="115539272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6" name="Google Shape;266;p28"/>
                <p:cNvGrpSpPr/>
                <p:nvPr/>
              </p:nvGrpSpPr>
              <p:grpSpPr>
                <a:xfrm>
                  <a:off x="31465387" y="1053930320"/>
                  <a:ext cx="2068885616" cy="1053985005"/>
                  <a:chOff x="0" y="0"/>
                  <a:chExt cx="2147483647" cy="2147483647"/>
                </a:xfrm>
              </p:grpSpPr>
              <p:pic>
                <p:nvPicPr>
                  <p:cNvPr id="267" name="Google Shape;267;p28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68" name="Google Shape;268;p28"/>
                  <p:cNvSpPr txBox="1"/>
                  <p:nvPr/>
                </p:nvSpPr>
                <p:spPr>
                  <a:xfrm rot="-5100001">
                    <a:off x="923027926" y="1189251767"/>
                    <a:ext cx="129313879" cy="1394118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69" name="Google Shape;269;p28"/>
            <p:cNvGrpSpPr/>
            <p:nvPr/>
          </p:nvGrpSpPr>
          <p:grpSpPr>
            <a:xfrm flipH="1">
              <a:off x="1227751719" y="1557203534"/>
              <a:ext cx="726513625" cy="590084869"/>
              <a:chOff x="0" y="0"/>
              <a:chExt cx="2147483647" cy="2147483647"/>
            </a:xfrm>
          </p:grpSpPr>
          <p:grpSp>
            <p:nvGrpSpPr>
              <p:cNvPr id="270" name="Google Shape;270;p28"/>
              <p:cNvGrpSpPr/>
              <p:nvPr/>
            </p:nvGrpSpPr>
            <p:grpSpPr>
              <a:xfrm flipH="1">
                <a:off x="0" y="1624549148"/>
                <a:ext cx="2147483647" cy="522934498"/>
                <a:chOff x="0" y="0"/>
                <a:chExt cx="2147483647" cy="2147483647"/>
              </a:xfrm>
            </p:grpSpPr>
            <p:pic>
              <p:nvPicPr>
                <p:cNvPr id="271" name="Google Shape;271;p28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2" name="Google Shape;272;p28"/>
                <p:cNvSpPr txBox="1"/>
                <p:nvPr/>
              </p:nvSpPr>
              <p:spPr>
                <a:xfrm>
                  <a:off x="316064047" y="313720122"/>
                  <a:ext cx="1515475190" cy="15289697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3" name="Google Shape;273;p28"/>
              <p:cNvGrpSpPr/>
              <p:nvPr/>
            </p:nvGrpSpPr>
            <p:grpSpPr>
              <a:xfrm>
                <a:off x="380718768" y="0"/>
                <a:ext cx="1475321314" cy="2012922008"/>
                <a:chOff x="0" y="0"/>
                <a:chExt cx="2147483647" cy="2147483647"/>
              </a:xfrm>
            </p:grpSpPr>
            <p:grpSp>
              <p:nvGrpSpPr>
                <p:cNvPr id="274" name="Google Shape;274;p28"/>
                <p:cNvGrpSpPr/>
                <p:nvPr/>
              </p:nvGrpSpPr>
              <p:grpSpPr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grpSp>
                <p:nvGrpSpPr>
                  <p:cNvPr id="275" name="Google Shape;275;p28"/>
                  <p:cNvGrpSpPr/>
                  <p:nvPr/>
                </p:nvGrpSpPr>
                <p:grpSpPr>
                  <a:xfrm flipH="1">
                    <a:off x="0" y="0"/>
                    <a:ext cx="2147483647" cy="2147483647"/>
                    <a:chOff x="0" y="0"/>
                    <a:chExt cx="2147483647" cy="2147483647"/>
                  </a:xfrm>
                </p:grpSpPr>
                <p:pic>
                  <p:nvPicPr>
                    <p:cNvPr id="276" name="Google Shape;276;p28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0" y="0"/>
                      <a:ext cx="2147483647" cy="21474836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277" name="Google Shape;277;p28"/>
                    <p:cNvSpPr txBox="1"/>
                    <p:nvPr/>
                  </p:nvSpPr>
                  <p:spPr>
                    <a:xfrm rot="4500000">
                      <a:off x="304898023" y="341074143"/>
                      <a:ext cx="1539627468" cy="14619169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78" name="Google Shape;278;p28"/>
                  <p:cNvSpPr/>
                  <p:nvPr/>
                </p:nvSpPr>
                <p:spPr>
                  <a:xfrm>
                    <a:off x="280383170" y="85091092"/>
                    <a:ext cx="1564206538" cy="115192258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FCF9">
                          <a:alpha val="76470"/>
                        </a:srgbClr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9" name="Google Shape;279;p28"/>
                <p:cNvGrpSpPr/>
                <p:nvPr/>
              </p:nvGrpSpPr>
              <p:grpSpPr>
                <a:xfrm flipH="1">
                  <a:off x="60649652" y="1039921884"/>
                  <a:ext cx="2017560797" cy="1073741823"/>
                  <a:chOff x="0" y="0"/>
                  <a:chExt cx="2147483647" cy="2147483647"/>
                </a:xfrm>
              </p:grpSpPr>
              <p:pic>
                <p:nvPicPr>
                  <p:cNvPr id="280" name="Google Shape;280;p28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81" name="Google Shape;281;p28"/>
                  <p:cNvSpPr txBox="1"/>
                  <p:nvPr/>
                </p:nvSpPr>
                <p:spPr>
                  <a:xfrm rot="4980004">
                    <a:off x="1147016904" y="1575363045"/>
                    <a:ext cx="64961102" cy="8856700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82" name="Google Shape;282;p28"/>
            <p:cNvGrpSpPr/>
            <p:nvPr/>
          </p:nvGrpSpPr>
          <p:grpSpPr>
            <a:xfrm flipH="1">
              <a:off x="235413870" y="1555025703"/>
              <a:ext cx="724580840" cy="592457943"/>
              <a:chOff x="0" y="0"/>
              <a:chExt cx="2147483647" cy="2147483647"/>
            </a:xfrm>
          </p:grpSpPr>
          <p:grpSp>
            <p:nvGrpSpPr>
              <p:cNvPr id="283" name="Google Shape;283;p28"/>
              <p:cNvGrpSpPr/>
              <p:nvPr/>
            </p:nvGrpSpPr>
            <p:grpSpPr>
              <a:xfrm flipH="1">
                <a:off x="0" y="1618545795"/>
                <a:ext cx="2147483647" cy="528937851"/>
                <a:chOff x="0" y="0"/>
                <a:chExt cx="2147483647" cy="2147483646"/>
              </a:xfrm>
            </p:grpSpPr>
            <p:pic>
              <p:nvPicPr>
                <p:cNvPr id="284" name="Google Shape;284;p28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85" name="Google Shape;285;p28"/>
                <p:cNvSpPr txBox="1"/>
                <p:nvPr/>
              </p:nvSpPr>
              <p:spPr>
                <a:xfrm>
                  <a:off x="312731196" y="318621484"/>
                  <a:ext cx="1519685082" cy="15079107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6" name="Google Shape;286;p28"/>
              <p:cNvGrpSpPr/>
              <p:nvPr/>
            </p:nvGrpSpPr>
            <p:grpSpPr>
              <a:xfrm>
                <a:off x="381777036" y="0"/>
                <a:ext cx="1473388486" cy="2005368203"/>
                <a:chOff x="0" y="0"/>
                <a:chExt cx="2147483646" cy="2147483647"/>
              </a:xfrm>
            </p:grpSpPr>
            <p:grpSp>
              <p:nvGrpSpPr>
                <p:cNvPr id="287" name="Google Shape;287;p28"/>
                <p:cNvGrpSpPr/>
                <p:nvPr/>
              </p:nvGrpSpPr>
              <p:grpSpPr>
                <a:xfrm>
                  <a:off x="0" y="0"/>
                  <a:ext cx="2147483646" cy="2147483647"/>
                  <a:chOff x="0" y="0"/>
                  <a:chExt cx="2147483646" cy="2147483647"/>
                </a:xfrm>
              </p:grpSpPr>
              <p:grpSp>
                <p:nvGrpSpPr>
                  <p:cNvPr id="288" name="Google Shape;288;p28"/>
                  <p:cNvGrpSpPr/>
                  <p:nvPr/>
                </p:nvGrpSpPr>
                <p:grpSpPr>
                  <a:xfrm flipH="1">
                    <a:off x="0" y="0"/>
                    <a:ext cx="2147483646" cy="2147483647"/>
                    <a:chOff x="0" y="0"/>
                    <a:chExt cx="2147483646" cy="2147483647"/>
                  </a:xfrm>
                </p:grpSpPr>
                <p:pic>
                  <p:nvPicPr>
                    <p:cNvPr id="289" name="Google Shape;289;p28"/>
                    <p:cNvPicPr preferRelativeResize="0"/>
                    <p:nvPr/>
                  </p:nvPicPr>
                  <p:blipFill rotWithShape="1">
                    <a:blip r:embed="rId13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0" y="0"/>
                      <a:ext cx="2147483646" cy="21474836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290" name="Google Shape;290;p28"/>
                    <p:cNvSpPr txBox="1"/>
                    <p:nvPr/>
                  </p:nvSpPr>
                  <p:spPr>
                    <a:xfrm rot="4500000">
                      <a:off x="299089298" y="342730006"/>
                      <a:ext cx="1547672240" cy="14619169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91" name="Google Shape;291;p28"/>
                  <p:cNvSpPr/>
                  <p:nvPr/>
                </p:nvSpPr>
                <p:spPr>
                  <a:xfrm>
                    <a:off x="279194513" y="86620911"/>
                    <a:ext cx="1570538427" cy="115423498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FCF9">
                          <a:alpha val="76470"/>
                        </a:srgbClr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92" name="Google Shape;292;p28"/>
                <p:cNvGrpSpPr/>
                <p:nvPr/>
              </p:nvGrpSpPr>
              <p:grpSpPr>
                <a:xfrm flipH="1">
                  <a:off x="52093418" y="1039923084"/>
                  <a:ext cx="2034526027" cy="1073741823"/>
                  <a:chOff x="0" y="0"/>
                  <a:chExt cx="2147483646" cy="2147483647"/>
                </a:xfrm>
              </p:grpSpPr>
              <p:pic>
                <p:nvPicPr>
                  <p:cNvPr id="293" name="Google Shape;293;p28"/>
                  <p:cNvPicPr preferRelativeResize="0"/>
                  <p:nvPr/>
                </p:nvPicPr>
                <p:blipFill rotWithShape="1">
                  <a:blip r:embed="rId14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6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4" name="Google Shape;294;p28"/>
                  <p:cNvSpPr txBox="1"/>
                  <p:nvPr/>
                </p:nvSpPr>
                <p:spPr>
                  <a:xfrm rot="4979995">
                    <a:off x="1144834496" y="1580961645"/>
                    <a:ext cx="64760425" cy="8856700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95" name="Google Shape;295;p28"/>
            <p:cNvGrpSpPr/>
            <p:nvPr/>
          </p:nvGrpSpPr>
          <p:grpSpPr>
            <a:xfrm flipH="1">
              <a:off x="0" y="633770821"/>
              <a:ext cx="499088891" cy="553174401"/>
              <a:chOff x="0" y="0"/>
              <a:chExt cx="2147483647" cy="2147483647"/>
            </a:xfrm>
          </p:grpSpPr>
          <p:grpSp>
            <p:nvGrpSpPr>
              <p:cNvPr id="296" name="Google Shape;296;p28"/>
              <p:cNvGrpSpPr/>
              <p:nvPr/>
            </p:nvGrpSpPr>
            <p:grpSpPr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297" name="Google Shape;297;p28"/>
                <p:cNvGrpSpPr/>
                <p:nvPr/>
              </p:nvGrpSpPr>
              <p:grpSpPr>
                <a:xfrm flipH="1"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298" name="Google Shape;298;p28"/>
                  <p:cNvPicPr preferRelativeResize="0"/>
                  <p:nvPr/>
                </p:nvPicPr>
                <p:blipFill rotWithShape="1">
                  <a:blip r:embed="rId15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9" name="Google Shape;299;p28"/>
                  <p:cNvSpPr txBox="1"/>
                  <p:nvPr/>
                </p:nvSpPr>
                <p:spPr>
                  <a:xfrm rot="4500000">
                    <a:off x="299977194" y="341990910"/>
                    <a:ext cx="1540388726" cy="146387509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0" name="Google Shape;300;p28"/>
                <p:cNvSpPr/>
                <p:nvPr/>
              </p:nvSpPr>
              <p:spPr>
                <a:xfrm>
                  <a:off x="301438045" y="87127423"/>
                  <a:ext cx="1557051538" cy="115423378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1" name="Google Shape;301;p28"/>
              <p:cNvGrpSpPr/>
              <p:nvPr/>
            </p:nvGrpSpPr>
            <p:grpSpPr>
              <a:xfrm flipH="1">
                <a:off x="60651452" y="1039920484"/>
                <a:ext cx="2017560797" cy="1073741823"/>
                <a:chOff x="0" y="0"/>
                <a:chExt cx="2147483647" cy="2147483647"/>
              </a:xfrm>
            </p:grpSpPr>
            <p:pic>
              <p:nvPicPr>
                <p:cNvPr id="302" name="Google Shape;302;p28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3" name="Google Shape;303;p28"/>
                <p:cNvSpPr txBox="1"/>
                <p:nvPr/>
              </p:nvSpPr>
              <p:spPr>
                <a:xfrm rot="4980002">
                  <a:off x="1142272684" y="1579528833"/>
                  <a:ext cx="64992842" cy="8868542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4" name="Google Shape;304;p28"/>
            <p:cNvGrpSpPr/>
            <p:nvPr/>
          </p:nvGrpSpPr>
          <p:grpSpPr>
            <a:xfrm flipH="1">
              <a:off x="792920857" y="0"/>
              <a:ext cx="497156075" cy="551026957"/>
              <a:chOff x="-9" y="0"/>
              <a:chExt cx="2147483609" cy="2147483568"/>
            </a:xfrm>
          </p:grpSpPr>
          <p:grpSp>
            <p:nvGrpSpPr>
              <p:cNvPr id="305" name="Google Shape;305;p28"/>
              <p:cNvGrpSpPr/>
              <p:nvPr/>
            </p:nvGrpSpPr>
            <p:grpSpPr>
              <a:xfrm>
                <a:off x="-9" y="0"/>
                <a:ext cx="2147483609" cy="2147483568"/>
                <a:chOff x="-9" y="0"/>
                <a:chExt cx="2147483609" cy="2147483568"/>
              </a:xfrm>
            </p:grpSpPr>
            <p:grpSp>
              <p:nvGrpSpPr>
                <p:cNvPr id="306" name="Google Shape;306;p28"/>
                <p:cNvGrpSpPr/>
                <p:nvPr/>
              </p:nvGrpSpPr>
              <p:grpSpPr>
                <a:xfrm flipH="1">
                  <a:off x="-9" y="0"/>
                  <a:ext cx="2147483609" cy="2147483568"/>
                  <a:chOff x="0" y="0"/>
                  <a:chExt cx="2147483609" cy="2147483568"/>
                </a:xfrm>
              </p:grpSpPr>
              <p:pic>
                <p:nvPicPr>
                  <p:cNvPr id="307" name="Google Shape;307;p28"/>
                  <p:cNvPicPr preferRelativeResize="0"/>
                  <p:nvPr/>
                </p:nvPicPr>
                <p:blipFill rotWithShape="1">
                  <a:blip r:embed="rId17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09" cy="21474835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08" name="Google Shape;308;p28"/>
                  <p:cNvSpPr txBox="1"/>
                  <p:nvPr/>
                </p:nvSpPr>
                <p:spPr>
                  <a:xfrm rot="4500000">
                    <a:off x="300122684" y="338697376"/>
                    <a:ext cx="1546623732" cy="14696600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9" name="Google Shape;309;p28"/>
                <p:cNvSpPr/>
                <p:nvPr/>
              </p:nvSpPr>
              <p:spPr>
                <a:xfrm>
                  <a:off x="276771675" y="82316363"/>
                  <a:ext cx="1565748000" cy="1158796800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0" name="Google Shape;310;p28"/>
              <p:cNvGrpSpPr/>
              <p:nvPr/>
            </p:nvGrpSpPr>
            <p:grpSpPr>
              <a:xfrm flipH="1">
                <a:off x="52098809" y="1035544800"/>
                <a:ext cx="2034525991" cy="1086411953"/>
                <a:chOff x="0" y="0"/>
                <a:chExt cx="2147483630" cy="2147483600"/>
              </a:xfrm>
            </p:grpSpPr>
            <p:pic>
              <p:nvPicPr>
                <p:cNvPr id="311" name="Google Shape;311;p28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30" cy="2147483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2" name="Google Shape;312;p28"/>
                <p:cNvSpPr txBox="1"/>
                <p:nvPr/>
              </p:nvSpPr>
              <p:spPr>
                <a:xfrm rot="4980004">
                  <a:off x="1145439567" y="1574778081"/>
                  <a:ext cx="64715066" cy="8799287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cxnSp>
          <p:nvCxnSpPr>
            <p:cNvPr id="313" name="Google Shape;313;p28"/>
            <p:cNvCxnSpPr/>
            <p:nvPr/>
          </p:nvCxnSpPr>
          <p:spPr>
            <a:xfrm rot="-240001">
              <a:off x="1334628455" y="353138269"/>
              <a:ext cx="356414252" cy="334626329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14" name="Google Shape;314;p28"/>
            <p:cNvCxnSpPr/>
            <p:nvPr/>
          </p:nvCxnSpPr>
          <p:spPr>
            <a:xfrm rot="5400000">
              <a:off x="1585430520" y="1339686674"/>
              <a:ext cx="369515622" cy="124839574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15" name="Google Shape;315;p28"/>
            <p:cNvCxnSpPr/>
            <p:nvPr/>
          </p:nvCxnSpPr>
          <p:spPr>
            <a:xfrm flipH="1">
              <a:off x="384889332" y="340660688"/>
              <a:ext cx="383669410" cy="30910398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16" name="Google Shape;316;p28"/>
            <p:cNvCxnSpPr/>
            <p:nvPr/>
          </p:nvCxnSpPr>
          <p:spPr>
            <a:xfrm flipH="1" rot="-5400000">
              <a:off x="90962480" y="1346027025"/>
              <a:ext cx="404405078" cy="148457831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17" name="Google Shape;317;p28"/>
            <p:cNvCxnSpPr/>
            <p:nvPr/>
          </p:nvCxnSpPr>
          <p:spPr>
            <a:xfrm>
              <a:off x="820972478" y="2008120656"/>
              <a:ext cx="505793755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18" name="Google Shape;318;p28"/>
            <p:cNvCxnSpPr/>
            <p:nvPr/>
          </p:nvCxnSpPr>
          <p:spPr>
            <a:xfrm flipH="1" rot="10800000">
              <a:off x="1352973052" y="969077328"/>
              <a:ext cx="262069479" cy="95283303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19" name="Google Shape;319;p28"/>
            <p:cNvCxnSpPr/>
            <p:nvPr/>
          </p:nvCxnSpPr>
          <p:spPr>
            <a:xfrm flipH="1" rot="5400000">
              <a:off x="936512493" y="723246308"/>
              <a:ext cx="254272865" cy="7872952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20" name="Google Shape;320;p28"/>
            <p:cNvCxnSpPr/>
            <p:nvPr/>
          </p:nvCxnSpPr>
          <p:spPr>
            <a:xfrm rot="10800000">
              <a:off x="502820063" y="978719424"/>
              <a:ext cx="279890267" cy="85641607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21" name="Google Shape;321;p28"/>
            <p:cNvCxnSpPr/>
            <p:nvPr/>
          </p:nvCxnSpPr>
          <p:spPr>
            <a:xfrm rot="5400000">
              <a:off x="733680287" y="1438787358"/>
              <a:ext cx="190308113" cy="155205819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22" name="Google Shape;322;p28"/>
            <p:cNvCxnSpPr/>
            <p:nvPr/>
          </p:nvCxnSpPr>
          <p:spPr>
            <a:xfrm flipH="1" rot="-5400000">
              <a:off x="1226406785" y="1429702844"/>
              <a:ext cx="181850281" cy="15295649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sp>
        <p:nvSpPr>
          <p:cNvPr id="323" name="Google Shape;323;p28"/>
          <p:cNvSpPr txBox="1"/>
          <p:nvPr/>
        </p:nvSpPr>
        <p:spPr>
          <a:xfrm>
            <a:off x="314325" y="146447"/>
            <a:ext cx="852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3600"/>
              <a:buFont typeface="Calibri"/>
              <a:buNone/>
            </a:pPr>
            <a:r>
              <a:rPr b="1" i="0" lang="zh-TW" sz="3600" u="none" cap="none" strike="noStrike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專業學習社群的概念</a:t>
            </a:r>
            <a:endParaRPr i="0" sz="1400" u="none" cap="none" strike="noStrike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4" name="Google Shape;324;p28"/>
          <p:cNvSpPr txBox="1"/>
          <p:nvPr/>
        </p:nvSpPr>
        <p:spPr>
          <a:xfrm>
            <a:off x="4829175" y="2622947"/>
            <a:ext cx="14334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核心概念</a:t>
            </a:r>
            <a:endParaRPr i="0" sz="2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學生學習</a:t>
            </a:r>
            <a:endParaRPr i="0" sz="2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5" name="Google Shape;325;p28"/>
          <p:cNvSpPr txBox="1"/>
          <p:nvPr/>
        </p:nvSpPr>
        <p:spPr>
          <a:xfrm>
            <a:off x="3323125" y="3920725"/>
            <a:ext cx="1572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DFKai-SB"/>
                <a:ea typeface="DFKai-SB"/>
                <a:cs typeface="DFKai-SB"/>
                <a:sym typeface="DFKai-SB"/>
              </a:rPr>
              <a:t>支持專業學習的結構與條件</a:t>
            </a:r>
            <a:endParaRPr i="0" sz="1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6" name="Google Shape;326;p28"/>
          <p:cNvSpPr txBox="1"/>
          <p:nvPr/>
        </p:nvSpPr>
        <p:spPr>
          <a:xfrm>
            <a:off x="6367025" y="4112415"/>
            <a:ext cx="1416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0" lang="zh-TW" sz="24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外部支援</a:t>
            </a:r>
            <a:endParaRPr i="0" sz="1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7" name="Google Shape;327;p28"/>
          <p:cNvSpPr txBox="1"/>
          <p:nvPr/>
        </p:nvSpPr>
        <p:spPr>
          <a:xfrm>
            <a:off x="7264400" y="2097881"/>
            <a:ext cx="1697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支持性的</a:t>
            </a:r>
            <a:endParaRPr b="1" i="0" sz="2000" u="none" cap="none" strike="noStrik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同儕關係</a:t>
            </a:r>
            <a:endParaRPr i="0" sz="1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4855287" y="596440"/>
            <a:ext cx="1381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DFKai-SB"/>
                <a:ea typeface="DFKai-SB"/>
                <a:cs typeface="DFKai-SB"/>
                <a:sym typeface="DFKai-SB"/>
              </a:rPr>
              <a:t>支持性與分享性的領導</a:t>
            </a:r>
            <a:endParaRPr i="0" sz="1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9" name="Google Shape;329;p28"/>
          <p:cNvSpPr txBox="1"/>
          <p:nvPr/>
        </p:nvSpPr>
        <p:spPr>
          <a:xfrm>
            <a:off x="2341050" y="2040750"/>
            <a:ext cx="1354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DFKai-SB"/>
                <a:ea typeface="DFKai-SB"/>
                <a:cs typeface="DFKai-SB"/>
                <a:sym typeface="DFKai-SB"/>
              </a:rPr>
              <a:t>願景與目標的共享</a:t>
            </a:r>
            <a:endParaRPr i="0" sz="1400" u="none" cap="none" strike="noStrik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30" name="Google Shape;330;p28"/>
          <p:cNvSpPr txBox="1"/>
          <p:nvPr/>
        </p:nvSpPr>
        <p:spPr>
          <a:xfrm>
            <a:off x="6015037" y="1675209"/>
            <a:ext cx="1211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支持同儕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8"/>
          <p:cNvSpPr txBox="1"/>
          <p:nvPr/>
        </p:nvSpPr>
        <p:spPr>
          <a:xfrm>
            <a:off x="4037012" y="1599009"/>
            <a:ext cx="1211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分享共享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8"/>
          <p:cNvSpPr txBox="1"/>
          <p:nvPr/>
        </p:nvSpPr>
        <p:spPr>
          <a:xfrm>
            <a:off x="3275012" y="3214688"/>
            <a:ext cx="1211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願景形塑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8"/>
          <p:cNvSpPr txBox="1"/>
          <p:nvPr/>
        </p:nvSpPr>
        <p:spPr>
          <a:xfrm>
            <a:off x="5084762" y="4273153"/>
            <a:ext cx="1354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專業提升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8"/>
          <p:cNvSpPr txBox="1"/>
          <p:nvPr/>
        </p:nvSpPr>
        <p:spPr>
          <a:xfrm>
            <a:off x="6651625" y="3220640"/>
            <a:ext cx="1211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學習支援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29"/>
          <p:cNvPicPr preferRelativeResize="0"/>
          <p:nvPr/>
        </p:nvPicPr>
        <p:blipFill rotWithShape="1">
          <a:blip r:embed="rId3">
            <a:alphaModFix/>
          </a:blip>
          <a:srcRect b="15057" l="20754" r="25112" t="23331"/>
          <a:stretch/>
        </p:blipFill>
        <p:spPr>
          <a:xfrm>
            <a:off x="878275" y="531225"/>
            <a:ext cx="7015152" cy="44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PLC活動的主要項目</a:t>
            </a:r>
            <a:endParaRPr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7" name="Google Shape;347;p30"/>
          <p:cNvSpPr txBox="1"/>
          <p:nvPr>
            <p:ph idx="1" type="body"/>
          </p:nvPr>
        </p:nvSpPr>
        <p:spPr>
          <a:xfrm>
            <a:off x="1440800" y="1200150"/>
            <a:ext cx="67857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一、技術教學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二、演講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三、教學演示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四、參訪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五、成果分享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2014-2018年間參訪企業與學校一覽表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3" name="Google Shape;353;p3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54" name="Google Shape;354;p31"/>
          <p:cNvGraphicFramePr/>
          <p:nvPr/>
        </p:nvGraphicFramePr>
        <p:xfrm>
          <a:off x="952500" y="124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{9259A872-C65E-4713-A3B2-91FC83BD18F9}</a:tableStyleId>
              </a:tblPr>
              <a:tblGrid>
                <a:gridCol w="1367275"/>
                <a:gridCol w="2591150"/>
                <a:gridCol w="32805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20124D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日期</a:t>
                      </a:r>
                      <a:endParaRPr sz="1800">
                        <a:solidFill>
                          <a:srgbClr val="20124D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20124D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標竿企業/優質學校</a:t>
                      </a:r>
                      <a:endParaRPr sz="1800">
                        <a:solidFill>
                          <a:srgbClr val="20124D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20124D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參訪重點</a:t>
                      </a:r>
                      <a:endParaRPr sz="1800">
                        <a:solidFill>
                          <a:srgbClr val="20124D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2014.10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景美女中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htc flyer各科平板教學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2015.4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htc公司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企業理念、教學與NGO活動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2015.11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Google 台灣分公司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Google Apps的綜合應用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2016.3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宜蘭縣教網中心及外澳分校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Chromebook的教學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2016.10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高雄美國學校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校園美景、網路規劃及行動教學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2017.4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新竹實驗中學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雙語教學、Google 融入教學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2017.11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內湖高中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行動教學典範、GSuite支援行政與教學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2018.11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國網中心、精密儀器中心參訪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高速電腦教學運用、科技運用</a:t>
                      </a:r>
                      <a:endParaRPr>
                        <a:solidFill>
                          <a:srgbClr val="0000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2014年至htc公司參訪</a:t>
            </a:r>
            <a:endParaRPr sz="44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0" name="Google Shape;360;p32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3">
            <a:alphaModFix/>
          </a:blip>
          <a:srcRect b="14826" l="1365" r="6383" t="8232"/>
          <a:stretch/>
        </p:blipFill>
        <p:spPr>
          <a:xfrm>
            <a:off x="309562" y="2043112"/>
            <a:ext cx="8596313" cy="403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2016年10月參訪高雄美國學校</a:t>
            </a:r>
            <a:endParaRPr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7" name="Google Shape;367;p3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33"/>
          <p:cNvPicPr preferRelativeResize="0"/>
          <p:nvPr/>
        </p:nvPicPr>
        <p:blipFill rotWithShape="1">
          <a:blip r:embed="rId3">
            <a:alphaModFix/>
          </a:blip>
          <a:srcRect b="10672" l="20073" r="20288" t="11597"/>
          <a:stretch/>
        </p:blipFill>
        <p:spPr>
          <a:xfrm>
            <a:off x="387475" y="1885675"/>
            <a:ext cx="3492475" cy="256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 rotWithShape="1">
          <a:blip r:embed="rId4">
            <a:alphaModFix/>
          </a:blip>
          <a:srcRect b="10668" l="16770" r="15799" t="11746"/>
          <a:stretch/>
        </p:blipFill>
        <p:spPr>
          <a:xfrm>
            <a:off x="3879950" y="1371075"/>
            <a:ext cx="4873301" cy="315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Google 台灣分公司參訪</a:t>
            </a:r>
            <a:endParaRPr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5" name="Google Shape;375;p3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34"/>
          <p:cNvPicPr preferRelativeResize="0"/>
          <p:nvPr/>
        </p:nvPicPr>
        <p:blipFill rotWithShape="1">
          <a:blip r:embed="rId3">
            <a:alphaModFix/>
          </a:blip>
          <a:srcRect b="18072" l="22195" r="19944" t="13705"/>
          <a:stretch/>
        </p:blipFill>
        <p:spPr>
          <a:xfrm>
            <a:off x="100725" y="1425275"/>
            <a:ext cx="5290675" cy="35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4">
            <a:alphaModFix/>
          </a:blip>
          <a:srcRect b="11855" l="20188" r="21529" t="14048"/>
          <a:stretch/>
        </p:blipFill>
        <p:spPr>
          <a:xfrm>
            <a:off x="5391400" y="2250782"/>
            <a:ext cx="3752602" cy="268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73"/>
            <a:ext cx="9144000" cy="513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2017年4月新竹實中參訪</a:t>
            </a:r>
            <a:endParaRPr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3" name="Google Shape;383;p3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35"/>
          <p:cNvPicPr preferRelativeResize="0"/>
          <p:nvPr/>
        </p:nvPicPr>
        <p:blipFill rotWithShape="1">
          <a:blip r:embed="rId3">
            <a:alphaModFix/>
          </a:blip>
          <a:srcRect b="9032" l="19906" r="19439" t="17470"/>
          <a:stretch/>
        </p:blipFill>
        <p:spPr>
          <a:xfrm>
            <a:off x="4906825" y="2255600"/>
            <a:ext cx="4237176" cy="288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5"/>
          <p:cNvPicPr preferRelativeResize="0"/>
          <p:nvPr/>
        </p:nvPicPr>
        <p:blipFill rotWithShape="1">
          <a:blip r:embed="rId4">
            <a:alphaModFix/>
          </a:blip>
          <a:srcRect b="8382" l="19769" r="20087" t="9991"/>
          <a:stretch/>
        </p:blipFill>
        <p:spPr>
          <a:xfrm>
            <a:off x="0" y="1397725"/>
            <a:ext cx="4906824" cy="374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 txBox="1"/>
          <p:nvPr>
            <p:ph type="title"/>
          </p:nvPr>
        </p:nvSpPr>
        <p:spPr>
          <a:xfrm>
            <a:off x="311700" y="31665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外部資源的導入-聘請指導教授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1" name="Google Shape;391;p36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36"/>
          <p:cNvPicPr preferRelativeResize="0"/>
          <p:nvPr/>
        </p:nvPicPr>
        <p:blipFill rotWithShape="1">
          <a:blip r:embed="rId3">
            <a:alphaModFix/>
          </a:blip>
          <a:srcRect b="0" l="7054" r="20743" t="12755"/>
          <a:stretch/>
        </p:blipFill>
        <p:spPr>
          <a:xfrm>
            <a:off x="4066201" y="963050"/>
            <a:ext cx="4613076" cy="41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889350"/>
            <a:ext cx="3205101" cy="43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/>
          <p:nvPr>
            <p:ph type="title"/>
          </p:nvPr>
        </p:nvSpPr>
        <p:spPr>
          <a:xfrm>
            <a:off x="311700" y="35205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行動學習PLC-教師技術分享</a:t>
            </a:r>
            <a:endParaRPr sz="3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9" name="Google Shape;399;p37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37"/>
          <p:cNvPicPr preferRelativeResize="0"/>
          <p:nvPr/>
        </p:nvPicPr>
        <p:blipFill rotWithShape="1">
          <a:blip r:embed="rId3">
            <a:alphaModFix/>
          </a:blip>
          <a:srcRect b="10239" l="19317" r="19434" t="11599"/>
          <a:stretch/>
        </p:blipFill>
        <p:spPr>
          <a:xfrm>
            <a:off x="1578063" y="1123200"/>
            <a:ext cx="5600525" cy="40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外部資源的導入-華人Google 講師中心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8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38"/>
          <p:cNvPicPr preferRelativeResize="0"/>
          <p:nvPr/>
        </p:nvPicPr>
        <p:blipFill rotWithShape="1">
          <a:blip r:embed="rId3">
            <a:alphaModFix/>
          </a:blip>
          <a:srcRect b="9037" l="20586" r="19605" t="10840"/>
          <a:stretch/>
        </p:blipFill>
        <p:spPr>
          <a:xfrm>
            <a:off x="759100" y="1152475"/>
            <a:ext cx="5468851" cy="41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外部資源的導入-Aver大型顯示器測試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9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39"/>
          <p:cNvPicPr preferRelativeResize="0"/>
          <p:nvPr/>
        </p:nvPicPr>
        <p:blipFill rotWithShape="1">
          <a:blip r:embed="rId3">
            <a:alphaModFix/>
          </a:blip>
          <a:srcRect b="10541" l="20820" r="19349" t="11144"/>
          <a:stretch/>
        </p:blipFill>
        <p:spPr>
          <a:xfrm>
            <a:off x="0" y="1017725"/>
            <a:ext cx="5087170" cy="40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9"/>
          <p:cNvPicPr preferRelativeResize="0"/>
          <p:nvPr/>
        </p:nvPicPr>
        <p:blipFill rotWithShape="1">
          <a:blip r:embed="rId4">
            <a:alphaModFix/>
          </a:blip>
          <a:srcRect b="10385" l="21515" r="19778" t="10693"/>
          <a:stretch/>
        </p:blipFill>
        <p:spPr>
          <a:xfrm>
            <a:off x="5087175" y="2037270"/>
            <a:ext cx="4056826" cy="306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0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外部資源的導入-網路防火牆研習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0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40"/>
          <p:cNvPicPr preferRelativeResize="0"/>
          <p:nvPr/>
        </p:nvPicPr>
        <p:blipFill rotWithShape="1">
          <a:blip r:embed="rId3">
            <a:alphaModFix/>
          </a:blip>
          <a:srcRect b="9034" l="19565" r="19272" t="9789"/>
          <a:stretch/>
        </p:blipFill>
        <p:spPr>
          <a:xfrm>
            <a:off x="1775613" y="1017725"/>
            <a:ext cx="5592773" cy="417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1"/>
          <p:cNvSpPr txBox="1"/>
          <p:nvPr>
            <p:ph type="title"/>
          </p:nvPr>
        </p:nvSpPr>
        <p:spPr>
          <a:xfrm>
            <a:off x="311700" y="23587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自導式學習課程PLC（龍鳳谷）</a:t>
            </a:r>
            <a:endParaRPr sz="3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8" name="Google Shape;428;p41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41"/>
          <p:cNvPicPr preferRelativeResize="0"/>
          <p:nvPr/>
        </p:nvPicPr>
        <p:blipFill rotWithShape="1">
          <a:blip r:embed="rId3">
            <a:alphaModFix/>
          </a:blip>
          <a:srcRect b="8738" l="19739" r="19691" t="11744"/>
          <a:stretch/>
        </p:blipFill>
        <p:spPr>
          <a:xfrm>
            <a:off x="131700" y="1017725"/>
            <a:ext cx="5538552" cy="40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 rotWithShape="1">
          <a:blip r:embed="rId4">
            <a:alphaModFix/>
          </a:blip>
          <a:srcRect b="9137" l="19595" r="20257" t="10289"/>
          <a:stretch/>
        </p:blipFill>
        <p:spPr>
          <a:xfrm>
            <a:off x="5360375" y="2171775"/>
            <a:ext cx="3896352" cy="29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"/>
          <p:cNvSpPr txBox="1"/>
          <p:nvPr>
            <p:ph type="title"/>
          </p:nvPr>
        </p:nvSpPr>
        <p:spPr>
          <a:xfrm>
            <a:off x="311700" y="3598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GSuite導入</a:t>
            </a: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-北一女葉中如老師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2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7" name="Google Shape;437;p42"/>
          <p:cNvPicPr preferRelativeResize="0"/>
          <p:nvPr/>
        </p:nvPicPr>
        <p:blipFill rotWithShape="1">
          <a:blip r:embed="rId3">
            <a:alphaModFix/>
          </a:blip>
          <a:srcRect b="9788" l="19990" r="20032" t="9643"/>
          <a:stretch/>
        </p:blipFill>
        <p:spPr>
          <a:xfrm>
            <a:off x="1332325" y="1017725"/>
            <a:ext cx="5484350" cy="414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3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GSuite導入-鄭博仁老師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3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43"/>
          <p:cNvPicPr preferRelativeResize="0"/>
          <p:nvPr/>
        </p:nvPicPr>
        <p:blipFill rotWithShape="1">
          <a:blip r:embed="rId3">
            <a:alphaModFix/>
          </a:blip>
          <a:srcRect b="9183" l="19486" r="19351" t="15668"/>
          <a:stretch/>
        </p:blipFill>
        <p:spPr>
          <a:xfrm>
            <a:off x="1775600" y="1152475"/>
            <a:ext cx="5592802" cy="386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4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PLC會前前會</a:t>
            </a: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-拜訪指導教授</a:t>
            </a:r>
            <a:endParaRPr sz="3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4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1" name="Google Shape;451;p44"/>
          <p:cNvPicPr preferRelativeResize="0"/>
          <p:nvPr/>
        </p:nvPicPr>
        <p:blipFill rotWithShape="1">
          <a:blip r:embed="rId3">
            <a:alphaModFix/>
          </a:blip>
          <a:srcRect b="9938" l="19485" r="20113" t="11747"/>
          <a:stretch/>
        </p:blipFill>
        <p:spPr>
          <a:xfrm>
            <a:off x="0" y="1115450"/>
            <a:ext cx="5523077" cy="402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 rotWithShape="1">
          <a:blip r:embed="rId4">
            <a:alphaModFix/>
          </a:blip>
          <a:srcRect b="10444" l="22647" r="27457" t="14361"/>
          <a:stretch/>
        </p:blipFill>
        <p:spPr>
          <a:xfrm>
            <a:off x="5523075" y="2269650"/>
            <a:ext cx="4145002" cy="287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311700" y="24517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世界最具價值的品牌前二十名</a:t>
            </a:r>
            <a:endParaRPr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b="0" l="0" r="0" t="8542"/>
          <a:stretch/>
        </p:blipFill>
        <p:spPr>
          <a:xfrm>
            <a:off x="0" y="1152475"/>
            <a:ext cx="9143997" cy="358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/>
          <p:nvPr/>
        </p:nvSpPr>
        <p:spPr>
          <a:xfrm>
            <a:off x="4572000" y="3917275"/>
            <a:ext cx="4364400" cy="818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A61C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具創意的科技公司：50%</a:t>
            </a:r>
            <a:endParaRPr sz="2400">
              <a:solidFill>
                <a:srgbClr val="A61C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行動學習教師群（一）</a:t>
            </a:r>
            <a:endParaRPr/>
          </a:p>
        </p:txBody>
      </p:sp>
      <p:sp>
        <p:nvSpPr>
          <p:cNvPr id="458" name="Google Shape;458;p45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p45"/>
          <p:cNvPicPr preferRelativeResize="0"/>
          <p:nvPr/>
        </p:nvPicPr>
        <p:blipFill rotWithShape="1">
          <a:blip r:embed="rId3">
            <a:alphaModFix/>
          </a:blip>
          <a:srcRect b="9636" l="33461" r="34176" t="10395"/>
          <a:stretch/>
        </p:blipFill>
        <p:spPr>
          <a:xfrm>
            <a:off x="350450" y="1092225"/>
            <a:ext cx="2959051" cy="41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/>
          <p:cNvPicPr preferRelativeResize="0"/>
          <p:nvPr/>
        </p:nvPicPr>
        <p:blipFill rotWithShape="1">
          <a:blip r:embed="rId4">
            <a:alphaModFix/>
          </a:blip>
          <a:srcRect b="8712" l="19560" r="45503" t="20686"/>
          <a:stretch/>
        </p:blipFill>
        <p:spPr>
          <a:xfrm>
            <a:off x="6018875" y="1092225"/>
            <a:ext cx="3618298" cy="403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5"/>
          <p:cNvPicPr preferRelativeResize="0"/>
          <p:nvPr/>
        </p:nvPicPr>
        <p:blipFill rotWithShape="1">
          <a:blip r:embed="rId5">
            <a:alphaModFix/>
          </a:blip>
          <a:srcRect b="8483" l="21062" r="56381" t="25851"/>
          <a:stretch/>
        </p:blipFill>
        <p:spPr>
          <a:xfrm>
            <a:off x="3321000" y="1092225"/>
            <a:ext cx="2657237" cy="411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行動學習教師群（二）</a:t>
            </a:r>
            <a:endParaRPr/>
          </a:p>
        </p:txBody>
      </p:sp>
      <p:sp>
        <p:nvSpPr>
          <p:cNvPr id="467" name="Google Shape;467;p46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46"/>
          <p:cNvPicPr preferRelativeResize="0"/>
          <p:nvPr/>
        </p:nvPicPr>
        <p:blipFill rotWithShape="1">
          <a:blip r:embed="rId3">
            <a:alphaModFix/>
          </a:blip>
          <a:srcRect b="20589" l="35770" r="24010" t="33574"/>
          <a:stretch/>
        </p:blipFill>
        <p:spPr>
          <a:xfrm>
            <a:off x="1609200" y="1071750"/>
            <a:ext cx="5602574" cy="428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" y="0"/>
            <a:ext cx="913523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"/>
          <p:cNvSpPr/>
          <p:nvPr/>
        </p:nvSpPr>
        <p:spPr>
          <a:xfrm>
            <a:off x="5536075" y="18300"/>
            <a:ext cx="3607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0" name="Google Shape;4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8561"/>
            <a:ext cx="9143998" cy="4086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48"/>
          <p:cNvGrpSpPr/>
          <p:nvPr/>
        </p:nvGrpSpPr>
        <p:grpSpPr>
          <a:xfrm>
            <a:off x="5118119" y="317256"/>
            <a:ext cx="1850516" cy="848590"/>
            <a:chOff x="3358802" y="1608155"/>
            <a:chExt cx="1788111" cy="877277"/>
          </a:xfrm>
        </p:grpSpPr>
        <p:sp>
          <p:nvSpPr>
            <p:cNvPr id="482" name="Google Shape;482;p48"/>
            <p:cNvSpPr/>
            <p:nvPr/>
          </p:nvSpPr>
          <p:spPr>
            <a:xfrm>
              <a:off x="3453098" y="1658332"/>
              <a:ext cx="1682700" cy="827100"/>
            </a:xfrm>
            <a:prstGeom prst="rect">
              <a:avLst/>
            </a:prstGeom>
            <a:gradFill>
              <a:gsLst>
                <a:gs pos="0">
                  <a:srgbClr val="1E4E79"/>
                </a:gs>
                <a:gs pos="50000">
                  <a:srgbClr val="2E75B5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8"/>
            <p:cNvSpPr/>
            <p:nvPr/>
          </p:nvSpPr>
          <p:spPr>
            <a:xfrm>
              <a:off x="3454913" y="1608155"/>
              <a:ext cx="16920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Co-worker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協作</a:t>
              </a:r>
              <a:endParaRPr sz="1100"/>
            </a:p>
          </p:txBody>
        </p:sp>
        <p:sp>
          <p:nvSpPr>
            <p:cNvPr id="484" name="Google Shape;484;p48"/>
            <p:cNvSpPr/>
            <p:nvPr/>
          </p:nvSpPr>
          <p:spPr>
            <a:xfrm>
              <a:off x="3358802" y="1658332"/>
              <a:ext cx="92700" cy="82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48"/>
          <p:cNvGrpSpPr/>
          <p:nvPr/>
        </p:nvGrpSpPr>
        <p:grpSpPr>
          <a:xfrm>
            <a:off x="7034948" y="328687"/>
            <a:ext cx="1682437" cy="825728"/>
            <a:chOff x="3355508" y="1631790"/>
            <a:chExt cx="1625700" cy="853642"/>
          </a:xfrm>
        </p:grpSpPr>
        <p:sp>
          <p:nvSpPr>
            <p:cNvPr id="486" name="Google Shape;486;p48"/>
            <p:cNvSpPr/>
            <p:nvPr/>
          </p:nvSpPr>
          <p:spPr>
            <a:xfrm>
              <a:off x="3453099" y="1658332"/>
              <a:ext cx="1473000" cy="827100"/>
            </a:xfrm>
            <a:prstGeom prst="rect">
              <a:avLst/>
            </a:prstGeom>
            <a:gradFill>
              <a:gsLst>
                <a:gs pos="0">
                  <a:srgbClr val="1E4E79"/>
                </a:gs>
                <a:gs pos="50000">
                  <a:srgbClr val="2E75B5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8"/>
            <p:cNvSpPr/>
            <p:nvPr/>
          </p:nvSpPr>
          <p:spPr>
            <a:xfrm>
              <a:off x="3355508" y="1631790"/>
              <a:ext cx="16257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共享</a:t>
              </a:r>
              <a:endParaRPr sz="1100"/>
            </a:p>
          </p:txBody>
        </p:sp>
        <p:sp>
          <p:nvSpPr>
            <p:cNvPr id="488" name="Google Shape;488;p48"/>
            <p:cNvSpPr/>
            <p:nvPr/>
          </p:nvSpPr>
          <p:spPr>
            <a:xfrm>
              <a:off x="3358802" y="1658332"/>
              <a:ext cx="92700" cy="82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p48"/>
          <p:cNvSpPr/>
          <p:nvPr/>
        </p:nvSpPr>
        <p:spPr>
          <a:xfrm>
            <a:off x="85600" y="685825"/>
            <a:ext cx="602400" cy="46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9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9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9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9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64"/>
            <a:ext cx="9143999" cy="5127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/>
          <p:nvPr>
            <p:ph type="title"/>
          </p:nvPr>
        </p:nvSpPr>
        <p:spPr>
          <a:xfrm>
            <a:off x="423725" y="228600"/>
            <a:ext cx="6647400" cy="139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龍鳳谷</a:t>
            </a:r>
            <a:r>
              <a:rPr lang="zh-TW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</a:t>
            </a:r>
            <a:endParaRPr sz="4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跨領域</a:t>
            </a:r>
            <a:r>
              <a:rPr lang="zh-TW" sz="38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課程討論</a:t>
            </a:r>
            <a:endParaRPr sz="38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4" name="Google Shape;504;p50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50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0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25" y="1982175"/>
            <a:ext cx="3916348" cy="289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472" y="1391875"/>
            <a:ext cx="2667203" cy="3524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1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龍鳳谷</a:t>
            </a:r>
            <a:r>
              <a:rPr lang="zh-TW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循環式的導覽課程</a:t>
            </a:r>
            <a:endParaRPr sz="3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4" name="Google Shape;514;p51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1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1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7" name="Google Shape;5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475" y="2379400"/>
            <a:ext cx="3991208" cy="261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1"/>
          <p:cNvPicPr preferRelativeResize="0"/>
          <p:nvPr/>
        </p:nvPicPr>
        <p:blipFill rotWithShape="1">
          <a:blip r:embed="rId4">
            <a:alphaModFix/>
          </a:blip>
          <a:srcRect b="-2560" l="27466" r="4966" t="2560"/>
          <a:stretch/>
        </p:blipFill>
        <p:spPr>
          <a:xfrm>
            <a:off x="5712700" y="-233900"/>
            <a:ext cx="2618976" cy="26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550" y="2374275"/>
            <a:ext cx="3991200" cy="262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2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2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2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2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8" name="Google Shape;5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9"/>
            <a:ext cx="9144001" cy="514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3"/>
          <p:cNvSpPr txBox="1"/>
          <p:nvPr>
            <p:ph type="title"/>
          </p:nvPr>
        </p:nvSpPr>
        <p:spPr>
          <a:xfrm>
            <a:off x="0" y="-175025"/>
            <a:ext cx="7786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大溪課程：</a:t>
            </a:r>
            <a:r>
              <a:rPr lang="zh-TW" sz="36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自導式影片（生物）</a:t>
            </a:r>
            <a:endParaRPr sz="36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34" name="Google Shape;534;p53"/>
          <p:cNvPicPr preferRelativeResize="0"/>
          <p:nvPr/>
        </p:nvPicPr>
        <p:blipFill rotWithShape="1">
          <a:blip r:embed="rId3">
            <a:alphaModFix/>
          </a:blip>
          <a:srcRect b="8391" l="10183" r="10627" t="11768"/>
          <a:stretch/>
        </p:blipFill>
        <p:spPr>
          <a:xfrm>
            <a:off x="0" y="640325"/>
            <a:ext cx="3988214" cy="21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3"/>
          <p:cNvPicPr preferRelativeResize="0"/>
          <p:nvPr/>
        </p:nvPicPr>
        <p:blipFill rotWithShape="1">
          <a:blip r:embed="rId4">
            <a:alphaModFix/>
          </a:blip>
          <a:srcRect b="8180" l="10377" r="9915" t="11381"/>
          <a:stretch/>
        </p:blipFill>
        <p:spPr>
          <a:xfrm>
            <a:off x="4117992" y="687887"/>
            <a:ext cx="3789758" cy="199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3"/>
          <p:cNvPicPr preferRelativeResize="0"/>
          <p:nvPr/>
        </p:nvPicPr>
        <p:blipFill rotWithShape="1">
          <a:blip r:embed="rId5">
            <a:alphaModFix/>
          </a:blip>
          <a:srcRect b="8910" l="9889" r="10486" t="11249"/>
          <a:stretch/>
        </p:blipFill>
        <p:spPr>
          <a:xfrm>
            <a:off x="139700" y="2937075"/>
            <a:ext cx="3726274" cy="21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3"/>
          <p:cNvPicPr preferRelativeResize="0"/>
          <p:nvPr/>
        </p:nvPicPr>
        <p:blipFill rotWithShape="1">
          <a:blip r:embed="rId6">
            <a:alphaModFix/>
          </a:blip>
          <a:srcRect b="13381" l="23336" r="22743" t="15706"/>
          <a:stretch/>
        </p:blipFill>
        <p:spPr>
          <a:xfrm>
            <a:off x="4126925" y="2814763"/>
            <a:ext cx="2965800" cy="21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3"/>
          <p:cNvSpPr txBox="1"/>
          <p:nvPr/>
        </p:nvSpPr>
        <p:spPr>
          <a:xfrm>
            <a:off x="7506075" y="3303050"/>
            <a:ext cx="1635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https://drive.google.com/drive/folders/0B3ZIm37x5Sr0WE1HcV91aHVKbH</a:t>
            </a:r>
            <a:r>
              <a:rPr lang="zh-TW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M?ogsrc=32</a:t>
            </a:r>
            <a:endParaRPr sz="12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9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4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4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4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4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7" name="Google Shape;54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30"/>
            <a:ext cx="9144000" cy="5114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8574" y="749788"/>
            <a:ext cx="5792025" cy="40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975" y="835009"/>
            <a:ext cx="4572001" cy="4428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5"/>
          <p:cNvSpPr/>
          <p:nvPr/>
        </p:nvSpPr>
        <p:spPr>
          <a:xfrm>
            <a:off x="5929825" y="0"/>
            <a:ext cx="3214200" cy="523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5"/>
          <p:cNvSpPr txBox="1"/>
          <p:nvPr>
            <p:ph idx="1" type="body"/>
          </p:nvPr>
        </p:nvSpPr>
        <p:spPr>
          <a:xfrm>
            <a:off x="210364" y="461141"/>
            <a:ext cx="3622800" cy="13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結合Google Earth  飛覽功能製作，鳥瞰新店溪流域特色景點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54" name="Google Shape;55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5615" y="130065"/>
            <a:ext cx="5088320" cy="3082349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grpSp>
        <p:nvGrpSpPr>
          <p:cNvPr id="555" name="Google Shape;555;p55"/>
          <p:cNvGrpSpPr/>
          <p:nvPr/>
        </p:nvGrpSpPr>
        <p:grpSpPr>
          <a:xfrm>
            <a:off x="4516821" y="2163818"/>
            <a:ext cx="4150350" cy="2826000"/>
            <a:chOff x="6022428" y="2885090"/>
            <a:chExt cx="5533800" cy="3768000"/>
          </a:xfrm>
        </p:grpSpPr>
        <p:grpSp>
          <p:nvGrpSpPr>
            <p:cNvPr id="556" name="Google Shape;556;p55"/>
            <p:cNvGrpSpPr/>
            <p:nvPr/>
          </p:nvGrpSpPr>
          <p:grpSpPr>
            <a:xfrm>
              <a:off x="6022428" y="2885090"/>
              <a:ext cx="5533800" cy="3768000"/>
              <a:chOff x="6022428" y="2885090"/>
              <a:chExt cx="5533800" cy="3768000"/>
            </a:xfrm>
          </p:grpSpPr>
          <p:sp>
            <p:nvSpPr>
              <p:cNvPr id="557" name="Google Shape;557;p55"/>
              <p:cNvSpPr/>
              <p:nvPr/>
            </p:nvSpPr>
            <p:spPr>
              <a:xfrm>
                <a:off x="6022428" y="2885090"/>
                <a:ext cx="5533800" cy="3768000"/>
              </a:xfrm>
              <a:prstGeom prst="wedgeRectCallout">
                <a:avLst>
                  <a:gd fmla="val 31295" name="adj1"/>
                  <a:gd fmla="val -59676" name="adj2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8" name="Google Shape;558;p5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085489" y="2955136"/>
                <a:ext cx="5391808" cy="364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59" name="Google Shape;559;p55"/>
            <p:cNvSpPr txBox="1"/>
            <p:nvPr/>
          </p:nvSpPr>
          <p:spPr>
            <a:xfrm>
              <a:off x="7898534" y="3011200"/>
              <a:ext cx="2892900" cy="58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自來水博物館</a:t>
              </a:r>
              <a:endParaRPr sz="1100"/>
            </a:p>
          </p:txBody>
        </p:sp>
      </p:grpSp>
      <p:sp>
        <p:nvSpPr>
          <p:cNvPr id="560" name="Google Shape;560;p55"/>
          <p:cNvSpPr/>
          <p:nvPr/>
        </p:nvSpPr>
        <p:spPr>
          <a:xfrm>
            <a:off x="4067507" y="1470134"/>
            <a:ext cx="2223000" cy="405900"/>
          </a:xfrm>
          <a:prstGeom prst="wedgeRectCallout">
            <a:avLst>
              <a:gd fmla="val 65151" name="adj1"/>
              <a:gd fmla="val 10227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楊三郎博物館</a:t>
            </a:r>
            <a:endParaRPr sz="1100"/>
          </a:p>
        </p:txBody>
      </p:sp>
      <p:sp>
        <p:nvSpPr>
          <p:cNvPr id="561" name="Google Shape;561;p55"/>
          <p:cNvSpPr/>
          <p:nvPr/>
        </p:nvSpPr>
        <p:spPr>
          <a:xfrm>
            <a:off x="7066893" y="658210"/>
            <a:ext cx="1233600" cy="405900"/>
          </a:xfrm>
          <a:prstGeom prst="wedgeRectCallout">
            <a:avLst>
              <a:gd fmla="val -44424" name="adj1"/>
              <a:gd fmla="val 115082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紀州庵</a:t>
            </a:r>
            <a:endParaRPr sz="1100"/>
          </a:p>
        </p:txBody>
      </p:sp>
      <p:sp>
        <p:nvSpPr>
          <p:cNvPr id="562" name="Google Shape;562;p55"/>
          <p:cNvSpPr/>
          <p:nvPr/>
        </p:nvSpPr>
        <p:spPr>
          <a:xfrm>
            <a:off x="5249917" y="370489"/>
            <a:ext cx="1450200" cy="405900"/>
          </a:xfrm>
          <a:prstGeom prst="wedgeRectCallout">
            <a:avLst>
              <a:gd fmla="val -28120" name="adj1"/>
              <a:gd fmla="val 106344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華江高中</a:t>
            </a:r>
            <a:endParaRPr sz="1100"/>
          </a:p>
        </p:txBody>
      </p:sp>
      <p:sp>
        <p:nvSpPr>
          <p:cNvPr id="563" name="Google Shape;563;p55"/>
          <p:cNvSpPr txBox="1"/>
          <p:nvPr/>
        </p:nvSpPr>
        <p:spPr>
          <a:xfrm>
            <a:off x="539675" y="2880125"/>
            <a:ext cx="2492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zh-TW" sz="3900">
                <a:solidFill>
                  <a:srgbClr val="CC4125"/>
                </a:solidFill>
              </a:rPr>
              <a:t>新店溪</a:t>
            </a:r>
            <a:endParaRPr b="1" sz="3900">
              <a:solidFill>
                <a:srgbClr val="CC4125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zh-TW" sz="3900">
                <a:solidFill>
                  <a:srgbClr val="CC4125"/>
                </a:solidFill>
              </a:rPr>
              <a:t>飛覽影片</a:t>
            </a:r>
            <a:endParaRPr sz="9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56"/>
          <p:cNvPicPr preferRelativeResize="0"/>
          <p:nvPr/>
        </p:nvPicPr>
        <p:blipFill rotWithShape="1">
          <a:blip r:embed="rId3">
            <a:alphaModFix/>
          </a:blip>
          <a:srcRect b="0" l="1249" r="1926" t="0"/>
          <a:stretch/>
        </p:blipFill>
        <p:spPr>
          <a:xfrm>
            <a:off x="2991511" y="11825"/>
            <a:ext cx="6124903" cy="269664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6"/>
          <p:cNvSpPr txBox="1"/>
          <p:nvPr>
            <p:ph idx="1" type="body"/>
          </p:nvPr>
        </p:nvSpPr>
        <p:spPr>
          <a:xfrm>
            <a:off x="210364" y="461141"/>
            <a:ext cx="2863800" cy="19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360° Co-Space跨越時空限制，將實景加值帶入教室置身探索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70" name="Google Shape;57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5109" y="2814140"/>
            <a:ext cx="3349769" cy="205739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71" name="Google Shape;571;p56"/>
          <p:cNvPicPr preferRelativeResize="0"/>
          <p:nvPr/>
        </p:nvPicPr>
        <p:blipFill rotWithShape="1">
          <a:blip r:embed="rId5">
            <a:alphaModFix/>
          </a:blip>
          <a:srcRect b="0" l="0" r="50707" t="0"/>
          <a:stretch/>
        </p:blipFill>
        <p:spPr>
          <a:xfrm>
            <a:off x="3694319" y="2390740"/>
            <a:ext cx="2442418" cy="269363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6"/>
          <p:cNvSpPr txBox="1"/>
          <p:nvPr/>
        </p:nvSpPr>
        <p:spPr>
          <a:xfrm>
            <a:off x="260475" y="2978850"/>
            <a:ext cx="2492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zh-TW" sz="3900">
                <a:solidFill>
                  <a:srgbClr val="CC4125"/>
                </a:solidFill>
              </a:rPr>
              <a:t>新店溪VR</a:t>
            </a:r>
            <a:r>
              <a:rPr b="1" lang="zh-TW" sz="3900">
                <a:solidFill>
                  <a:srgbClr val="CC4125"/>
                </a:solidFill>
              </a:rPr>
              <a:t>探索</a:t>
            </a:r>
            <a:r>
              <a:rPr b="1" lang="zh-TW" sz="3900">
                <a:solidFill>
                  <a:srgbClr val="CC4125"/>
                </a:solidFill>
              </a:rPr>
              <a:t>闖關</a:t>
            </a:r>
            <a:endParaRPr sz="9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9" name="Google Shape;57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"/>
            <a:ext cx="9143999" cy="514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86600" cy="47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6201" y="186101"/>
            <a:ext cx="4881601" cy="48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9"/>
          <p:cNvSpPr txBox="1"/>
          <p:nvPr/>
        </p:nvSpPr>
        <p:spPr>
          <a:xfrm>
            <a:off x="-203825" y="180650"/>
            <a:ext cx="46758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zh-TW" sz="3400">
                <a:solidFill>
                  <a:srgbClr val="CC4125"/>
                </a:solidFill>
              </a:rPr>
              <a:t>瓦磘溝走讀＆小導遊</a:t>
            </a:r>
            <a:endParaRPr sz="900">
              <a:solidFill>
                <a:srgbClr val="CC4125"/>
              </a:solidFill>
            </a:endParaRPr>
          </a:p>
        </p:txBody>
      </p:sp>
      <p:pic>
        <p:nvPicPr>
          <p:cNvPr id="591" name="Google Shape;59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775" y="790500"/>
            <a:ext cx="3123850" cy="20348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92" name="Google Shape;592;p59"/>
          <p:cNvPicPr preferRelativeResize="0"/>
          <p:nvPr/>
        </p:nvPicPr>
        <p:blipFill rotWithShape="1">
          <a:blip r:embed="rId5">
            <a:alphaModFix/>
          </a:blip>
          <a:srcRect b="0" l="5917" r="0" t="0"/>
          <a:stretch/>
        </p:blipFill>
        <p:spPr>
          <a:xfrm>
            <a:off x="1105700" y="2910875"/>
            <a:ext cx="3001226" cy="210320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0"/>
          <p:cNvSpPr txBox="1"/>
          <p:nvPr/>
        </p:nvSpPr>
        <p:spPr>
          <a:xfrm>
            <a:off x="184272" y="3055059"/>
            <a:ext cx="3920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zh-TW" sz="3400">
                <a:solidFill>
                  <a:srgbClr val="CC4125"/>
                </a:solidFill>
              </a:rPr>
              <a:t>瓦磘溝參與式計畫</a:t>
            </a:r>
            <a:endParaRPr sz="600">
              <a:solidFill>
                <a:srgbClr val="CC4125"/>
              </a:solidFill>
            </a:endParaRPr>
          </a:p>
        </p:txBody>
      </p:sp>
      <p:sp>
        <p:nvSpPr>
          <p:cNvPr id="598" name="Google Shape;598;p60"/>
          <p:cNvSpPr txBox="1"/>
          <p:nvPr/>
        </p:nvSpPr>
        <p:spPr>
          <a:xfrm>
            <a:off x="408600" y="3747450"/>
            <a:ext cx="4322100" cy="12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/>
              <a:t>4月~6月 培力與提案期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/>
              <a:t>６／１５</a:t>
            </a:r>
            <a:r>
              <a:rPr b="1" lang="zh-TW" sz="2400"/>
              <a:t>實體及線上票選日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/>
              <a:t>7月~12月 執行與匯整期</a:t>
            </a:r>
            <a:endParaRPr b="1" sz="2400"/>
          </a:p>
        </p:txBody>
      </p:sp>
      <p:pic>
        <p:nvPicPr>
          <p:cNvPr id="599" name="Google Shape;599;p60"/>
          <p:cNvPicPr preferRelativeResize="0"/>
          <p:nvPr/>
        </p:nvPicPr>
        <p:blipFill rotWithShape="1">
          <a:blip r:embed="rId3">
            <a:alphaModFix/>
          </a:blip>
          <a:srcRect b="0" l="0" r="0" t="3297"/>
          <a:stretch/>
        </p:blipFill>
        <p:spPr>
          <a:xfrm>
            <a:off x="4694039" y="34425"/>
            <a:ext cx="4373760" cy="253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川流學_180615_0002.jpg" id="600" name="Google Shape;600;p60"/>
          <p:cNvPicPr preferRelativeResize="0"/>
          <p:nvPr/>
        </p:nvPicPr>
        <p:blipFill rotWithShape="1">
          <a:blip r:embed="rId4">
            <a:alphaModFix/>
          </a:blip>
          <a:srcRect b="15580" l="0" r="0" t="7931"/>
          <a:stretch/>
        </p:blipFill>
        <p:spPr>
          <a:xfrm>
            <a:off x="4678800" y="2617834"/>
            <a:ext cx="4373749" cy="25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0"/>
          <p:cNvPicPr preferRelativeResize="0"/>
          <p:nvPr/>
        </p:nvPicPr>
        <p:blipFill rotWithShape="1">
          <a:blip r:embed="rId5">
            <a:alphaModFix/>
          </a:blip>
          <a:srcRect b="0" l="32065" r="0" t="25200"/>
          <a:stretch/>
        </p:blipFill>
        <p:spPr>
          <a:xfrm>
            <a:off x="489076" y="91450"/>
            <a:ext cx="4037003" cy="250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1"/>
          <p:cNvSpPr txBox="1"/>
          <p:nvPr>
            <p:ph idx="1" type="body"/>
          </p:nvPr>
        </p:nvSpPr>
        <p:spPr>
          <a:xfrm>
            <a:off x="136625" y="367125"/>
            <a:ext cx="4125600" cy="1814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lang="zh-TW" sz="27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第一組</a:t>
            </a:r>
            <a:r>
              <a:rPr b="1" lang="zh-TW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：串連沿線店家策略聯盟，認識</a:t>
            </a:r>
            <a:r>
              <a:rPr b="1"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瓦磘溝特色點，集點兌換學生設計意象文創小物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07" name="Google Shape;60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30694"/>
            <a:ext cx="4022399" cy="291460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1"/>
          <p:cNvSpPr txBox="1"/>
          <p:nvPr>
            <p:ph idx="1" type="body"/>
          </p:nvPr>
        </p:nvSpPr>
        <p:spPr>
          <a:xfrm>
            <a:off x="4724525" y="443325"/>
            <a:ext cx="4083300" cy="1716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lang="zh-TW" sz="27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第二組</a:t>
            </a:r>
            <a:r>
              <a:rPr b="1" lang="zh-TW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：沿岸淨溝活動，結合溝通餐會，號召居民一同行動，增進社區環境意識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09" name="Google Shape;60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747" y="2230700"/>
            <a:ext cx="4653378" cy="29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2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5" name="Google Shape;61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0" y="0"/>
            <a:ext cx="9115651" cy="515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341" y="0"/>
            <a:ext cx="75673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4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64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7" name="Google Shape;6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4" y="0"/>
            <a:ext cx="91143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185" y="0"/>
            <a:ext cx="691563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5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3" name="Google Shape;63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74" y="2375975"/>
            <a:ext cx="3631501" cy="27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55375" cy="300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4821" y="-9525"/>
            <a:ext cx="4619174" cy="51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6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66"/>
          <p:cNvSpPr/>
          <p:nvPr/>
        </p:nvSpPr>
        <p:spPr>
          <a:xfrm>
            <a:off x="4484825" y="1206325"/>
            <a:ext cx="4659300" cy="39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66"/>
          <p:cNvSpPr txBox="1"/>
          <p:nvPr>
            <p:ph type="title"/>
          </p:nvPr>
        </p:nvSpPr>
        <p:spPr>
          <a:xfrm>
            <a:off x="222025" y="17717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zh-TW" sz="34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持續擴大發展</a:t>
            </a:r>
            <a:endParaRPr b="1" i="0" sz="3400" u="none" cap="none" strike="noStrike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43" name="Google Shape;64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176100"/>
            <a:ext cx="3981575" cy="2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166" y="2176100"/>
            <a:ext cx="4496435" cy="298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66"/>
          <p:cNvGrpSpPr/>
          <p:nvPr/>
        </p:nvGrpSpPr>
        <p:grpSpPr>
          <a:xfrm>
            <a:off x="179975" y="1097434"/>
            <a:ext cx="4286155" cy="978667"/>
            <a:chOff x="-8112860" y="514003"/>
            <a:chExt cx="6411600" cy="2361647"/>
          </a:xfrm>
        </p:grpSpPr>
        <p:sp>
          <p:nvSpPr>
            <p:cNvPr id="646" name="Google Shape;646;p66"/>
            <p:cNvSpPr txBox="1"/>
            <p:nvPr/>
          </p:nvSpPr>
          <p:spPr>
            <a:xfrm>
              <a:off x="-7955125" y="514003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lang="zh-TW" sz="3000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溪洲的產業藝文</a:t>
              </a:r>
              <a:endParaRPr sz="3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47" name="Google Shape;647;p66"/>
            <p:cNvSpPr txBox="1"/>
            <p:nvPr/>
          </p:nvSpPr>
          <p:spPr>
            <a:xfrm>
              <a:off x="-8112860" y="1817250"/>
              <a:ext cx="6411600" cy="105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zh-TW" sz="2400">
                  <a:latin typeface="DFKai-SB"/>
                  <a:ea typeface="DFKai-SB"/>
                  <a:cs typeface="DFKai-SB"/>
                  <a:sym typeface="DFKai-SB"/>
                </a:rPr>
                <a:t>楊三郎、雙和八景、城南文學</a:t>
              </a:r>
              <a:endParaRPr sz="2400"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648" name="Google Shape;648;p66"/>
          <p:cNvSpPr txBox="1"/>
          <p:nvPr/>
        </p:nvSpPr>
        <p:spPr>
          <a:xfrm>
            <a:off x="4857421" y="1097434"/>
            <a:ext cx="3920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zh-TW" sz="3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環境教育與瓦磘溝</a:t>
            </a:r>
            <a:endParaRPr b="1" sz="30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t/>
            </a:r>
            <a:endParaRPr b="1" sz="30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9" name="Google Shape;649;p66"/>
          <p:cNvSpPr txBox="1"/>
          <p:nvPr/>
        </p:nvSpPr>
        <p:spPr>
          <a:xfrm>
            <a:off x="4459800" y="1610100"/>
            <a:ext cx="4455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zh-TW" sz="2400">
                <a:latin typeface="DFKai-SB"/>
                <a:ea typeface="DFKai-SB"/>
                <a:cs typeface="DFKai-SB"/>
                <a:sym typeface="DFKai-SB"/>
              </a:rPr>
              <a:t>參與式計劃-踏查、發想、行動</a:t>
            </a:r>
            <a:endParaRPr b="1" sz="24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7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7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7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7" name="Google Shape;65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02"/>
            <a:ext cx="9143999" cy="512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8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3" name="Google Shape;66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583967"/>
            <a:ext cx="4724401" cy="355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67199" cy="2896804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8"/>
          <p:cNvSpPr txBox="1"/>
          <p:nvPr/>
        </p:nvSpPr>
        <p:spPr>
          <a:xfrm>
            <a:off x="320250" y="3758425"/>
            <a:ext cx="39315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https://www.youtube.com/watch?v=lBDGvFCmUqo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6" name="Google Shape;666;p68"/>
          <p:cNvSpPr txBox="1"/>
          <p:nvPr/>
        </p:nvSpPr>
        <p:spPr>
          <a:xfrm>
            <a:off x="418400" y="3325600"/>
            <a:ext cx="35421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GSuite教學影片</a:t>
            </a:r>
            <a:endParaRPr sz="24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9"/>
          <p:cNvSpPr txBox="1"/>
          <p:nvPr>
            <p:ph type="title"/>
          </p:nvPr>
        </p:nvSpPr>
        <p:spPr>
          <a:xfrm>
            <a:off x="7559136" y="1186666"/>
            <a:ext cx="16788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Google</a:t>
            </a:r>
            <a:br>
              <a:rPr b="1" i="0" lang="zh-TW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b="1" i="0" lang="zh-TW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Classroom</a:t>
            </a:r>
            <a:br>
              <a:rPr b="1" i="0" lang="zh-TW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b="1" i="0" lang="zh-TW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線上教學平台</a:t>
            </a:r>
            <a:endParaRPr b="1" i="0" sz="2400" u="none" cap="none" strike="noStrike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72" name="Google Shape;67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11" y="9524"/>
            <a:ext cx="73255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70"/>
          <p:cNvGrpSpPr/>
          <p:nvPr/>
        </p:nvGrpSpPr>
        <p:grpSpPr>
          <a:xfrm>
            <a:off x="214725" y="18"/>
            <a:ext cx="5869302" cy="5076903"/>
            <a:chOff x="2030680" y="570016"/>
            <a:chExt cx="7469206" cy="6292642"/>
          </a:xfrm>
        </p:grpSpPr>
        <p:pic>
          <p:nvPicPr>
            <p:cNvPr id="678" name="Google Shape;678;p70"/>
            <p:cNvPicPr preferRelativeResize="0"/>
            <p:nvPr/>
          </p:nvPicPr>
          <p:blipFill rotWithShape="1">
            <a:blip r:embed="rId3">
              <a:alphaModFix/>
            </a:blip>
            <a:srcRect b="51724" l="18487" r="0" t="6926"/>
            <a:stretch/>
          </p:blipFill>
          <p:spPr>
            <a:xfrm>
              <a:off x="2030680" y="570016"/>
              <a:ext cx="7469206" cy="330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70"/>
            <p:cNvPicPr preferRelativeResize="0"/>
            <p:nvPr/>
          </p:nvPicPr>
          <p:blipFill rotWithShape="1">
            <a:blip r:embed="rId3">
              <a:alphaModFix/>
            </a:blip>
            <a:srcRect b="0" l="18487" r="0" t="61805"/>
            <a:stretch/>
          </p:blipFill>
          <p:spPr>
            <a:xfrm>
              <a:off x="2030680" y="3806740"/>
              <a:ext cx="7469206" cy="3055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0" name="Google Shape;680;p70"/>
          <p:cNvSpPr txBox="1"/>
          <p:nvPr>
            <p:ph type="title"/>
          </p:nvPr>
        </p:nvSpPr>
        <p:spPr>
          <a:xfrm>
            <a:off x="7274900" y="1300975"/>
            <a:ext cx="19749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課後測驗</a:t>
            </a:r>
            <a:br>
              <a:rPr b="1" i="0" lang="zh-TW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b="1" i="0" lang="zh-TW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結合Google表單</a:t>
            </a:r>
            <a:endParaRPr b="1" i="0" sz="2400" u="none" cap="none" strike="noStrike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1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71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71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8" name="Google Shape;68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2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4" name="Google Shape;69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1400"/>
            <a:ext cx="4467500" cy="31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7500" y="2511700"/>
            <a:ext cx="4689601" cy="263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2"/>
          <p:cNvPicPr preferRelativeResize="0"/>
          <p:nvPr/>
        </p:nvPicPr>
        <p:blipFill rotWithShape="1">
          <a:blip r:embed="rId5">
            <a:alphaModFix/>
          </a:blip>
          <a:srcRect b="13848" l="0" r="0" t="-4898"/>
          <a:stretch/>
        </p:blipFill>
        <p:spPr>
          <a:xfrm>
            <a:off x="4478175" y="-170800"/>
            <a:ext cx="4689599" cy="28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2"/>
          <p:cNvSpPr txBox="1"/>
          <p:nvPr>
            <p:ph type="title"/>
          </p:nvPr>
        </p:nvSpPr>
        <p:spPr>
          <a:xfrm>
            <a:off x="394900" y="3209125"/>
            <a:ext cx="37710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zh-TW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馬來西亞循人中學</a:t>
            </a:r>
            <a:r>
              <a:rPr b="1" lang="zh-TW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交流：</a:t>
            </a:r>
            <a:endParaRPr b="1" sz="240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zh-TW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龍鳳谷考察</a:t>
            </a:r>
            <a:endParaRPr b="1" sz="240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zh-TW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走讀瓦</a:t>
            </a:r>
            <a:r>
              <a:rPr b="1" lang="zh-TW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磘溝</a:t>
            </a:r>
            <a:endParaRPr b="1" i="0" sz="2400" u="none" cap="none" strike="noStrike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3"/>
          <p:cNvSpPr txBox="1"/>
          <p:nvPr>
            <p:ph type="title"/>
          </p:nvPr>
        </p:nvSpPr>
        <p:spPr>
          <a:xfrm>
            <a:off x="245675" y="187500"/>
            <a:ext cx="5867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國際交流－馬來西亞姊妹校交流</a:t>
            </a:r>
            <a:endParaRPr sz="31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03" name="Google Shape;70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0" y="995275"/>
            <a:ext cx="6453424" cy="4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73"/>
          <p:cNvSpPr txBox="1"/>
          <p:nvPr>
            <p:ph type="title"/>
          </p:nvPr>
        </p:nvSpPr>
        <p:spPr>
          <a:xfrm>
            <a:off x="6527425" y="1605775"/>
            <a:ext cx="2478300" cy="17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zh-TW" sz="2400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循中學生在活動回饋中，對比馬來西亞的河流與瓦磘溝的情況</a:t>
            </a:r>
            <a:endParaRPr b="1" i="0" sz="2400" u="none" cap="none" strike="noStrike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4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74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74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" y="0"/>
            <a:ext cx="91365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17" y="0"/>
            <a:ext cx="818016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5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8" name="Google Shape;71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745311"/>
            <a:ext cx="4724399" cy="43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419600" cy="299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76"/>
          <p:cNvGrpSpPr/>
          <p:nvPr/>
        </p:nvGrpSpPr>
        <p:grpSpPr>
          <a:xfrm>
            <a:off x="31872" y="2484632"/>
            <a:ext cx="3920151" cy="2389260"/>
            <a:chOff x="-697309" y="0"/>
            <a:chExt cx="5864100" cy="5765588"/>
          </a:xfrm>
        </p:grpSpPr>
        <p:sp>
          <p:nvSpPr>
            <p:cNvPr id="725" name="Google Shape;725;p76"/>
            <p:cNvSpPr txBox="1"/>
            <p:nvPr/>
          </p:nvSpPr>
          <p:spPr>
            <a:xfrm>
              <a:off x="-697309" y="100875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lang="zh-TW" sz="2900">
                  <a:solidFill>
                    <a:srgbClr val="CC4125"/>
                  </a:solidFill>
                </a:rPr>
                <a:t>參與式提案粉絲專頁</a:t>
              </a:r>
              <a:endParaRPr sz="600">
                <a:solidFill>
                  <a:srgbClr val="CC4125"/>
                </a:solidFill>
              </a:endParaRPr>
            </a:p>
          </p:txBody>
        </p:sp>
        <p:sp>
          <p:nvSpPr>
            <p:cNvPr id="726" name="Google Shape;726;p76"/>
            <p:cNvSpPr txBox="1"/>
            <p:nvPr/>
          </p:nvSpPr>
          <p:spPr>
            <a:xfrm>
              <a:off x="-697305" y="2738703"/>
              <a:ext cx="55323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zh-TW" sz="2400"/>
                <a:t> 成功吸引親友、社區人士的關注與回應</a:t>
              </a:r>
              <a:endParaRPr b="1" sz="2400"/>
            </a:p>
          </p:txBody>
        </p:sp>
        <p:grpSp>
          <p:nvGrpSpPr>
            <p:cNvPr id="727" name="Google Shape;727;p76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728" name="Google Shape;728;p76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29" name="Google Shape;729;p76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0" name="Google Shape;730;p76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31" name="Google Shape;731;p76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732" name="Google Shape;732;p76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733" name="Google Shape;733;p76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734" name="Google Shape;734;p76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35" name="Google Shape;735;p76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36" name="Google Shape;736;p76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37" name="Google Shape;737;p76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38" name="Google Shape;738;p76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39" name="Google Shape;739;p76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0" name="Google Shape;740;p76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41" name="Google Shape;741;p76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42" name="Google Shape;742;p76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3" name="Google Shape;743;p76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744" name="Google Shape;744;p76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45" name="Google Shape;745;p76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46" name="Google Shape;746;p76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747" name="Google Shape;747;p76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748" name="Google Shape;748;p76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49" name="Google Shape;749;p76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750" name="Google Shape;750;p76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51" name="Google Shape;751;p76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52" name="Google Shape;752;p76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753" name="Google Shape;753;p76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54" name="Google Shape;754;p76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55" name="Google Shape;755;p76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756" name="Google Shape;756;p76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57" name="Google Shape;757;p76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758" name="Google Shape;758;p76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9" name="Google Shape;759;p76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id="760" name="Google Shape;76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88924" cy="27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2025" y="-21475"/>
            <a:ext cx="5211025" cy="515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7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77"/>
          <p:cNvSpPr txBox="1"/>
          <p:nvPr>
            <p:ph type="title"/>
          </p:nvPr>
        </p:nvSpPr>
        <p:spPr>
          <a:xfrm>
            <a:off x="152400" y="202300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學生自主行動</a:t>
            </a:r>
            <a:endParaRPr sz="4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68" name="Google Shape;76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9200"/>
            <a:ext cx="4273499" cy="295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77"/>
          <p:cNvSpPr txBox="1"/>
          <p:nvPr>
            <p:ph type="title"/>
          </p:nvPr>
        </p:nvSpPr>
        <p:spPr>
          <a:xfrm>
            <a:off x="577250" y="1246900"/>
            <a:ext cx="62907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zh-TW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拜訪里長與社區人士，洽談提案計畫的執行</a:t>
            </a:r>
            <a:endParaRPr b="1" i="0" sz="2400" u="none" cap="none" strike="noStrike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770" name="Google Shape;77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80" y="2075600"/>
            <a:ext cx="4828921" cy="29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1325"/>
            <a:ext cx="7397427" cy="45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115800" y="432825"/>
            <a:ext cx="6194100" cy="135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世界IQ前二十名國家（地區）</a:t>
            </a:r>
            <a:endParaRPr sz="3600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3">
            <a:alphaModFix/>
          </a:blip>
          <a:srcRect b="56197" l="0" r="70007" t="0"/>
          <a:stretch/>
        </p:blipFill>
        <p:spPr>
          <a:xfrm>
            <a:off x="310200" y="1348963"/>
            <a:ext cx="2635826" cy="32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/>
          </a:blip>
          <a:srcRect b="17556" l="0" r="70007" t="42919"/>
          <a:stretch/>
        </p:blipFill>
        <p:spPr>
          <a:xfrm>
            <a:off x="3131725" y="1400125"/>
            <a:ext cx="2571624" cy="300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25" y="1262425"/>
            <a:ext cx="6583251" cy="3881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>
            <p:ph type="title"/>
          </p:nvPr>
        </p:nvSpPr>
        <p:spPr>
          <a:xfrm>
            <a:off x="152400" y="344950"/>
            <a:ext cx="6962100" cy="72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世界各國家人民IQ分數分布地圖</a:t>
            </a:r>
            <a:endParaRPr sz="3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72189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